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1" r:id="rId4"/>
    <p:sldId id="371" r:id="rId5"/>
    <p:sldId id="372" r:id="rId6"/>
    <p:sldId id="377" r:id="rId7"/>
    <p:sldId id="381" r:id="rId8"/>
    <p:sldId id="280" r:id="rId9"/>
    <p:sldId id="281" r:id="rId10"/>
    <p:sldId id="284" r:id="rId11"/>
    <p:sldId id="283" r:id="rId12"/>
    <p:sldId id="286" r:id="rId13"/>
    <p:sldId id="287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79" r:id="rId24"/>
    <p:sldId id="3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Planilha_do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255262122717307"/>
          <c:y val="2.6015421943299588E-2"/>
          <c:w val="0.76927920419769735"/>
          <c:h val="0.59460734074907284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Série 1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Série 2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2.4</c:v>
                </c:pt>
                <c:pt idx="1">
                  <c:v>3</c:v>
                </c:pt>
                <c:pt idx="2">
                  <c:v>1.8</c:v>
                </c:pt>
                <c:pt idx="3">
                  <c:v>1.5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Série 3</c:v>
                </c:pt>
              </c:strCache>
            </c:strRef>
          </c:tx>
          <c:marker>
            <c:symbol val="none"/>
          </c:marker>
          <c:cat>
            <c:strRef>
              <c:f>Plan1!$A$2:$A$5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953488"/>
        <c:axId val="159954048"/>
      </c:lineChart>
      <c:catAx>
        <c:axId val="1599534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9954048"/>
        <c:crosses val="autoZero"/>
        <c:auto val="1"/>
        <c:lblAlgn val="ctr"/>
        <c:lblOffset val="100"/>
        <c:noMultiLvlLbl val="0"/>
      </c:catAx>
      <c:valAx>
        <c:axId val="159954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5995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0.02858</cdr:x>
      <cdr:y>0.62773</cdr:y>
    </cdr:from>
    <cdr:to>
      <cdr:x>0.91449</cdr:x>
      <cdr:y>0.87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214314" y="3429024"/>
          <a:ext cx="6643734" cy="132343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sz="8000" b="1" dirty="0" smtClean="0">
              <a:latin typeface="Calibri"/>
              <a:cs typeface="Times New Roman" pitchFamily="18" charset="0"/>
            </a:rPr>
            <a:t>  </a:t>
          </a:r>
          <a:r>
            <a:rPr lang="pt-BR" sz="8000" b="1" dirty="0" smtClean="0">
              <a:solidFill>
                <a:schemeClr val="tx2">
                  <a:lumMod val="50000"/>
                </a:schemeClr>
              </a:solidFill>
              <a:cs typeface="Times New Roman" pitchFamily="18" charset="0"/>
            </a:rPr>
            <a:t>DESPESA</a:t>
          </a:r>
          <a:endParaRPr lang="pt-BR" sz="8000" b="1" dirty="0">
            <a:solidFill>
              <a:schemeClr val="tx2">
                <a:lumMod val="50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topicos/11249964/artigo-9-lc-n-101-de-04-de-maio-de-2000" TargetMode="External"/><Relationship Id="rId2" Type="http://schemas.openxmlformats.org/officeDocument/2006/relationships/hyperlink" Target="http://www.jusbrasil.com.br/legislacao/102628/lei-de-responsabilidade-fiscal-lei-complementar-101-0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usbrasil.com.br/legislacao/155571402/constitui%C3%A7%C3%A3o-federal-constitui%C3%A7%C3%A3o-da-republica-federativa-do-brasil-1988" TargetMode="External"/><Relationship Id="rId5" Type="http://schemas.openxmlformats.org/officeDocument/2006/relationships/hyperlink" Target="http://www.jusbrasil.com.br/topicos/10662925/artigo-166-da-constitui%C3%A7%C3%A3o-federal-de-1988" TargetMode="External"/><Relationship Id="rId4" Type="http://schemas.openxmlformats.org/officeDocument/2006/relationships/hyperlink" Target="http://www.jusbrasil.com.br/topicos/10662896/par%C3%A1grafo-1-artigo-166-da-constitui%C3%A7%C3%A3o-federal-de-1988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contabilidade@antoniocarlos.sc.gov.b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 smtClean="0"/>
              <a:t>Audiência Pública </a:t>
            </a:r>
            <a:br>
              <a:rPr lang="pt-BR" sz="4000" dirty="0" smtClean="0"/>
            </a:br>
            <a:r>
              <a:rPr lang="pt-BR" sz="4000" dirty="0" smtClean="0"/>
              <a:t>2º Quadrimestre de 2023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0595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214634"/>
              </p:ext>
            </p:extLst>
          </p:nvPr>
        </p:nvGraphicFramePr>
        <p:xfrm>
          <a:off x="502275" y="686287"/>
          <a:ext cx="8961700" cy="5273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184"/>
                <a:gridCol w="2498502"/>
                <a:gridCol w="1698014"/>
              </a:tblGrid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Unidade</a:t>
                      </a:r>
                      <a:r>
                        <a:rPr lang="pt-BR" baseline="0" dirty="0" smtClean="0"/>
                        <a:t>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Realizado/Liquidado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9365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Fundo Municipal de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10.606.507,01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24,43%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Secretaria</a:t>
                      </a:r>
                      <a:r>
                        <a:rPr lang="pt-BR" baseline="0" dirty="0" smtClean="0">
                          <a:solidFill>
                            <a:srgbClr val="FF0000"/>
                          </a:solidFill>
                        </a:rPr>
                        <a:t> de Educação e Cultura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11.772.599,67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27,12%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Infraestrutura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6.842.974,25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15,76%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Ipreancarlos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3.473.695,49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Agricultura e MA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2.742.214,58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6,32%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r>
                        <a:rPr lang="pt-BR" dirty="0" smtClean="0"/>
                        <a:t>Secretaria de Administração e Finanças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1.356.574,53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3,13%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Câmara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1.314.110,90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3,03%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Encargos Gerais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2.415.672,44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5,56%</a:t>
                      </a:r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Gabinete</a:t>
                      </a:r>
                      <a:r>
                        <a:rPr lang="pt-BR" baseline="0" dirty="0" smtClean="0"/>
                        <a:t> do Prefeito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1.075.505,84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2,48%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</a:t>
                      </a:r>
                      <a:r>
                        <a:rPr lang="pt-BR" baseline="0" dirty="0" smtClean="0"/>
                        <a:t> de Desenvolvimento Urbano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683.457,58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1,57%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Secretaria de Saúde e </a:t>
                      </a:r>
                      <a:r>
                        <a:rPr lang="pt-BR" dirty="0" err="1" smtClean="0">
                          <a:solidFill>
                            <a:srgbClr val="00B050"/>
                          </a:solidFill>
                        </a:rPr>
                        <a:t>Desenv</a:t>
                      </a:r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. 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539.926,45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1,24%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Secretaria de Esportes e Turismo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586.187,85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1,35%</a:t>
                      </a:r>
                      <a:endParaRPr lang="pt-BR" dirty="0"/>
                    </a:p>
                  </a:txBody>
                  <a:tcPr/>
                </a:tc>
              </a:tr>
              <a:tr h="3753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43.409.426,59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652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Despesa Pública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245460"/>
              </p:ext>
            </p:extLst>
          </p:nvPr>
        </p:nvGraphicFramePr>
        <p:xfrm>
          <a:off x="2589213" y="2133600"/>
          <a:ext cx="8915400" cy="4124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416417"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Orçamentária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Correntes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39.455.865,54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Pessoal e encargos</a:t>
                      </a:r>
                      <a:r>
                        <a:rPr lang="pt-BR" baseline="0" dirty="0" smtClean="0"/>
                        <a:t> Sociais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23.476.188,68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Juros e Encargos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395.670,57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Outras Despesas Correntes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15.584.006,29</a:t>
                      </a:r>
                      <a:endParaRPr lang="pt-B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Despesas de capital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3.953.561,05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Investimentos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3.460.739,24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Amortização</a:t>
                      </a:r>
                      <a:r>
                        <a:rPr lang="pt-BR" baseline="0" dirty="0" smtClean="0"/>
                        <a:t> da 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492.821,81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de Contingência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Reserva do RPPS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43.409.426,59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83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Transferências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866579"/>
              </p:ext>
            </p:extLst>
          </p:nvPr>
        </p:nvGraphicFramePr>
        <p:xfrm>
          <a:off x="1893192" y="2365420"/>
          <a:ext cx="9611420" cy="277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2855"/>
                <a:gridCol w="2402855"/>
                <a:gridCol w="2402855"/>
                <a:gridCol w="2402855"/>
              </a:tblGrid>
              <a:tr h="693313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LOA</a:t>
                      </a:r>
                      <a:r>
                        <a:rPr lang="pt-BR" baseline="0" dirty="0" smtClean="0"/>
                        <a:t> 2023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Repassado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 Devolvido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345.000,00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209.902,07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Fundo</a:t>
                      </a:r>
                      <a:r>
                        <a:rPr lang="pt-BR" baseline="0" dirty="0" smtClean="0"/>
                        <a:t> Municipal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10.910.740,00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8.024.448,50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</a:t>
                      </a:r>
                      <a:endParaRPr lang="pt-BR" dirty="0"/>
                    </a:p>
                  </a:txBody>
                  <a:tcPr/>
                </a:tc>
              </a:tr>
              <a:tr h="69331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3.000.000,00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2.000.000,00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200.000,00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5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Saldo Bancário em </a:t>
            </a:r>
            <a:r>
              <a:rPr lang="pt-BR" dirty="0" smtClean="0"/>
              <a:t>31/08/2023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118052"/>
              </p:ext>
            </p:extLst>
          </p:nvPr>
        </p:nvGraphicFramePr>
        <p:xfrm>
          <a:off x="1674255" y="2133598"/>
          <a:ext cx="9830358" cy="348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5179"/>
                <a:gridCol w="4915179"/>
              </a:tblGrid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r>
                        <a:rPr lang="pt-BR" baseline="0" dirty="0" smtClean="0"/>
                        <a:t>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10.704.098,83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Fundo Municipal</a:t>
                      </a:r>
                      <a:r>
                        <a:rPr lang="pt-BR" baseline="0" dirty="0" smtClean="0"/>
                        <a:t> de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1.820.486,92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48.111.598,27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 Municipal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698.544,97</a:t>
                      </a:r>
                      <a:endParaRPr lang="pt-BR" dirty="0"/>
                    </a:p>
                  </a:txBody>
                  <a:tcPr/>
                </a:tc>
              </a:tr>
              <a:tr h="580408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61.334.728,99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66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 smtClean="0"/>
              <a:t>Aplicações em Pessoal</a:t>
            </a:r>
            <a:endParaRPr lang="pt-BR" sz="5400" dirty="0"/>
          </a:p>
        </p:txBody>
      </p:sp>
      <p:pic>
        <p:nvPicPr>
          <p:cNvPr id="4" name="Picture 2" descr="http://aaapucrio.com.br/wp-content/uploads/educacao-corporativ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6538" y="2056327"/>
            <a:ext cx="5280445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9757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EXECUTIVO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8194732"/>
              </p:ext>
            </p:extLst>
          </p:nvPr>
        </p:nvGraphicFramePr>
        <p:xfrm>
          <a:off x="2086936" y="1167684"/>
          <a:ext cx="8915400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2949262"/>
                <a:gridCol w="1523485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33.799.470,83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28.144.755,11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5.219.551,26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544.910,32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5.308.256,12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434.869,98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4.873.386,14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28.600.960,57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57.332.581,62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28.600.960,57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49,89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 Máximo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30.959.594,07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Prudencial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29.411.614,37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51,30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Limite</a:t>
                      </a:r>
                      <a:r>
                        <a:rPr lang="pt-BR" baseline="0" dirty="0" smtClean="0">
                          <a:solidFill>
                            <a:schemeClr val="tx1"/>
                          </a:solidFill>
                        </a:rPr>
                        <a:t> de Alerta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27.863.634,66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48,60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432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8074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Demonstrativo da Despesa Com Pessoal </a:t>
            </a:r>
            <a:r>
              <a:rPr lang="pt-BR" sz="2800" dirty="0" smtClean="0"/>
              <a:t>LEGISLATIVO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442712"/>
              </p:ext>
            </p:extLst>
          </p:nvPr>
        </p:nvGraphicFramePr>
        <p:xfrm>
          <a:off x="2086936" y="1167684"/>
          <a:ext cx="89154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2653"/>
                <a:gridCol w="3168203"/>
                <a:gridCol w="1304544"/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Despesas Liquidadas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Bruta com Pessoal (I)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1.449.272,99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Ativo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1.439.896,32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Pessoal Inativo e Pensionistas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Despesa Contrato Terceirização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9.376,67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Despesas Não Computadas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Indenizações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Aposentados e Pensionistas com Recursos Vinculados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r>
                        <a:rPr lang="pt-BR" b="1" baseline="0" dirty="0" smtClean="0">
                          <a:solidFill>
                            <a:schemeClr val="tx1"/>
                          </a:solidFill>
                        </a:rPr>
                        <a:t> Líquida com Pessoal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1.449.272,99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Receita Corrente Líquida Ajustada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57.332.581,62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Despesa Total com Pessoal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1.449.272,99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2,53%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198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EDUCAÇÃO</a:t>
            </a:r>
            <a:endParaRPr lang="pt-BR" dirty="0"/>
          </a:p>
        </p:txBody>
      </p:sp>
      <p:pic>
        <p:nvPicPr>
          <p:cNvPr id="4" name="Picture 4" descr="http://www.crismenegon.com.br/portal/images/educacao/livros-educacao-a-distancia-e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60913" y="2570162"/>
            <a:ext cx="4572000" cy="2905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22535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dirty="0"/>
              <a:t>Aplicação na Manutenção e Desenvolvimento do Ensino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775298"/>
              </p:ext>
            </p:extLst>
          </p:nvPr>
        </p:nvGraphicFramePr>
        <p:xfrm>
          <a:off x="978793" y="2133598"/>
          <a:ext cx="10525820" cy="203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54075"/>
                <a:gridCol w="2547974"/>
                <a:gridCol w="2023771"/>
              </a:tblGrid>
              <a:tr h="509789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 das Despesas para efeito de cálculo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9.294.586,91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28,55%</a:t>
                      </a:r>
                      <a:endParaRPr lang="pt-BR" b="1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25% das Receitas com Impostos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8.137.863,54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25%</a:t>
                      </a:r>
                      <a:endParaRPr lang="pt-BR" b="0" dirty="0"/>
                    </a:p>
                  </a:txBody>
                  <a:tcPr/>
                </a:tc>
              </a:tr>
              <a:tr h="50978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1.156.723,37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3,55%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Aplicações em </a:t>
            </a:r>
            <a:r>
              <a:rPr lang="pt-BR" dirty="0" smtClean="0"/>
              <a:t>SAÚDE</a:t>
            </a:r>
            <a:endParaRPr lang="pt-BR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5705" y="2070669"/>
            <a:ext cx="5257911" cy="387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9556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Exigência legal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3346" y="1455312"/>
            <a:ext cx="9521266" cy="4881093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Dentre os mecanismos de controle fiscal inseridos na </a:t>
            </a:r>
            <a:r>
              <a:rPr lang="pt-BR" dirty="0">
                <a:hlinkClick r:id="rId2" tooltip="Lei Complementar nº 101, de 4 de maio de 2000."/>
              </a:rPr>
              <a:t>Lei de Responsabilidade Fiscal</a:t>
            </a:r>
            <a:r>
              <a:rPr lang="pt-BR" dirty="0"/>
              <a:t>, temos a figura da Audiência Pública de Avaliação de Metas Fiscais, que de uma forma genérica, vem tratar da avaliação da receita, despesa e dívidas do Administração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/>
              <a:t>A obrigatoriedade da realização da audiência pública vem descrita no art. </a:t>
            </a:r>
            <a:r>
              <a:rPr lang="pt-BR" dirty="0">
                <a:hlinkClick r:id="rId3" tooltip="Artigo 9 Lc nº 101 de 04 de Maio de 2000"/>
              </a:rPr>
              <a:t>9º</a:t>
            </a:r>
            <a:r>
              <a:rPr lang="pt-BR" dirty="0"/>
              <a:t>, parágrafo quarto da </a:t>
            </a:r>
            <a:r>
              <a:rPr lang="pt-BR" dirty="0">
                <a:hlinkClick r:id="rId2" tooltip="Lei Complementar nº 101, de 4 de maio de 2000."/>
              </a:rPr>
              <a:t>Lei de Responsabilidade </a:t>
            </a:r>
            <a:r>
              <a:rPr lang="pt-BR" dirty="0" smtClean="0">
                <a:hlinkClick r:id="rId2" tooltip="Lei Complementar nº 101, de 4 de maio de 2000."/>
              </a:rPr>
              <a:t>Fiscal</a:t>
            </a:r>
            <a:endParaRPr lang="pt-BR" dirty="0" smtClean="0"/>
          </a:p>
          <a:p>
            <a:pPr marL="0" indent="0" algn="just">
              <a:buNone/>
            </a:pPr>
            <a:r>
              <a:rPr lang="pt-BR" i="1" dirty="0"/>
              <a:t>§ 4º Até o final dos meses de maio, setembro e fevereiro, o Poder Executivo demonstrará e avaliará o cumprimento das metas fiscais de cada quadrimestre, em audiência pública na comissão referida no </a:t>
            </a:r>
            <a:r>
              <a:rPr lang="pt-BR" i="1" dirty="0">
                <a:hlinkClick r:id="rId4" tooltip="Parágrafo 1 Artigo 166 da Constituição Federal de 1988"/>
              </a:rPr>
              <a:t>§ 1</a:t>
            </a:r>
            <a:r>
              <a:rPr lang="pt-BR" i="1" dirty="0"/>
              <a:t> do art. </a:t>
            </a:r>
            <a:r>
              <a:rPr lang="pt-BR" i="1" dirty="0">
                <a:hlinkClick r:id="rId5" tooltip="Artigo 166 da Constituição Federal de 1988"/>
              </a:rPr>
              <a:t>166</a:t>
            </a:r>
            <a:r>
              <a:rPr lang="pt-BR" i="1" dirty="0"/>
              <a:t> da </a:t>
            </a:r>
            <a:r>
              <a:rPr lang="pt-BR" i="1" dirty="0">
                <a:hlinkClick r:id="rId6" tooltip="CONSTITUIÇÃO DA REPÚBLICA FEDERATIVA DO BRASIL DE 1988"/>
              </a:rPr>
              <a:t>Constituição</a:t>
            </a:r>
            <a:r>
              <a:rPr lang="pt-BR" i="1" dirty="0"/>
              <a:t> ou equivalente nas Casas Legislativas estaduais e municipais</a:t>
            </a:r>
            <a:r>
              <a:rPr lang="pt-BR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675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Aplicação em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938697"/>
              </p:ext>
            </p:extLst>
          </p:nvPr>
        </p:nvGraphicFramePr>
        <p:xfrm>
          <a:off x="746975" y="2133600"/>
          <a:ext cx="10757637" cy="2402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317"/>
                <a:gridCol w="2567870"/>
                <a:gridCol w="1992450"/>
              </a:tblGrid>
              <a:tr h="389716">
                <a:tc>
                  <a:txBody>
                    <a:bodyPr/>
                    <a:lstStyle/>
                    <a:p>
                      <a:r>
                        <a:rPr lang="pt-BR" dirty="0" smtClean="0"/>
                        <a:t>Componente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 das Despesas para efeito de cálculo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8.268.204,09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25,96%</a:t>
                      </a:r>
                      <a:endParaRPr lang="pt-BR" b="1" dirty="0"/>
                    </a:p>
                  </a:txBody>
                  <a:tcPr/>
                </a:tc>
              </a:tr>
              <a:tr h="667687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Mínimo de 15% das Receitas com Impostos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4.777.889,79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15%</a:t>
                      </a:r>
                      <a:endParaRPr lang="pt-BR" dirty="0"/>
                    </a:p>
                  </a:txBody>
                  <a:tcPr/>
                </a:tc>
              </a:tr>
              <a:tr h="672659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acima/abaixo do Limite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3.490.314,30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10,96%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51409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/>
              <a:t>Dívida Pública</a:t>
            </a:r>
            <a:endParaRPr lang="pt-BR" sz="4400" dirty="0"/>
          </a:p>
        </p:txBody>
      </p:sp>
      <p:pic>
        <p:nvPicPr>
          <p:cNvPr id="4" name="Picture 6" descr="Resultado de imagem para imagem ilustrativas dividas publica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85634" y="2836794"/>
            <a:ext cx="4942614" cy="30416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176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Demonstrativo da Dívida Consolidada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4297351"/>
              </p:ext>
            </p:extLst>
          </p:nvPr>
        </p:nvGraphicFramePr>
        <p:xfrm>
          <a:off x="2589213" y="2133600"/>
          <a:ext cx="8915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Dívida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Amortização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Juros e Encargos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Saldo </a:t>
                      </a:r>
                      <a:r>
                        <a:rPr lang="pt-BR" dirty="0" smtClean="0"/>
                        <a:t>31/08/2023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INSS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8.105,80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17.101,51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258.197,68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157.258,83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72.413,39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186.856,02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FGTS 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79.457,18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27.620,16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110.456,79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FINISA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248.000,00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278.535,51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2.220.750,00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TOTAL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492.821,81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395.670,57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2.776.260,49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2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6073" y="624110"/>
            <a:ext cx="9598539" cy="1280890"/>
          </a:xfrm>
        </p:spPr>
        <p:txBody>
          <a:bodyPr>
            <a:normAutofit/>
          </a:bodyPr>
          <a:lstStyle/>
          <a:p>
            <a:r>
              <a:rPr lang="pt-BR" dirty="0" smtClean="0"/>
              <a:t>Resultado Primário e Resultado Nominal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9403" y="1751527"/>
            <a:ext cx="10165209" cy="4816697"/>
          </a:xfrm>
        </p:spPr>
        <p:txBody>
          <a:bodyPr>
            <a:normAutofit/>
          </a:bodyPr>
          <a:lstStyle/>
          <a:p>
            <a:r>
              <a:rPr lang="pt-BR" dirty="0" smtClean="0"/>
              <a:t>Resultado Primário</a:t>
            </a:r>
          </a:p>
          <a:p>
            <a:pPr marL="0" indent="0" algn="just">
              <a:buNone/>
            </a:pPr>
            <a:r>
              <a:rPr lang="pt-BR" dirty="0"/>
              <a:t>O resultado primário é definido pela diferença entre receitas e despesas do governo, excluindo-se da conta as receitas e despesas com juros. Caso essa diferença seja positiva, tem-se um superávit primário; caso seja negativa, tem-se um déficit </a:t>
            </a:r>
            <a:r>
              <a:rPr lang="pt-BR" dirty="0" smtClean="0"/>
              <a:t>primário.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Resultado </a:t>
            </a:r>
            <a:r>
              <a:rPr lang="pt-BR" dirty="0" smtClean="0"/>
              <a:t>Nominal</a:t>
            </a:r>
          </a:p>
          <a:p>
            <a:pPr marL="0" indent="0" algn="just">
              <a:buNone/>
            </a:pPr>
            <a:r>
              <a:rPr lang="pt-BR" dirty="0"/>
              <a:t>De acordo com Manual de Demonstrativos Fiscais: O objetivo da apuração do Resultado Nominal é medir a evolução da Dívida Fiscal </a:t>
            </a:r>
            <a:r>
              <a:rPr lang="pt-BR" dirty="0" smtClean="0"/>
              <a:t>Líquida.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638214"/>
              </p:ext>
            </p:extLst>
          </p:nvPr>
        </p:nvGraphicFramePr>
        <p:xfrm>
          <a:off x="2047741" y="3527260"/>
          <a:ext cx="812799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 Primária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Despesa Primária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 Primário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40.346.245,07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44.898.192,54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-4.551.947,47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601519"/>
              </p:ext>
            </p:extLst>
          </p:nvPr>
        </p:nvGraphicFramePr>
        <p:xfrm>
          <a:off x="2070636" y="606439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 Nominal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R$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/>
                        <a:t>-4.162.307,44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85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Dúvidas, questionamentos...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contabilidade@antoniocarlos.sc.gov.br</a:t>
            </a:r>
            <a:endParaRPr lang="pt-BR" dirty="0" smtClean="0"/>
          </a:p>
          <a:p>
            <a:r>
              <a:rPr lang="pt-BR" dirty="0" smtClean="0"/>
              <a:t>3272.8605</a:t>
            </a:r>
          </a:p>
          <a:p>
            <a:endParaRPr lang="pt-BR" dirty="0"/>
          </a:p>
          <a:p>
            <a:r>
              <a:rPr lang="pt-BR" dirty="0" smtClean="0"/>
              <a:t>Elaine A. </a:t>
            </a:r>
            <a:r>
              <a:rPr lang="pt-BR" dirty="0" err="1" smtClean="0"/>
              <a:t>Petry</a:t>
            </a:r>
            <a:r>
              <a:rPr lang="pt-BR" dirty="0" smtClean="0"/>
              <a:t> </a:t>
            </a:r>
            <a:r>
              <a:rPr lang="pt-BR" dirty="0" err="1" smtClean="0"/>
              <a:t>Cunradi</a:t>
            </a:r>
            <a:r>
              <a:rPr lang="pt-BR" dirty="0" smtClean="0"/>
              <a:t>	</a:t>
            </a:r>
          </a:p>
          <a:p>
            <a:pPr lvl="7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928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COMPORTAMENTO DA RECEITA</a:t>
            </a:r>
            <a:endParaRPr lang="pt-BR" dirty="0"/>
          </a:p>
        </p:txBody>
      </p:sp>
      <p:pic>
        <p:nvPicPr>
          <p:cNvPr id="4" name="Picture 4" descr="http://queroficarrico.com/blog/wp-content/uploads/2012/06/controle-orcamento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00448" y="2004812"/>
            <a:ext cx="5658068" cy="377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49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 Total x Receita </a:t>
            </a:r>
            <a:r>
              <a:rPr lang="pt-BR" dirty="0" smtClean="0"/>
              <a:t>2º </a:t>
            </a:r>
            <a:r>
              <a:rPr lang="pt-BR" dirty="0" err="1"/>
              <a:t>Quad</a:t>
            </a:r>
            <a:r>
              <a:rPr lang="pt-BR" dirty="0"/>
              <a:t>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67995" y="1674254"/>
            <a:ext cx="9761628" cy="4236968"/>
          </a:xfrm>
        </p:spPr>
        <p:txBody>
          <a:bodyPr/>
          <a:lstStyle/>
          <a:p>
            <a:r>
              <a:rPr lang="pt-BR" dirty="0" smtClean="0"/>
              <a:t>Receita Total Estimada para o ano de 2023: R$ 65.939.575,00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b="1" dirty="0"/>
              <a:t>2</a:t>
            </a:r>
            <a:r>
              <a:rPr lang="pt-BR" b="1" dirty="0" smtClean="0"/>
              <a:t> </a:t>
            </a:r>
            <a:r>
              <a:rPr lang="pt-BR" b="1" dirty="0" smtClean="0"/>
              <a:t>º quadrimestre:</a:t>
            </a:r>
          </a:p>
          <a:p>
            <a:r>
              <a:rPr lang="pt-BR" dirty="0" smtClean="0"/>
              <a:t>Meta: R$ </a:t>
            </a:r>
            <a:r>
              <a:rPr lang="pt-BR" dirty="0" smtClean="0"/>
              <a:t>43.721.995,00</a:t>
            </a:r>
            <a:endParaRPr lang="pt-BR" dirty="0" smtClean="0"/>
          </a:p>
          <a:p>
            <a:r>
              <a:rPr lang="pt-BR" dirty="0" smtClean="0"/>
              <a:t>Realizado: R$ </a:t>
            </a:r>
            <a:r>
              <a:rPr lang="pt-BR" dirty="0" smtClean="0"/>
              <a:t>50.618.980,75</a:t>
            </a:r>
            <a:endParaRPr lang="pt-BR" dirty="0" smtClean="0"/>
          </a:p>
          <a:p>
            <a:r>
              <a:rPr lang="pt-BR" dirty="0" smtClean="0"/>
              <a:t>Diferença a maior: R$ </a:t>
            </a:r>
            <a:r>
              <a:rPr lang="pt-BR" dirty="0" smtClean="0"/>
              <a:t>6.896.985,75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* incluindo receitas próprias e convênios., E DE TODAS AS ENTIDADES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22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Receita Total x Receita </a:t>
            </a:r>
            <a:r>
              <a:rPr lang="pt-BR" dirty="0" smtClean="0"/>
              <a:t>2º </a:t>
            </a:r>
            <a:r>
              <a:rPr lang="pt-BR" dirty="0" err="1"/>
              <a:t>Quad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557476"/>
              </p:ext>
            </p:extLst>
          </p:nvPr>
        </p:nvGraphicFramePr>
        <p:xfrm>
          <a:off x="798490" y="2163517"/>
          <a:ext cx="1037127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206"/>
                <a:gridCol w="2150772"/>
                <a:gridCol w="2356833"/>
                <a:gridCol w="227046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Fonte de Recursos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Meta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Realizado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Diferença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Próprios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28.234.000,00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28.105.901,57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-128.098,43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Recursos Vinculados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15.487.995,00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22.513.079,18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7.025.084,18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43.721.995,00</a:t>
                      </a:r>
                      <a:endParaRPr lang="pt-B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50.618.980,75</a:t>
                      </a:r>
                      <a:endParaRPr lang="pt-BR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6.896.985,75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51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Receita </a:t>
            </a:r>
            <a:r>
              <a:rPr lang="pt-BR" dirty="0"/>
              <a:t>2</a:t>
            </a:r>
            <a:r>
              <a:rPr lang="pt-BR" dirty="0" smtClean="0"/>
              <a:t>º </a:t>
            </a:r>
            <a:r>
              <a:rPr lang="pt-BR" dirty="0"/>
              <a:t>Quadrimestre 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594591"/>
              </p:ext>
            </p:extLst>
          </p:nvPr>
        </p:nvGraphicFramePr>
        <p:xfrm>
          <a:off x="875763" y="2133600"/>
          <a:ext cx="1062885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9279"/>
                <a:gridCol w="2730321"/>
                <a:gridCol w="23992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Valor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Percentual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Impostos, taxas e Contribuições de Melhoria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6.520.513,25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12,88%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Contribuições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2.558.915,83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5,06%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Patrimonial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5.417.200,14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10,70%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Serviços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124.216,63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0,25%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/>
                        <a:t>Transferências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30.966.881,36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61,18%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Outras receitas Correntes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245.048,50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0,48%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de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1.451.104,00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2,87%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Receita </a:t>
                      </a:r>
                      <a:r>
                        <a:rPr lang="pt-BR" dirty="0" err="1" smtClean="0"/>
                        <a:t>Intra</a:t>
                      </a:r>
                      <a:r>
                        <a:rPr lang="pt-BR" dirty="0" smtClean="0"/>
                        <a:t> Orçamentária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3.335.101,04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6,59%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50.618.980,75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92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Destaques Receitas	e comparativos com 2022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580708"/>
              </p:ext>
            </p:extLst>
          </p:nvPr>
        </p:nvGraphicFramePr>
        <p:xfrm>
          <a:off x="2589213" y="2133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850"/>
                <a:gridCol w="2228850"/>
                <a:gridCol w="2228850"/>
                <a:gridCol w="222885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Receita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DIFERENÇA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FPM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7.885.090,36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8.702.967,47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817.877,11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ICMS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17.229.168,06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14.497.911,71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-2.731.256,35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IPVA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2.030.046,67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2.512.098,42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482.051,75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FUNDEB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5.503.606,03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5.611.387,47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107.781,44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92925" y="4443211"/>
            <a:ext cx="91839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Recebimento de Emenda Parlamentar – FEDERAL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Emenda Dario Berger – CUSTEIO R$ 100.000,00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Emenda Carlos </a:t>
            </a:r>
            <a:r>
              <a:rPr lang="pt-BR" dirty="0" err="1" smtClean="0"/>
              <a:t>Chiodini</a:t>
            </a:r>
            <a:r>
              <a:rPr lang="pt-BR" dirty="0" smtClean="0"/>
              <a:t> – INVESTIMENTO R$ </a:t>
            </a:r>
            <a:r>
              <a:rPr lang="pt-BR" dirty="0" smtClean="0"/>
              <a:t>700.000,00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Emenda Saúde – Carmen </a:t>
            </a:r>
            <a:r>
              <a:rPr lang="pt-BR" dirty="0" err="1" smtClean="0"/>
              <a:t>Zanoto</a:t>
            </a:r>
            <a:r>
              <a:rPr lang="pt-BR" dirty="0" smtClean="0"/>
              <a:t> – CUSTEIO – R$ 100.000,00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Emenda Saúde – </a:t>
            </a:r>
            <a:r>
              <a:rPr lang="pt-BR" dirty="0" smtClean="0"/>
              <a:t>Esperidião Amin– </a:t>
            </a:r>
            <a:r>
              <a:rPr lang="pt-BR" dirty="0"/>
              <a:t>CUSTEIO – R$ </a:t>
            </a:r>
            <a:r>
              <a:rPr lang="pt-BR" dirty="0" smtClean="0"/>
              <a:t>150.000,00</a:t>
            </a:r>
            <a:endParaRPr lang="pt-BR" dirty="0"/>
          </a:p>
          <a:p>
            <a:r>
              <a:rPr lang="pt-BR" b="1" dirty="0"/>
              <a:t>Recebimento de Emenda Parlamentar – </a:t>
            </a:r>
            <a:r>
              <a:rPr lang="pt-BR" b="1" dirty="0" smtClean="0"/>
              <a:t>ESTADUAL</a:t>
            </a:r>
          </a:p>
          <a:p>
            <a:r>
              <a:rPr lang="pt-BR" dirty="0" smtClean="0"/>
              <a:t>* </a:t>
            </a:r>
            <a:r>
              <a:rPr lang="pt-BR" dirty="0"/>
              <a:t>Emenda Ana Caroline </a:t>
            </a:r>
            <a:r>
              <a:rPr lang="pt-BR" dirty="0" err="1"/>
              <a:t>Campagnolo</a:t>
            </a:r>
            <a:r>
              <a:rPr lang="pt-BR" dirty="0"/>
              <a:t>– Infraestrutura e Mobilidade R$ </a:t>
            </a:r>
            <a:r>
              <a:rPr lang="pt-BR" dirty="0" smtClean="0"/>
              <a:t>270.000,00</a:t>
            </a:r>
            <a:endParaRPr lang="pt-BR" dirty="0"/>
          </a:p>
          <a:p>
            <a:endParaRPr lang="pt-BR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91688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427925"/>
              </p:ext>
            </p:extLst>
          </p:nvPr>
        </p:nvGraphicFramePr>
        <p:xfrm>
          <a:off x="2832525" y="1087843"/>
          <a:ext cx="7499350" cy="54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31646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Despesa Pública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402335"/>
              </p:ext>
            </p:extLst>
          </p:nvPr>
        </p:nvGraphicFramePr>
        <p:xfrm>
          <a:off x="1931833" y="2133598"/>
          <a:ext cx="9572780" cy="297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4556"/>
                <a:gridCol w="1914556"/>
                <a:gridCol w="1914556"/>
                <a:gridCol w="1914556"/>
                <a:gridCol w="1914556"/>
              </a:tblGrid>
              <a:tr h="764549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Entidade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1"/>
                          </a:solidFill>
                        </a:rPr>
                        <a:t>Empenhada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Liquidada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Paga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Restos a Pagar</a:t>
                      </a:r>
                      <a:endParaRPr lang="pt-BR" b="1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Prefeitura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33.989.759,43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28.015.113,19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27.595.834,91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7.365.527,68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11.629.258,22</a:t>
                      </a:r>
                      <a:endParaRPr lang="pt-BR" b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10.606.507,01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10.354.793,81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122.834,41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Ipreancarlos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3.518.812,00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3.473.695,49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3.473.695,49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1.500,00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dirty="0" smtClean="0"/>
                        <a:t>Câmara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1.382.880,57</a:t>
                      </a:r>
                      <a:endParaRPr lang="pt-BR" b="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1.314.110,90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1.211.693,50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/>
                        <a:t>60.999,00</a:t>
                      </a:r>
                      <a:endParaRPr lang="pt-BR" b="0" dirty="0"/>
                    </a:p>
                  </a:txBody>
                  <a:tcPr/>
                </a:tc>
              </a:tr>
              <a:tr h="442953">
                <a:tc>
                  <a:txBody>
                    <a:bodyPr/>
                    <a:lstStyle/>
                    <a:p>
                      <a:r>
                        <a:rPr lang="pt-BR" b="1" dirty="0" smtClean="0"/>
                        <a:t>Total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50.520.710,22</a:t>
                      </a:r>
                      <a:endParaRPr lang="pt-BR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43.409.426,59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42.636.017,71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7.550.861,09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6164291"/>
      </p:ext>
    </p:extLst>
  </p:cSld>
  <p:clrMapOvr>
    <a:masterClrMapping/>
  </p:clrMapOvr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cho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Solstício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Solstício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Solstício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8156</TotalTime>
  <Words>798</Words>
  <Application>Microsoft Office PowerPoint</Application>
  <PresentationFormat>Widescreen</PresentationFormat>
  <Paragraphs>351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Times New Roman</vt:lpstr>
      <vt:lpstr>Wingdings 3</vt:lpstr>
      <vt:lpstr>Cacho</vt:lpstr>
      <vt:lpstr>Audiência Pública  2º Quadrimestre de 2023</vt:lpstr>
      <vt:lpstr>Exigência legal </vt:lpstr>
      <vt:lpstr>COMPORTAMENTO DA RECEITA</vt:lpstr>
      <vt:lpstr>Receita Total x Receita 2º Quad.</vt:lpstr>
      <vt:lpstr>Receita Total x Receita 2º Quad</vt:lpstr>
      <vt:lpstr>Receita 2º Quadrimestre </vt:lpstr>
      <vt:lpstr>Destaques Receitas e comparativos com 2022</vt:lpstr>
      <vt:lpstr>Apresentação do PowerPoint</vt:lpstr>
      <vt:lpstr>Despesa Pública</vt:lpstr>
      <vt:lpstr>Apresentação do PowerPoint</vt:lpstr>
      <vt:lpstr>Despesa Pública</vt:lpstr>
      <vt:lpstr>Transferências</vt:lpstr>
      <vt:lpstr>Saldo Bancário em 31/08/2023</vt:lpstr>
      <vt:lpstr>Aplicações em Pessoal</vt:lpstr>
      <vt:lpstr>Demonstrativo da Despesa Com Pessoal EXECUTIVO</vt:lpstr>
      <vt:lpstr>Demonstrativo da Despesa Com Pessoal LEGISLATIVO</vt:lpstr>
      <vt:lpstr>Aplicações em EDUCAÇÃO</vt:lpstr>
      <vt:lpstr>Aplicação na Manutenção e Desenvolvimento do Ensino</vt:lpstr>
      <vt:lpstr>Aplicações em SAÚDE</vt:lpstr>
      <vt:lpstr>Aplicação em Saúde</vt:lpstr>
      <vt:lpstr>Dívida Pública</vt:lpstr>
      <vt:lpstr>Demonstrativo da Dívida Consolidada</vt:lpstr>
      <vt:lpstr>Resultado Primário e Resultado Nominal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 3º Quadrimestre de 2019</dc:title>
  <dc:creator>contabilidade0</dc:creator>
  <cp:lastModifiedBy>contabilidade0</cp:lastModifiedBy>
  <cp:revision>471</cp:revision>
  <dcterms:created xsi:type="dcterms:W3CDTF">2020-01-29T12:31:33Z</dcterms:created>
  <dcterms:modified xsi:type="dcterms:W3CDTF">2023-09-21T20:39:38Z</dcterms:modified>
</cp:coreProperties>
</file>