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00" r:id="rId2"/>
    <p:sldId id="302" r:id="rId3"/>
    <p:sldId id="303" r:id="rId4"/>
    <p:sldId id="305" r:id="rId5"/>
    <p:sldId id="306" r:id="rId6"/>
    <p:sldId id="373" r:id="rId7"/>
    <p:sldId id="307" r:id="rId8"/>
    <p:sldId id="308" r:id="rId9"/>
    <p:sldId id="309" r:id="rId10"/>
    <p:sldId id="371" r:id="rId11"/>
    <p:sldId id="311" r:id="rId12"/>
    <p:sldId id="313" r:id="rId13"/>
    <p:sldId id="314" r:id="rId14"/>
    <p:sldId id="315" r:id="rId15"/>
    <p:sldId id="316" r:id="rId16"/>
    <p:sldId id="317" r:id="rId17"/>
    <p:sldId id="369" r:id="rId18"/>
    <p:sldId id="318" r:id="rId19"/>
    <p:sldId id="320" r:id="rId20"/>
    <p:sldId id="321" r:id="rId21"/>
    <p:sldId id="374" r:id="rId22"/>
    <p:sldId id="322" r:id="rId23"/>
    <p:sldId id="323" r:id="rId24"/>
    <p:sldId id="324" r:id="rId25"/>
    <p:sldId id="325" r:id="rId26"/>
    <p:sldId id="326" r:id="rId27"/>
    <p:sldId id="375" r:id="rId28"/>
    <p:sldId id="328" r:id="rId29"/>
    <p:sldId id="329" r:id="rId30"/>
    <p:sldId id="330" r:id="rId31"/>
    <p:sldId id="331" r:id="rId32"/>
    <p:sldId id="334" r:id="rId33"/>
    <p:sldId id="376" r:id="rId34"/>
    <p:sldId id="336" r:id="rId35"/>
    <p:sldId id="337" r:id="rId36"/>
    <p:sldId id="339" r:id="rId37"/>
    <p:sldId id="340" r:id="rId38"/>
    <p:sldId id="341" r:id="rId39"/>
    <p:sldId id="342" r:id="rId40"/>
    <p:sldId id="377" r:id="rId41"/>
    <p:sldId id="345" r:id="rId42"/>
    <p:sldId id="378" r:id="rId43"/>
    <p:sldId id="347" r:id="rId44"/>
    <p:sldId id="348" r:id="rId45"/>
    <p:sldId id="349" r:id="rId46"/>
    <p:sldId id="350" r:id="rId47"/>
    <p:sldId id="351" r:id="rId48"/>
    <p:sldId id="352" r:id="rId49"/>
    <p:sldId id="353" r:id="rId50"/>
    <p:sldId id="354" r:id="rId51"/>
    <p:sldId id="379" r:id="rId52"/>
    <p:sldId id="356" r:id="rId53"/>
    <p:sldId id="370" r:id="rId54"/>
    <p:sldId id="372" r:id="rId55"/>
    <p:sldId id="357" r:id="rId56"/>
    <p:sldId id="358" r:id="rId57"/>
    <p:sldId id="359" r:id="rId58"/>
    <p:sldId id="360" r:id="rId59"/>
    <p:sldId id="361" r:id="rId60"/>
    <p:sldId id="362" r:id="rId61"/>
    <p:sldId id="363" r:id="rId62"/>
    <p:sldId id="365" r:id="rId63"/>
    <p:sldId id="367" r:id="rId64"/>
    <p:sldId id="368" r:id="rId6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65385" y="2133600"/>
            <a:ext cx="9694984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800" dirty="0" smtClean="0"/>
              <a:t>Avaliação das Metas Físicas e Financeiras até o 2º Quadrimestre de 2021</a:t>
            </a:r>
          </a:p>
        </p:txBody>
      </p:sp>
    </p:spTree>
    <p:extLst>
      <p:ext uri="{BB962C8B-B14F-4D97-AF65-F5344CB8AC3E}">
        <p14:creationId xmlns:p14="http://schemas.microsoft.com/office/powerpoint/2010/main" val="316265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7889" y="558197"/>
            <a:ext cx="8915399" cy="62583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0004 – Esporte, Lazer, Bem Estar e Juventude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969549"/>
              </p:ext>
            </p:extLst>
          </p:nvPr>
        </p:nvGraphicFramePr>
        <p:xfrm>
          <a:off x="2078892" y="1454312"/>
          <a:ext cx="8128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1016 – Aquisição de Veículos p/Incentivo</a:t>
                      </a:r>
                      <a:r>
                        <a:rPr lang="pt-BR" baseline="0" dirty="0" smtClean="0"/>
                        <a:t> ao Esporte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R$ 200.000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R$ 211.790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211.790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74985" y="3950677"/>
            <a:ext cx="8124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4.4.90 – Aquisição </a:t>
            </a:r>
            <a:r>
              <a:rPr lang="pt-BR" sz="1600" dirty="0" err="1" smtClean="0"/>
              <a:t>Minibus</a:t>
            </a:r>
            <a:r>
              <a:rPr lang="pt-BR" sz="1600" dirty="0" smtClean="0"/>
              <a:t> teto alto 17+1 lugares tipo D.</a:t>
            </a:r>
            <a:endParaRPr lang="pt-BR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64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Programa 0005 – Turismo e Desenvolvimento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478047"/>
              </p:ext>
            </p:extLst>
          </p:nvPr>
        </p:nvGraphicFramePr>
        <p:xfrm>
          <a:off x="2055446" y="1645789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2027: Promoção e Apoio das Atividades Turísticas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R$ 68.000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R$ 21.764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R$ 7.888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R$ 11.291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R$ 2.585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086708" y="4677508"/>
            <a:ext cx="81240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</a:t>
            </a:r>
            <a:r>
              <a:rPr lang="pt-BR" dirty="0" smtClean="0"/>
              <a:t>Despesa de Pessoal</a:t>
            </a:r>
            <a:endParaRPr lang="pt-BR" dirty="0"/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do turismo</a:t>
            </a:r>
          </a:p>
          <a:p>
            <a:r>
              <a:rPr lang="pt-BR" dirty="0" smtClean="0"/>
              <a:t>4.4.90 – Material Permanente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Embelezamento da cidade e despesas com o Centro de Apoio ao turista. (Flores/Folders)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086709" y="609600"/>
            <a:ext cx="8534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/>
              <a:t>Programa 0005 – Turismo e Desenvolvimento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2125326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7551" y="358903"/>
            <a:ext cx="8915399" cy="637559"/>
          </a:xfrm>
        </p:spPr>
        <p:txBody>
          <a:bodyPr>
            <a:normAutofit fontScale="90000"/>
          </a:bodyPr>
          <a:lstStyle/>
          <a:p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/>
              <a:t/>
            </a:r>
            <a:br>
              <a:rPr lang="pt-BR" sz="2500" b="1" dirty="0"/>
            </a:br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 smtClean="0"/>
              <a:t>Programa 0006: Educação a Base do Futuro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322805"/>
              </p:ext>
            </p:extLst>
          </p:nvPr>
        </p:nvGraphicFramePr>
        <p:xfrm>
          <a:off x="1926493" y="1329266"/>
          <a:ext cx="889390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2990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2004 – Oferta de Alimentação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p/dia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2.280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p/dia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2.268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R$ 170.000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R$ 262.842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R$ 262.842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028092" y="3997569"/>
            <a:ext cx="8757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Meta Física: 1º </a:t>
            </a:r>
            <a:r>
              <a:rPr lang="pt-BR" dirty="0" err="1" smtClean="0"/>
              <a:t>quad</a:t>
            </a:r>
            <a:r>
              <a:rPr lang="pt-BR" dirty="0" smtClean="0"/>
              <a:t> – 908, 2º </a:t>
            </a:r>
            <a:r>
              <a:rPr lang="pt-BR" dirty="0" err="1" smtClean="0"/>
              <a:t>quad</a:t>
            </a:r>
            <a:r>
              <a:rPr lang="pt-BR" dirty="0" smtClean="0"/>
              <a:t> - 1360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8353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0862" y="624110"/>
            <a:ext cx="9593749" cy="630259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161627"/>
              </p:ext>
            </p:extLst>
          </p:nvPr>
        </p:nvGraphicFramePr>
        <p:xfrm>
          <a:off x="2067169" y="1446497"/>
          <a:ext cx="81280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2006 – Manutenção do Ensino Infantil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633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R$ 2.920.000</a:t>
                      </a:r>
                      <a:endParaRPr lang="pt-BR" dirty="0"/>
                    </a:p>
                  </a:txBody>
                  <a:tcPr/>
                </a:tc>
              </a:tr>
              <a:tr h="352605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R$ 3.040.568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R$ 2.153.793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R$ 290.354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R$ 446.826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R$ 149.595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33600" y="5169877"/>
            <a:ext cx="8053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servidores </a:t>
            </a:r>
            <a:r>
              <a:rPr lang="pt-BR" dirty="0"/>
              <a:t>lotados </a:t>
            </a:r>
            <a:r>
              <a:rPr lang="pt-BR" dirty="0" smtClean="0"/>
              <a:t>no Ensino Infantil</a:t>
            </a:r>
            <a:endParaRPr lang="pt-BR" dirty="0"/>
          </a:p>
          <a:p>
            <a:r>
              <a:rPr lang="pt-BR" dirty="0"/>
              <a:t>3.1.91 – Encargos </a:t>
            </a:r>
            <a:r>
              <a:rPr lang="pt-BR" dirty="0" smtClean="0"/>
              <a:t>folha</a:t>
            </a:r>
            <a:endParaRPr lang="pt-BR" dirty="0"/>
          </a:p>
          <a:p>
            <a:r>
              <a:rPr lang="pt-BR" dirty="0"/>
              <a:t>3.3.90 – Despesas de Manutenção </a:t>
            </a:r>
            <a:r>
              <a:rPr lang="pt-BR" dirty="0" smtClean="0"/>
              <a:t>do Ensino Infantil</a:t>
            </a:r>
          </a:p>
          <a:p>
            <a:r>
              <a:rPr lang="pt-BR" dirty="0" smtClean="0"/>
              <a:t>4.4.90 – Investimentos 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2013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7046" y="624110"/>
            <a:ext cx="9347565" cy="595090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969644"/>
              </p:ext>
            </p:extLst>
          </p:nvPr>
        </p:nvGraphicFramePr>
        <p:xfrm>
          <a:off x="1973384" y="1364435"/>
          <a:ext cx="81280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2005 – Manutenção do Ensino Fundamental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469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R$ 2.178.000</a:t>
                      </a:r>
                      <a:endParaRPr lang="pt-BR" dirty="0"/>
                    </a:p>
                  </a:txBody>
                  <a:tcPr/>
                </a:tc>
              </a:tr>
              <a:tr h="325251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R$ 2.406.276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R$ 1.641.404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R$ 229.119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R$ 371.988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R$ 163.765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04646" y="4841631"/>
            <a:ext cx="81592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servidores </a:t>
            </a:r>
            <a:r>
              <a:rPr lang="pt-BR" dirty="0"/>
              <a:t>lotados no Ensino </a:t>
            </a:r>
            <a:r>
              <a:rPr lang="pt-BR" dirty="0" smtClean="0"/>
              <a:t>Fundamental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do Ensino </a:t>
            </a:r>
            <a:r>
              <a:rPr lang="pt-BR" dirty="0" smtClean="0"/>
              <a:t>Fundamental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9726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1878" y="624110"/>
            <a:ext cx="9382734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938722"/>
              </p:ext>
            </p:extLst>
          </p:nvPr>
        </p:nvGraphicFramePr>
        <p:xfrm>
          <a:off x="1961661" y="1340989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2007 – Manutenção do</a:t>
                      </a:r>
                      <a:r>
                        <a:rPr lang="pt-BR" baseline="0" dirty="0" smtClean="0"/>
                        <a:t> Transporte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1.204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1.265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R$ 894.500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R$ 823.187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R$ 428.646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R$ 40.734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R$ 353.807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8" y="4654062"/>
            <a:ext cx="8182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servidores </a:t>
            </a:r>
            <a:r>
              <a:rPr lang="pt-BR" dirty="0"/>
              <a:t>lotados no </a:t>
            </a:r>
            <a:r>
              <a:rPr lang="pt-BR" dirty="0" smtClean="0"/>
              <a:t>transporte escolar</a:t>
            </a:r>
          </a:p>
          <a:p>
            <a:r>
              <a:rPr lang="pt-BR" dirty="0" smtClean="0"/>
              <a:t>3.1.91 </a:t>
            </a:r>
            <a:r>
              <a:rPr lang="pt-BR" dirty="0"/>
              <a:t>– Encargos folha</a:t>
            </a:r>
          </a:p>
          <a:p>
            <a:r>
              <a:rPr lang="pt-BR" dirty="0"/>
              <a:t>3.3.90 – Despesas de </a:t>
            </a:r>
            <a:r>
              <a:rPr lang="pt-BR" dirty="0" smtClean="0"/>
              <a:t>manutenção </a:t>
            </a:r>
            <a:r>
              <a:rPr lang="pt-BR" dirty="0"/>
              <a:t>do </a:t>
            </a:r>
            <a:r>
              <a:rPr lang="pt-BR" dirty="0" smtClean="0"/>
              <a:t>transporte escolar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1195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8092" y="624111"/>
            <a:ext cx="9476519" cy="5247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>Programa 0006 – Educação a Base do Futuro</a:t>
            </a:r>
            <a:br>
              <a:rPr lang="pt-BR" sz="2400" b="1" dirty="0" smtClean="0"/>
            </a:b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605581"/>
              </p:ext>
            </p:extLst>
          </p:nvPr>
        </p:nvGraphicFramePr>
        <p:xfrm>
          <a:off x="2031998" y="1411328"/>
          <a:ext cx="87297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893"/>
                <a:gridCol w="43648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2008 – Apoio aos Estudantes do Ensino Médio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R$ 89.607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R$ 89.607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6" y="4126523"/>
            <a:ext cx="8733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de manutenção do transporte escolar e compra de passe.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Manutenção do Transporte Escolar e compra de passe.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8302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8092" y="624111"/>
            <a:ext cx="9476519" cy="5247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>Programa 0006 – Educação a Base do Futuro</a:t>
            </a:r>
            <a:br>
              <a:rPr lang="pt-BR" sz="2400" b="1" dirty="0" smtClean="0"/>
            </a:b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487483"/>
              </p:ext>
            </p:extLst>
          </p:nvPr>
        </p:nvGraphicFramePr>
        <p:xfrm>
          <a:off x="2031998" y="1411328"/>
          <a:ext cx="87297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893"/>
                <a:gridCol w="43648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2009 – Apoio aos Estudantes do Ensino Superior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R$ 4.088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R$ 4.088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6" y="4126523"/>
            <a:ext cx="873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com alunos do ensino superior</a:t>
            </a:r>
            <a:r>
              <a:rPr lang="pt-BR" dirty="0"/>
              <a:t> </a:t>
            </a:r>
            <a:r>
              <a:rPr lang="pt-BR" dirty="0" smtClean="0"/>
              <a:t>– Crédito Cartão</a:t>
            </a:r>
          </a:p>
        </p:txBody>
      </p:sp>
    </p:spTree>
    <p:extLst>
      <p:ext uri="{BB962C8B-B14F-4D97-AF65-F5344CB8AC3E}">
        <p14:creationId xmlns:p14="http://schemas.microsoft.com/office/powerpoint/2010/main" val="1583753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9478" y="624110"/>
            <a:ext cx="9535134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293074"/>
              </p:ext>
            </p:extLst>
          </p:nvPr>
        </p:nvGraphicFramePr>
        <p:xfrm>
          <a:off x="2078890" y="1352713"/>
          <a:ext cx="85773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8693"/>
                <a:gridCol w="42886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2011 – Manutenção da Educação de Jovens e Adultos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R$ 69.000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R$ 45.249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R$ 45.249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27385" y="3985846"/>
            <a:ext cx="845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Despesas de manutenção do </a:t>
            </a:r>
            <a:r>
              <a:rPr lang="pt-BR" dirty="0" smtClean="0"/>
              <a:t>EJA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872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1" y="635833"/>
            <a:ext cx="9664088" cy="641982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5713"/>
              </p:ext>
            </p:extLst>
          </p:nvPr>
        </p:nvGraphicFramePr>
        <p:xfrm>
          <a:off x="1973386" y="177474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1001 – Ampliação da Rede</a:t>
                      </a:r>
                      <a:r>
                        <a:rPr lang="pt-BR" baseline="0" dirty="0" smtClean="0"/>
                        <a:t> Física do Ensino Fundamental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R$ 305.904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R$ 118.015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R$ 118.015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4396154"/>
            <a:ext cx="8100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Meta Física: Ampliação da Escola Municipal Dom Afonso </a:t>
            </a:r>
            <a:r>
              <a:rPr lang="pt-BR" dirty="0" err="1" smtClean="0"/>
              <a:t>Niehues</a:t>
            </a:r>
            <a:r>
              <a:rPr lang="pt-BR" dirty="0" smtClean="0"/>
              <a:t> (1º Medição.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84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616812"/>
            <a:ext cx="9945443" cy="930635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/>
              <a:t>Programa 0001: Gestão Eficiente e Responsável</a:t>
            </a:r>
            <a:br>
              <a:rPr lang="pt-BR" sz="2800" b="1" dirty="0" smtClean="0"/>
            </a:br>
            <a:endParaRPr lang="pt-BR" sz="28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35015" y="3530129"/>
            <a:ext cx="8956432" cy="860400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271770"/>
              </p:ext>
            </p:extLst>
          </p:nvPr>
        </p:nvGraphicFramePr>
        <p:xfrm>
          <a:off x="1629508" y="1399605"/>
          <a:ext cx="9085384" cy="3361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013"/>
                <a:gridCol w="404837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2001: Manutenção do Gabinete do Prefeito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95198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602.000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R$ 628.621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R$ 538.598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R$ 11.876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R$ 55.898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R$ 22.249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641231" y="4947138"/>
            <a:ext cx="9085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Pagamento dos servidores lotados no Gabinete do Prefeito </a:t>
            </a:r>
            <a:r>
              <a:rPr lang="pt-BR" sz="1200" dirty="0" smtClean="0"/>
              <a:t> 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– Despesas de Manutenção do Gabinete</a:t>
            </a:r>
          </a:p>
          <a:p>
            <a:r>
              <a:rPr lang="pt-BR" dirty="0" smtClean="0"/>
              <a:t>4.4.90 – Investimentos 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482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9138" y="624110"/>
            <a:ext cx="9605473" cy="630259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57256"/>
              </p:ext>
            </p:extLst>
          </p:nvPr>
        </p:nvGraphicFramePr>
        <p:xfrm>
          <a:off x="2031999" y="1552005"/>
          <a:ext cx="89994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708"/>
                <a:gridCol w="44997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1002 – Ampliação da Rede Física do Ensino</a:t>
                      </a:r>
                      <a:r>
                        <a:rPr lang="pt-BR" baseline="0" dirty="0" smtClean="0"/>
                        <a:t> Infantil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R$ 40.669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R$ 40.669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98431" y="4126523"/>
            <a:ext cx="8956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Devolução de Recursos FNDE referente ao compromisso firmado nº 5543/2013.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6609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9138" y="624110"/>
            <a:ext cx="9605473" cy="630259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369676"/>
              </p:ext>
            </p:extLst>
          </p:nvPr>
        </p:nvGraphicFramePr>
        <p:xfrm>
          <a:off x="2031999" y="1552005"/>
          <a:ext cx="89994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708"/>
                <a:gridCol w="44997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1003 – Aquisição de Veículos para o Transp.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98431" y="4126523"/>
            <a:ext cx="8956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houve a compra de veículos para o transporte escolar até o 2º quadrimestre de 2021.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51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524" y="624110"/>
            <a:ext cx="9664088" cy="606813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Programa 0006 – Educação a Base do Futuro</a:t>
            </a: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924366"/>
              </p:ext>
            </p:extLst>
          </p:nvPr>
        </p:nvGraphicFramePr>
        <p:xfrm>
          <a:off x="1949938" y="1763020"/>
          <a:ext cx="903458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705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0002 – Amortização da Dívida da Educação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R$ 8.912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3.2.90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R$ 7.350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4.6.90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R$ 1.562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57755" y="4513385"/>
            <a:ext cx="9015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3.2.90 – Encargos e amortização do contrato de financiamento – </a:t>
            </a:r>
            <a:r>
              <a:rPr lang="pt-BR" dirty="0" err="1" smtClean="0"/>
              <a:t>Finisa</a:t>
            </a:r>
            <a:r>
              <a:rPr lang="pt-BR" dirty="0" smtClean="0"/>
              <a:t> – Construção de quadra de esportes escola Verônica </a:t>
            </a:r>
            <a:r>
              <a:rPr lang="pt-BR" dirty="0" err="1" smtClean="0"/>
              <a:t>Guesser</a:t>
            </a:r>
            <a:r>
              <a:rPr lang="pt-BR" dirty="0" smtClean="0"/>
              <a:t> Pauli.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7639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70" y="624110"/>
            <a:ext cx="9488242" cy="595090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479569"/>
              </p:ext>
            </p:extLst>
          </p:nvPr>
        </p:nvGraphicFramePr>
        <p:xfrm>
          <a:off x="2055446" y="1469943"/>
          <a:ext cx="902286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588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2012 – Manutenção da Biblioteca Municipal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2.200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(visitas)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1.459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R$ 96.500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R$ 92.792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R$ 63.966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R$ 13.074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R$ 14.762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R$ 990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74985" y="5087815"/>
            <a:ext cx="89564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das servidoras lotadas na Biblioteca 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da Biblioteca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1º </a:t>
            </a:r>
            <a:r>
              <a:rPr lang="pt-BR" dirty="0" err="1" smtClean="0"/>
              <a:t>quadr</a:t>
            </a:r>
            <a:r>
              <a:rPr lang="pt-BR" dirty="0" smtClean="0"/>
              <a:t> – 674 visitas, 2º </a:t>
            </a:r>
            <a:r>
              <a:rPr lang="pt-BR" dirty="0" err="1" smtClean="0"/>
              <a:t>quadr</a:t>
            </a:r>
            <a:r>
              <a:rPr lang="pt-BR" dirty="0" smtClean="0"/>
              <a:t> – 785 visitas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40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2954" y="624110"/>
            <a:ext cx="10163908" cy="735767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864804"/>
              </p:ext>
            </p:extLst>
          </p:nvPr>
        </p:nvGraphicFramePr>
        <p:xfrm>
          <a:off x="1805353" y="1387882"/>
          <a:ext cx="933156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7569"/>
                <a:gridCol w="533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2013 – Apoio a Eventos</a:t>
                      </a:r>
                      <a:r>
                        <a:rPr lang="pt-BR" baseline="0" dirty="0" smtClean="0"/>
                        <a:t>, Grupos, </a:t>
                      </a:r>
                      <a:r>
                        <a:rPr lang="pt-BR" baseline="0" dirty="0" err="1" smtClean="0"/>
                        <a:t>Manifest.Culturais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57.500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56.700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32.789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17.313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6.598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52245" y="4794738"/>
            <a:ext cx="92846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de servidor lotado </a:t>
            </a:r>
            <a:r>
              <a:rPr lang="pt-BR" dirty="0"/>
              <a:t>na </a:t>
            </a:r>
            <a:r>
              <a:rPr lang="pt-BR" dirty="0" smtClean="0"/>
              <a:t>Cultura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Cultura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Investimentos (Material Permanente)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1º </a:t>
            </a:r>
            <a:r>
              <a:rPr lang="pt-BR" dirty="0" err="1" smtClean="0"/>
              <a:t>quadr</a:t>
            </a:r>
            <a:r>
              <a:rPr lang="pt-BR" dirty="0" smtClean="0"/>
              <a:t> - Decoração de Páscoa, 2º </a:t>
            </a:r>
            <a:r>
              <a:rPr lang="pt-BR" dirty="0" err="1" smtClean="0"/>
              <a:t>quadr</a:t>
            </a:r>
            <a:r>
              <a:rPr lang="pt-BR" dirty="0" smtClean="0"/>
              <a:t> – Aquisição de Bandeiras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4642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9846" y="624110"/>
            <a:ext cx="9804765" cy="712321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446638"/>
              </p:ext>
            </p:extLst>
          </p:nvPr>
        </p:nvGraphicFramePr>
        <p:xfrm>
          <a:off x="1832707" y="1294097"/>
          <a:ext cx="860083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5368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2014 – </a:t>
                      </a:r>
                      <a:r>
                        <a:rPr lang="pt-BR" baseline="0" dirty="0" err="1" smtClean="0"/>
                        <a:t>Preserv</a:t>
                      </a:r>
                      <a:r>
                        <a:rPr lang="pt-BR" baseline="0" dirty="0" smtClean="0"/>
                        <a:t>. e Recuperação Patrimônio Histórico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R$ 24.424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R$ 15.883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3.1.91</a:t>
                      </a:r>
                    </a:p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R$ 3.293</a:t>
                      </a:r>
                    </a:p>
                    <a:p>
                      <a:pPr algn="r"/>
                      <a:r>
                        <a:rPr lang="pt-BR" dirty="0" smtClean="0"/>
                        <a:t>R$ 5.248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3" y="4255477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 de Pessoal de servidora lotada no Museu </a:t>
            </a:r>
            <a:r>
              <a:rPr lang="pt-BR" dirty="0" err="1" smtClean="0"/>
              <a:t>Raulino</a:t>
            </a:r>
            <a:r>
              <a:rPr lang="pt-BR" dirty="0" smtClean="0"/>
              <a:t> </a:t>
            </a:r>
            <a:r>
              <a:rPr lang="pt-BR" dirty="0" err="1" smtClean="0"/>
              <a:t>Reitz</a:t>
            </a:r>
            <a:endParaRPr lang="pt-BR" dirty="0" smtClean="0"/>
          </a:p>
          <a:p>
            <a:r>
              <a:rPr lang="pt-BR" dirty="0" smtClean="0"/>
              <a:t>3.1.91 – Despesa Patronal</a:t>
            </a:r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do Museu Municipal Antônio Carlos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15434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5016" y="624111"/>
            <a:ext cx="9769596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80111"/>
              </p:ext>
            </p:extLst>
          </p:nvPr>
        </p:nvGraphicFramePr>
        <p:xfrm>
          <a:off x="1867876" y="1552004"/>
          <a:ext cx="874150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754"/>
                <a:gridCol w="43707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2022 – Manutenção do Projeto Escola de Música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(alunos)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(alunos)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R$ 117.911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</a:p>
                    <a:p>
                      <a:r>
                        <a:rPr lang="pt-BR" dirty="0" smtClean="0"/>
                        <a:t>3.1.90</a:t>
                      </a:r>
                    </a:p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58.799</a:t>
                      </a:r>
                    </a:p>
                    <a:p>
                      <a:pPr algn="r"/>
                      <a:r>
                        <a:rPr lang="pt-BR" dirty="0" smtClean="0"/>
                        <a:t>R$ 48.972 </a:t>
                      </a:r>
                    </a:p>
                    <a:p>
                      <a:pPr algn="r"/>
                      <a:r>
                        <a:rPr lang="pt-BR" dirty="0" smtClean="0"/>
                        <a:t>R$ 10.140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17077" y="4689231"/>
            <a:ext cx="8757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com a manutenção da escola de música</a:t>
            </a:r>
          </a:p>
          <a:p>
            <a:r>
              <a:rPr lang="pt-BR" dirty="0" smtClean="0"/>
              <a:t>3.1.90 – Despesa de pessoal servidor lotado na escola de música</a:t>
            </a:r>
          </a:p>
          <a:p>
            <a:r>
              <a:rPr lang="pt-BR" dirty="0" smtClean="0"/>
              <a:t>3.1.90 – Encargos Patronais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451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5016" y="624111"/>
            <a:ext cx="9769596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193580"/>
              </p:ext>
            </p:extLst>
          </p:nvPr>
        </p:nvGraphicFramePr>
        <p:xfrm>
          <a:off x="1867876" y="1552004"/>
          <a:ext cx="874150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754"/>
                <a:gridCol w="43707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1004 – Reforma e Revitalização do Centro Cultural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110154" y="4126523"/>
            <a:ext cx="8452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houve realização de despesa na ação de reforma e revitalização do centro cultural até o 2º quadrimestre de 2021.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5242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6738" y="624111"/>
            <a:ext cx="9757873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183427"/>
              </p:ext>
            </p:extLst>
          </p:nvPr>
        </p:nvGraphicFramePr>
        <p:xfrm>
          <a:off x="1879600" y="1411328"/>
          <a:ext cx="914009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0046"/>
                <a:gridCol w="457004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2010 – Apoio a</a:t>
                      </a:r>
                      <a:r>
                        <a:rPr lang="pt-BR" baseline="0" dirty="0" smtClean="0"/>
                        <a:t> APAE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52246" y="4225389"/>
            <a:ext cx="9214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3.3.50 – Transferências a Instituições Privadas sem fins lucrativos  - APAE Antônio Carlos.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4632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759213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600255"/>
              </p:ext>
            </p:extLst>
          </p:nvPr>
        </p:nvGraphicFramePr>
        <p:xfrm>
          <a:off x="1992923" y="1528558"/>
          <a:ext cx="871024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123"/>
                <a:gridCol w="43551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2015 – Manutenção de Ações da Assistência Social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1.252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260.000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278.824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120.574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11.431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146.819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3" y="5035117"/>
            <a:ext cx="8745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das </a:t>
            </a:r>
            <a:r>
              <a:rPr lang="pt-BR" dirty="0" smtClean="0"/>
              <a:t>servidores </a:t>
            </a:r>
            <a:r>
              <a:rPr lang="pt-BR" dirty="0" smtClean="0"/>
              <a:t>lotados na Assistência Social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Assistência Social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Investimentos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419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0996" y="773723"/>
            <a:ext cx="8915399" cy="608504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0001: Gestão Eficiente e Responsável</a:t>
            </a:r>
            <a:endParaRPr lang="pt-BR" sz="25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061674" y="1877175"/>
            <a:ext cx="8915399" cy="860400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584260"/>
              </p:ext>
            </p:extLst>
          </p:nvPr>
        </p:nvGraphicFramePr>
        <p:xfrm>
          <a:off x="2039815" y="1727851"/>
          <a:ext cx="895252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262"/>
                <a:gridCol w="44762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2002 – Manutenção</a:t>
                      </a:r>
                      <a:r>
                        <a:rPr lang="pt-BR" baseline="0" dirty="0" smtClean="0"/>
                        <a:t> do Conselho Tutelar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1.060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(</a:t>
                      </a:r>
                      <a:r>
                        <a:rPr lang="pt-BR" sz="1200" dirty="0" smtClean="0"/>
                        <a:t>atendimento</a:t>
                      </a:r>
                      <a:r>
                        <a:rPr lang="pt-BR" dirty="0" smtClean="0"/>
                        <a:t>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1.753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R$ 86.107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R$ 61.793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R$ 24.313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074985" y="5076092"/>
            <a:ext cx="8909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das 5 conselheiras tutelares</a:t>
            </a:r>
            <a:endParaRPr lang="pt-BR" dirty="0"/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do Conselho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560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712321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446514"/>
              </p:ext>
            </p:extLst>
          </p:nvPr>
        </p:nvGraphicFramePr>
        <p:xfrm>
          <a:off x="1961659" y="1446497"/>
          <a:ext cx="883529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647"/>
                <a:gridCol w="441764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2016 – Atenção a População da Terceira Idade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</a:t>
                      </a:r>
                      <a:r>
                        <a:rPr lang="pt-BR" dirty="0" err="1" smtClean="0"/>
                        <a:t>aprox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32.884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24.537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5.057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3.290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81200" y="5076092"/>
            <a:ext cx="8827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das </a:t>
            </a:r>
            <a:r>
              <a:rPr lang="pt-BR" dirty="0" smtClean="0"/>
              <a:t>Animadoras </a:t>
            </a:r>
            <a:r>
              <a:rPr lang="pt-BR" dirty="0" smtClean="0"/>
              <a:t>da Terceira Idade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População da Terceira Idade</a:t>
            </a:r>
            <a:endParaRPr lang="pt-BR" dirty="0"/>
          </a:p>
          <a:p>
            <a:r>
              <a:rPr lang="pt-BR" dirty="0"/>
              <a:t>4.4.90 – Investimentos </a:t>
            </a:r>
          </a:p>
        </p:txBody>
      </p:sp>
    </p:spTree>
    <p:extLst>
      <p:ext uri="{BB962C8B-B14F-4D97-AF65-F5344CB8AC3E}">
        <p14:creationId xmlns:p14="http://schemas.microsoft.com/office/powerpoint/2010/main" val="33069323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65370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410435"/>
              </p:ext>
            </p:extLst>
          </p:nvPr>
        </p:nvGraphicFramePr>
        <p:xfrm>
          <a:off x="1879598" y="1446496"/>
          <a:ext cx="862427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2139"/>
                <a:gridCol w="43121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2017 – Manutenção do Fia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1.753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8.000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52247" y="5064369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houve despesa na ação de Manutenção do Fundo da Infância e </a:t>
            </a:r>
            <a:r>
              <a:rPr lang="pt-BR" dirty="0" smtClean="0"/>
              <a:t>Adolescência</a:t>
            </a:r>
            <a:r>
              <a:rPr lang="pt-BR" dirty="0"/>
              <a:t> </a:t>
            </a:r>
            <a:r>
              <a:rPr lang="pt-BR" dirty="0" smtClean="0"/>
              <a:t>até o 2º quadrimestre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66660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624110"/>
            <a:ext cx="9828211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305191"/>
              </p:ext>
            </p:extLst>
          </p:nvPr>
        </p:nvGraphicFramePr>
        <p:xfrm>
          <a:off x="1774093" y="1434773"/>
          <a:ext cx="864772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58372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2023 – Manutenção do CRAS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2.407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48.000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8.929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4.746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R$ 4.183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17077" y="4103077"/>
            <a:ext cx="8616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Manutenção do </a:t>
            </a:r>
            <a:r>
              <a:rPr lang="pt-BR" dirty="0" smtClean="0"/>
              <a:t>CRAS</a:t>
            </a:r>
          </a:p>
          <a:p>
            <a:r>
              <a:rPr lang="pt-BR" dirty="0" smtClean="0"/>
              <a:t>4.4.90 – Material Permanente (Notebook/Roteador)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25772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624110"/>
            <a:ext cx="9828211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402551"/>
              </p:ext>
            </p:extLst>
          </p:nvPr>
        </p:nvGraphicFramePr>
        <p:xfrm>
          <a:off x="1774093" y="1434773"/>
          <a:ext cx="864772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58372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</a:t>
                      </a:r>
                      <a:r>
                        <a:rPr lang="pt-BR" dirty="0" smtClean="0"/>
                        <a:t>1006 </a:t>
                      </a:r>
                      <a:r>
                        <a:rPr lang="pt-BR" dirty="0" smtClean="0"/>
                        <a:t>– </a:t>
                      </a:r>
                      <a:r>
                        <a:rPr lang="pt-BR" dirty="0" smtClean="0"/>
                        <a:t>Construção e Aquisição de </a:t>
                      </a:r>
                      <a:r>
                        <a:rPr lang="pt-BR" dirty="0" err="1" smtClean="0"/>
                        <a:t>Equip.p</a:t>
                      </a:r>
                      <a:r>
                        <a:rPr lang="pt-BR" dirty="0" smtClean="0"/>
                        <a:t>/Centro de Convivência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79.425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R$ 79.425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17077" y="4103077"/>
            <a:ext cx="86164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4.4.90 –	Compra de Equipamentos e Término da Construção do Centro de Convivência.</a:t>
            </a:r>
          </a:p>
          <a:p>
            <a:r>
              <a:rPr lang="pt-BR" dirty="0" smtClean="0"/>
              <a:t>Custo total da Construção do Centro de Convivência: </a:t>
            </a:r>
            <a:r>
              <a:rPr lang="pt-BR" dirty="0"/>
              <a:t>R$ 518.989,08, sendo que R$ 172.054,39 foi liquidado </a:t>
            </a:r>
            <a:r>
              <a:rPr lang="pt-BR" dirty="0" smtClean="0"/>
              <a:t>em 2020, </a:t>
            </a:r>
            <a:r>
              <a:rPr lang="pt-BR" dirty="0"/>
              <a:t>R$ 274.369,21 liquidado </a:t>
            </a:r>
            <a:r>
              <a:rPr lang="pt-BR" dirty="0" smtClean="0"/>
              <a:t>em 2021, </a:t>
            </a:r>
            <a:r>
              <a:rPr lang="pt-BR" dirty="0"/>
              <a:t>termo aditivo no ano de 2021 R$ 72.565,48 (falta liquidar R$ 44.838,00)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15302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1232" y="624110"/>
            <a:ext cx="9863380" cy="759213"/>
          </a:xfrm>
        </p:spPr>
        <p:txBody>
          <a:bodyPr>
            <a:noAutofit/>
          </a:bodyPr>
          <a:lstStyle/>
          <a:p>
            <a:r>
              <a:rPr lang="pt-BR" sz="2400" b="1" dirty="0"/>
              <a:t>Programa 0009 – Manutenção e Ampliação da Infraestrutura, Transportes, Mobilidade dos Serviços e Espaços Públicos</a:t>
            </a:r>
            <a:endParaRPr lang="pt-BR" sz="24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854834"/>
              </p:ext>
            </p:extLst>
          </p:nvPr>
        </p:nvGraphicFramePr>
        <p:xfrm>
          <a:off x="1820984" y="1657512"/>
          <a:ext cx="891735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533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1009 – Construção, Restauração, Reforma</a:t>
                      </a:r>
                      <a:r>
                        <a:rPr lang="pt-BR" baseline="0" dirty="0" smtClean="0"/>
                        <a:t> Bens Públicos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160.000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592.068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592.068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3" y="4232031"/>
            <a:ext cx="88978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</a:t>
            </a:r>
          </a:p>
          <a:p>
            <a:r>
              <a:rPr lang="pt-BR" b="1" dirty="0" smtClean="0"/>
              <a:t>Meta Física </a:t>
            </a:r>
            <a:r>
              <a:rPr lang="pt-BR" dirty="0" smtClean="0"/>
              <a:t>– Reforma da Capela </a:t>
            </a:r>
            <a:r>
              <a:rPr lang="pt-BR" dirty="0" smtClean="0"/>
              <a:t>Mortuária custo total da obra R$ 188.563,29 Reforma </a:t>
            </a:r>
            <a:r>
              <a:rPr lang="pt-BR" dirty="0" err="1" smtClean="0"/>
              <a:t>Adademia</a:t>
            </a:r>
            <a:r>
              <a:rPr lang="pt-BR" dirty="0" smtClean="0"/>
              <a:t> 3ª Idade, Galpão </a:t>
            </a:r>
            <a:r>
              <a:rPr lang="pt-BR" dirty="0" err="1" smtClean="0"/>
              <a:t>Pré</a:t>
            </a:r>
            <a:r>
              <a:rPr lang="pt-BR" dirty="0" smtClean="0"/>
              <a:t> Moldado Secretaria de Obras, Galerias Pluviais Rua Padre Carlos </a:t>
            </a:r>
            <a:r>
              <a:rPr lang="pt-BR" dirty="0" err="1" smtClean="0"/>
              <a:t>Guesser</a:t>
            </a:r>
            <a:r>
              <a:rPr lang="pt-BR" dirty="0" smtClean="0"/>
              <a:t>,</a:t>
            </a:r>
            <a:r>
              <a:rPr lang="pt-BR" dirty="0" smtClean="0"/>
              <a:t> Rua Benjamim Pontes, Rua Alípio de Farias, Rua Benjamim Tomaz </a:t>
            </a:r>
            <a:r>
              <a:rPr lang="pt-BR" dirty="0" err="1" smtClean="0"/>
              <a:t>Felippe</a:t>
            </a:r>
            <a:r>
              <a:rPr lang="pt-BR" dirty="0" smtClean="0"/>
              <a:t>, Rua </a:t>
            </a:r>
            <a:r>
              <a:rPr lang="pt-BR" dirty="0" err="1" smtClean="0"/>
              <a:t>Leonido</a:t>
            </a:r>
            <a:r>
              <a:rPr lang="pt-BR" dirty="0" smtClean="0"/>
              <a:t> </a:t>
            </a:r>
            <a:r>
              <a:rPr lang="pt-BR" dirty="0" err="1" smtClean="0"/>
              <a:t>Decker</a:t>
            </a:r>
            <a:r>
              <a:rPr lang="pt-BR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59043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624110"/>
            <a:ext cx="9828211" cy="1280890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84985"/>
              </p:ext>
            </p:extLst>
          </p:nvPr>
        </p:nvGraphicFramePr>
        <p:xfrm>
          <a:off x="1832707" y="1669235"/>
          <a:ext cx="948006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0031"/>
                <a:gridCol w="47400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1010 – Pavimentação de Vias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400.000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 </a:t>
                      </a:r>
                      <a:r>
                        <a:rPr lang="pt-BR" dirty="0" smtClean="0"/>
                        <a:t>126.775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126.775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63969" y="4267200"/>
            <a:ext cx="9472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4.4.90 – </a:t>
            </a:r>
            <a:r>
              <a:rPr lang="pt-BR" dirty="0" smtClean="0"/>
              <a:t>Investimentos na Pavimentação de </a:t>
            </a:r>
            <a:r>
              <a:rPr lang="pt-BR" dirty="0" smtClean="0"/>
              <a:t>vias, Drenagem e Requalificação de passeios na Avenida João Frederico Martendal, Material e Mão de Obra  para execução de rede de drenagem da rua Antônio Matias Manes.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08736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3292" y="624110"/>
            <a:ext cx="9781319" cy="68887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458166"/>
              </p:ext>
            </p:extLst>
          </p:nvPr>
        </p:nvGraphicFramePr>
        <p:xfrm>
          <a:off x="1844430" y="1746738"/>
          <a:ext cx="931593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2924"/>
                <a:gridCol w="4783015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2018 – Manutenção</a:t>
                      </a:r>
                      <a:r>
                        <a:rPr lang="pt-BR" baseline="0" dirty="0" smtClean="0"/>
                        <a:t> dos Serviços de Trânsito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58.000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43.348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</a:t>
                      </a:r>
                      <a:r>
                        <a:rPr lang="pt-BR" dirty="0" smtClean="0"/>
                        <a:t>$</a:t>
                      </a:r>
                      <a:r>
                        <a:rPr lang="pt-BR" baseline="0" dirty="0" smtClean="0"/>
                        <a:t> 43.348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2" y="4689231"/>
            <a:ext cx="9261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com a Manutenção dos Serviços de Transito, despesas polícia civil e militar.</a:t>
            </a:r>
          </a:p>
          <a:p>
            <a:r>
              <a:rPr lang="pt-BR" dirty="0" smtClean="0"/>
              <a:t>4.4.90 – Investimentos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42870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747490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874814"/>
              </p:ext>
            </p:extLst>
          </p:nvPr>
        </p:nvGraphicFramePr>
        <p:xfrm>
          <a:off x="1938213" y="1868527"/>
          <a:ext cx="940972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4862"/>
                <a:gridCol w="47048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2019 – Ampliação, Melhorias, e </a:t>
                      </a:r>
                      <a:r>
                        <a:rPr lang="pt-BR" dirty="0" err="1" smtClean="0"/>
                        <a:t>Manut.Serv.Ilum.Pub</a:t>
                      </a:r>
                      <a:r>
                        <a:rPr lang="pt-BR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3.100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3.370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580.000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627.871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3.3.90.39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528.662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3.3.90.30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R$ 34.407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3.3.93.30 (Materiais) </a:t>
                      </a:r>
                      <a:r>
                        <a:rPr lang="pt-BR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22.181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3.3.93.39 (Serviços)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42.621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16723" y="5263662"/>
            <a:ext cx="9319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3.3.90.39 </a:t>
            </a:r>
            <a:r>
              <a:rPr lang="pt-BR" dirty="0" smtClean="0"/>
              <a:t>– </a:t>
            </a:r>
            <a:r>
              <a:rPr lang="pt-BR" dirty="0" smtClean="0"/>
              <a:t>Celesc 2.376 pontos/</a:t>
            </a:r>
            <a:r>
              <a:rPr lang="pt-BR" dirty="0" err="1" smtClean="0"/>
              <a:t>Cerej</a:t>
            </a:r>
            <a:r>
              <a:rPr lang="pt-BR" dirty="0" smtClean="0"/>
              <a:t> 994 pontos </a:t>
            </a:r>
          </a:p>
          <a:p>
            <a:r>
              <a:rPr lang="pt-BR" dirty="0" smtClean="0"/>
              <a:t>3.3.90.30 – Material Elétrico</a:t>
            </a:r>
            <a:endParaRPr lang="pt-BR" dirty="0" smtClean="0"/>
          </a:p>
          <a:p>
            <a:r>
              <a:rPr lang="pt-BR" dirty="0" smtClean="0"/>
              <a:t>3.3.93.30 – Materiais </a:t>
            </a:r>
            <a:r>
              <a:rPr lang="pt-BR" dirty="0" err="1" smtClean="0"/>
              <a:t>Cimcatarina</a:t>
            </a:r>
            <a:endParaRPr lang="pt-BR" dirty="0" smtClean="0"/>
          </a:p>
          <a:p>
            <a:r>
              <a:rPr lang="pt-BR" dirty="0" smtClean="0"/>
              <a:t>3.3.93.39 – Serviços </a:t>
            </a:r>
            <a:r>
              <a:rPr lang="pt-BR" dirty="0" err="1" smtClean="0"/>
              <a:t>Cimcatarina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17990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8124" y="624110"/>
            <a:ext cx="9816488" cy="8881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332594"/>
              </p:ext>
            </p:extLst>
          </p:nvPr>
        </p:nvGraphicFramePr>
        <p:xfrm>
          <a:off x="1891323" y="1774742"/>
          <a:ext cx="935110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554"/>
                <a:gridCol w="46755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2020 – Manutenção de</a:t>
                      </a:r>
                      <a:r>
                        <a:rPr lang="pt-BR" baseline="0" dirty="0" smtClean="0"/>
                        <a:t> Equipamentos e Serv. Públicos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1.930.428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2.228.976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794.470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93.498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1.300.154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40.854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57754" y="5162289"/>
            <a:ext cx="92846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</a:t>
            </a:r>
            <a:r>
              <a:rPr lang="pt-BR" dirty="0" smtClean="0"/>
              <a:t>servidores </a:t>
            </a:r>
            <a:r>
              <a:rPr lang="pt-BR" dirty="0" smtClean="0"/>
              <a:t>lotados na Secretaria de Obras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Secretaria de </a:t>
            </a:r>
            <a:r>
              <a:rPr lang="pt-BR" dirty="0"/>
              <a:t>O</a:t>
            </a:r>
            <a:r>
              <a:rPr lang="pt-BR" dirty="0" smtClean="0"/>
              <a:t>bras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Material Permanente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5019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8124" y="624110"/>
            <a:ext cx="9816488" cy="911613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933488"/>
              </p:ext>
            </p:extLst>
          </p:nvPr>
        </p:nvGraphicFramePr>
        <p:xfrm>
          <a:off x="1844431" y="1645789"/>
          <a:ext cx="93393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692"/>
                <a:gridCol w="46696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2021 – Manutenção do FUREBOM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4.765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</a:t>
                      </a:r>
                      <a:r>
                        <a:rPr lang="pt-BR" b="0" dirty="0" smtClean="0"/>
                        <a:t>$ 0 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</a:t>
                      </a:r>
                      <a:r>
                        <a:rPr lang="pt-BR" b="0" dirty="0" smtClean="0"/>
                        <a:t>$ 0 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87415" y="4630615"/>
            <a:ext cx="922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Despesas de Manutenção </a:t>
            </a:r>
            <a:r>
              <a:rPr lang="pt-BR" dirty="0" smtClean="0"/>
              <a:t>do Corpo de Bombeiros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1660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041" y="511304"/>
            <a:ext cx="9649681" cy="59066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0002 – Modernização e Inovação Administrativa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776871"/>
              </p:ext>
            </p:extLst>
          </p:nvPr>
        </p:nvGraphicFramePr>
        <p:xfrm>
          <a:off x="1938216" y="1282373"/>
          <a:ext cx="906975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500575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2003 – Manutenção da Secretaria de Administração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R$ 1.148.600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R$ 1.067.810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R$ 604.735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R$ 92.026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321.427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5.180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R$ 17.642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R$ 26.800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3" y="5404338"/>
            <a:ext cx="90384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Despesas de pessoal – pagamento dos servidores</a:t>
            </a:r>
          </a:p>
          <a:p>
            <a:r>
              <a:rPr lang="pt-BR" dirty="0" smtClean="0"/>
              <a:t>3.1.91 – Encargos Patronais – 4.4.90 - Investimentos</a:t>
            </a:r>
          </a:p>
          <a:p>
            <a:r>
              <a:rPr lang="pt-BR" dirty="0" smtClean="0"/>
              <a:t>3.3.90 – Manutenção da Secretaria de Administração</a:t>
            </a:r>
          </a:p>
          <a:p>
            <a:r>
              <a:rPr lang="pt-BR" dirty="0" smtClean="0"/>
              <a:t>3.3.93 – Despesas Diário Oficial dos Municípios</a:t>
            </a:r>
          </a:p>
        </p:txBody>
      </p:sp>
    </p:spTree>
    <p:extLst>
      <p:ext uri="{BB962C8B-B14F-4D97-AF65-F5344CB8AC3E}">
        <p14:creationId xmlns:p14="http://schemas.microsoft.com/office/powerpoint/2010/main" val="421842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8124" y="624110"/>
            <a:ext cx="9816488" cy="911613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922408"/>
              </p:ext>
            </p:extLst>
          </p:nvPr>
        </p:nvGraphicFramePr>
        <p:xfrm>
          <a:off x="1844431" y="1645789"/>
          <a:ext cx="933938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692"/>
                <a:gridCol w="46696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</a:t>
                      </a:r>
                      <a:r>
                        <a:rPr lang="pt-BR" dirty="0" smtClean="0"/>
                        <a:t>1008 </a:t>
                      </a:r>
                      <a:r>
                        <a:rPr lang="pt-BR" dirty="0" smtClean="0"/>
                        <a:t>– </a:t>
                      </a:r>
                      <a:r>
                        <a:rPr lang="pt-BR" dirty="0" smtClean="0"/>
                        <a:t>Aquisição de Equipamentos Rodoviários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300.000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469.500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</a:t>
                      </a:r>
                      <a:r>
                        <a:rPr lang="pt-BR" b="0" dirty="0" smtClean="0"/>
                        <a:t>$ 469.500 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87415" y="4261283"/>
            <a:ext cx="922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</a:t>
            </a:r>
            <a:r>
              <a:rPr lang="pt-BR" dirty="0" smtClean="0"/>
              <a:t>.4.90 </a:t>
            </a:r>
            <a:r>
              <a:rPr lang="pt-BR" dirty="0"/>
              <a:t>– </a:t>
            </a:r>
            <a:r>
              <a:rPr lang="pt-BR" dirty="0" smtClean="0"/>
              <a:t>1 Caminhão Caçamba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60982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53705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0010 – Agricultura, Produção com Sustentabilidade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457542"/>
              </p:ext>
            </p:extLst>
          </p:nvPr>
        </p:nvGraphicFramePr>
        <p:xfrm>
          <a:off x="2043722" y="1281201"/>
          <a:ext cx="9210432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5216"/>
                <a:gridCol w="4605216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2024 – Manutenção</a:t>
                      </a:r>
                      <a:r>
                        <a:rPr lang="pt-BR" baseline="0" dirty="0" smtClean="0"/>
                        <a:t> da Secretaria da Agricultura e Meio Ambiente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782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1.170.000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1.518.232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614.501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79.136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627.535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197.060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10154" y="4677507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</a:t>
            </a:r>
            <a:r>
              <a:rPr lang="pt-BR" dirty="0" smtClean="0"/>
              <a:t>servidores </a:t>
            </a:r>
            <a:r>
              <a:rPr lang="pt-BR" dirty="0"/>
              <a:t>lotados na Secretaria de </a:t>
            </a:r>
            <a:r>
              <a:rPr lang="pt-BR" dirty="0" smtClean="0"/>
              <a:t>Agricultura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Secretaria de </a:t>
            </a:r>
            <a:r>
              <a:rPr lang="pt-BR" dirty="0" smtClean="0"/>
              <a:t>Agricultura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Investimentos (Construção de Muro e Pavimentação de Passeios, Veículo automotor Pick-Up, entre outros)</a:t>
            </a:r>
            <a:endParaRPr lang="pt-BR" dirty="0"/>
          </a:p>
          <a:p>
            <a:r>
              <a:rPr lang="pt-BR" dirty="0"/>
              <a:t>Meta Física: 446 Agricultura 336 </a:t>
            </a:r>
            <a:r>
              <a:rPr lang="pt-BR" dirty="0" err="1"/>
              <a:t>Epagri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17408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53705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0010 – Agricultura, Produção com Sustentabilidade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601581"/>
              </p:ext>
            </p:extLst>
          </p:nvPr>
        </p:nvGraphicFramePr>
        <p:xfrm>
          <a:off x="2031998" y="1550832"/>
          <a:ext cx="9210432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5216"/>
                <a:gridCol w="4605216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</a:t>
                      </a:r>
                      <a:r>
                        <a:rPr lang="pt-BR" dirty="0" smtClean="0"/>
                        <a:t>1012 </a:t>
                      </a:r>
                      <a:r>
                        <a:rPr lang="pt-BR" dirty="0" smtClean="0"/>
                        <a:t>– </a:t>
                      </a:r>
                      <a:r>
                        <a:rPr lang="pt-BR" dirty="0" smtClean="0"/>
                        <a:t>Aquisição</a:t>
                      </a:r>
                      <a:r>
                        <a:rPr lang="pt-BR" baseline="0" dirty="0" smtClean="0"/>
                        <a:t> Máquinas, Implementos e Equipamentos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230.000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469.500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469.500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10154" y="409342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</a:t>
            </a:r>
            <a:r>
              <a:rPr lang="pt-BR" dirty="0"/>
              <a:t>– </a:t>
            </a:r>
            <a:r>
              <a:rPr lang="pt-BR" dirty="0" smtClean="0"/>
              <a:t>1 Caminhão Caçamba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12647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4678" y="624110"/>
            <a:ext cx="9839934" cy="68887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0011 – Meio Ambiente, Preservar e Proteger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008924"/>
              </p:ext>
            </p:extLst>
          </p:nvPr>
        </p:nvGraphicFramePr>
        <p:xfrm>
          <a:off x="1820985" y="1376159"/>
          <a:ext cx="837809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3140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2025</a:t>
                      </a:r>
                      <a:r>
                        <a:rPr lang="pt-BR" baseline="0" dirty="0" smtClean="0"/>
                        <a:t> – Serviço de Coleta e Destinação Final do Lixo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(tonelada)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1.200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</a:t>
                      </a:r>
                      <a:r>
                        <a:rPr lang="pt-BR" dirty="0" err="1" smtClean="0"/>
                        <a:t>aprox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1.315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410.000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437.525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92.916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8.642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335.292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675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87415" y="4818185"/>
            <a:ext cx="8311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</a:t>
            </a:r>
            <a:r>
              <a:rPr lang="pt-BR" dirty="0" smtClean="0"/>
              <a:t>servidores </a:t>
            </a:r>
            <a:r>
              <a:rPr lang="pt-BR" dirty="0"/>
              <a:t>lotados na </a:t>
            </a:r>
            <a:r>
              <a:rPr lang="pt-BR" dirty="0" smtClean="0"/>
              <a:t>Coleta de Lixo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Coleta de Lixo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Material Permanente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66311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632" y="624110"/>
            <a:ext cx="9710980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0012 – Saúde, Promoção da Qualidade de Vida 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56946"/>
              </p:ext>
            </p:extLst>
          </p:nvPr>
        </p:nvGraphicFramePr>
        <p:xfrm>
          <a:off x="1949938" y="1434774"/>
          <a:ext cx="892907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2030 –Manutenção</a:t>
                      </a:r>
                      <a:r>
                        <a:rPr lang="pt-BR" baseline="0" dirty="0" smtClean="0"/>
                        <a:t> da Unidade de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69.824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3.188.000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3.071.666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1.162.727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171.042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1.727.107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10.790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5076092"/>
            <a:ext cx="81240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</a:t>
            </a:r>
            <a:r>
              <a:rPr lang="pt-BR" dirty="0" smtClean="0"/>
              <a:t>servidores </a:t>
            </a:r>
            <a:r>
              <a:rPr lang="pt-BR" dirty="0"/>
              <a:t>lotados na </a:t>
            </a:r>
            <a:r>
              <a:rPr lang="pt-BR" dirty="0" smtClean="0"/>
              <a:t>Manutenção da Unidade de Saúde (Emergência e Secretaria)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Unidade de Saúde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Material Permanente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8985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5354" y="624110"/>
            <a:ext cx="9699257" cy="7240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737153"/>
              </p:ext>
            </p:extLst>
          </p:nvPr>
        </p:nvGraphicFramePr>
        <p:xfrm>
          <a:off x="1938214" y="1552005"/>
          <a:ext cx="904630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3154"/>
                <a:gridCol w="45231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2031 – Ações de Saúde da Família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11.750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15.738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1.541.600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1.749.163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1.400.855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185.818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138.959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23.531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34308" y="5029200"/>
            <a:ext cx="9085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</a:t>
            </a:r>
            <a:r>
              <a:rPr lang="pt-BR" dirty="0" smtClean="0"/>
              <a:t>servidores </a:t>
            </a:r>
            <a:r>
              <a:rPr lang="pt-BR" dirty="0"/>
              <a:t>lotados </a:t>
            </a:r>
            <a:r>
              <a:rPr lang="pt-BR" dirty="0" smtClean="0"/>
              <a:t>no PSF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do PSF</a:t>
            </a:r>
            <a:endParaRPr lang="pt-BR" dirty="0"/>
          </a:p>
          <a:p>
            <a:r>
              <a:rPr lang="pt-BR" dirty="0"/>
              <a:t>4.4.90 – Investimentos </a:t>
            </a:r>
            <a:r>
              <a:rPr lang="pt-BR" dirty="0" smtClean="0"/>
              <a:t>(Material Permanente)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62122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7078" y="624110"/>
            <a:ext cx="9687534" cy="747490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566520"/>
              </p:ext>
            </p:extLst>
          </p:nvPr>
        </p:nvGraphicFramePr>
        <p:xfrm>
          <a:off x="1926492" y="1516836"/>
          <a:ext cx="8952523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885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2032 – Ações com Agentes Comunitários de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20.886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29.721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392.000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454.500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327.062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34.975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</a:p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54.135</a:t>
                      </a:r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38.328</a:t>
                      </a:r>
                      <a:endParaRPr lang="pt-BR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46031" y="4876800"/>
            <a:ext cx="8932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das </a:t>
            </a:r>
            <a:r>
              <a:rPr lang="pt-BR" dirty="0" smtClean="0"/>
              <a:t>Agentes </a:t>
            </a:r>
            <a:r>
              <a:rPr lang="pt-BR" dirty="0" smtClean="0"/>
              <a:t>Comunitárias de Saúde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</a:t>
            </a:r>
            <a:r>
              <a:rPr lang="pt-BR" dirty="0" smtClean="0"/>
              <a:t>de custeio das agentes comunitárias de </a:t>
            </a:r>
            <a:r>
              <a:rPr lang="pt-BR" dirty="0" smtClean="0"/>
              <a:t>saúde</a:t>
            </a:r>
          </a:p>
          <a:p>
            <a:r>
              <a:rPr lang="pt-BR" dirty="0" smtClean="0"/>
              <a:t>4.4.90 – Aquisição de 24 </a:t>
            </a:r>
            <a:r>
              <a:rPr lang="pt-BR" dirty="0" err="1" smtClean="0"/>
              <a:t>Tablets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433920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1908" y="624110"/>
            <a:ext cx="9722703" cy="7357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026057"/>
              </p:ext>
            </p:extLst>
          </p:nvPr>
        </p:nvGraphicFramePr>
        <p:xfrm>
          <a:off x="1903046" y="1223759"/>
          <a:ext cx="889390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2990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2033 – Ações de Saúde Bucal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5.650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2.034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292.000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199.022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156.876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27.593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14.553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75691" y="4783015"/>
            <a:ext cx="9132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servidores  </a:t>
            </a:r>
            <a:r>
              <a:rPr lang="pt-BR" dirty="0" smtClean="0"/>
              <a:t>Saúde Bucal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custeio </a:t>
            </a:r>
            <a:r>
              <a:rPr lang="pt-BR" dirty="0" smtClean="0"/>
              <a:t>das ações de saúde bucal</a:t>
            </a:r>
            <a:endParaRPr lang="pt-BR" dirty="0"/>
          </a:p>
          <a:p>
            <a:r>
              <a:rPr lang="pt-BR" dirty="0" smtClean="0"/>
              <a:t>4.4.90 </a:t>
            </a:r>
            <a:r>
              <a:rPr lang="pt-BR" dirty="0" smtClean="0"/>
              <a:t>– </a:t>
            </a:r>
            <a:r>
              <a:rPr lang="pt-BR" dirty="0" smtClean="0"/>
              <a:t>Material Permanente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29878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641982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141221"/>
              </p:ext>
            </p:extLst>
          </p:nvPr>
        </p:nvGraphicFramePr>
        <p:xfrm>
          <a:off x="2032000" y="1458219"/>
          <a:ext cx="892907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2034 – Ações de Assistência Farmacêutica Básica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23.303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330.600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451.403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451.403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86708" y="4032738"/>
            <a:ext cx="8850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</a:t>
            </a:r>
            <a:r>
              <a:rPr lang="pt-BR" dirty="0" smtClean="0"/>
              <a:t>Despesas com medicamentos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00262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7357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73098"/>
              </p:ext>
            </p:extLst>
          </p:nvPr>
        </p:nvGraphicFramePr>
        <p:xfrm>
          <a:off x="1985108" y="1552005"/>
          <a:ext cx="891735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533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2035 – Ações de Vigilância Sanitária 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81.800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50.438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34.421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</a:t>
                      </a:r>
                      <a:r>
                        <a:rPr lang="pt-BR" dirty="0" smtClean="0"/>
                        <a:t>$</a:t>
                      </a:r>
                      <a:r>
                        <a:rPr lang="pt-BR" baseline="0" dirty="0" smtClean="0"/>
                        <a:t> 6.778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9.239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</a:t>
                      </a:r>
                      <a:r>
                        <a:rPr lang="pt-BR" dirty="0" smtClean="0"/>
                        <a:t>$ 0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5" y="5181600"/>
            <a:ext cx="88274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da servidora </a:t>
            </a:r>
            <a:r>
              <a:rPr lang="pt-BR" dirty="0" smtClean="0"/>
              <a:t>lotada na vigilância sanitária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</a:t>
            </a:r>
            <a:r>
              <a:rPr lang="pt-BR" dirty="0" smtClean="0"/>
              <a:t>manutenção da vigilância sanitária</a:t>
            </a:r>
            <a:endParaRPr lang="pt-BR" dirty="0"/>
          </a:p>
          <a:p>
            <a:r>
              <a:rPr lang="pt-BR" dirty="0"/>
              <a:t>4.4.90 </a:t>
            </a:r>
            <a:r>
              <a:rPr lang="pt-BR" dirty="0" smtClean="0"/>
              <a:t>– Investimentos (Material Permanente)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815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2380" y="1308473"/>
            <a:ext cx="9919311" cy="696172"/>
          </a:xfrm>
        </p:spPr>
        <p:txBody>
          <a:bodyPr>
            <a:normAutofit fontScale="90000"/>
          </a:bodyPr>
          <a:lstStyle/>
          <a:p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/>
              <a:t/>
            </a:r>
            <a:br>
              <a:rPr lang="pt-BR" sz="2500" b="1" dirty="0"/>
            </a:br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 smtClean="0"/>
              <a:t>Programa </a:t>
            </a:r>
            <a:r>
              <a:rPr lang="pt-BR" sz="2500" b="1" dirty="0"/>
              <a:t>0002 – Modernização e Inovação Administrativa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227276"/>
              </p:ext>
            </p:extLst>
          </p:nvPr>
        </p:nvGraphicFramePr>
        <p:xfrm>
          <a:off x="1832705" y="2513298"/>
          <a:ext cx="95855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786"/>
                <a:gridCol w="479278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Ação1005</a:t>
                      </a:r>
                      <a:r>
                        <a:rPr lang="pt-BR" baseline="0" dirty="0" smtClean="0"/>
                        <a:t> – Revitalização,  Reforma da Sede Administrativa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R$ 67.766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R$ 67.766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922585" y="5178697"/>
            <a:ext cx="9155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Meta Física: Adaptação, Acessibilidade do prédio administrativo, para posterior instalação do elevador.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75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30259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741165"/>
              </p:ext>
            </p:extLst>
          </p:nvPr>
        </p:nvGraphicFramePr>
        <p:xfrm>
          <a:off x="1973384" y="1434773"/>
          <a:ext cx="8929078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539"/>
                <a:gridCol w="44645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2036 – Ações de Vigilância</a:t>
                      </a:r>
                      <a:r>
                        <a:rPr lang="pt-BR" baseline="0" dirty="0" smtClean="0"/>
                        <a:t> Epidemiológica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476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58.000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72.597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41.451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13.527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</a:p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16.905</a:t>
                      </a:r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714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4841631"/>
            <a:ext cx="8921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 </a:t>
            </a:r>
            <a:r>
              <a:rPr lang="pt-BR" dirty="0" smtClean="0"/>
              <a:t>servidoras </a:t>
            </a:r>
            <a:r>
              <a:rPr lang="pt-BR" dirty="0" smtClean="0"/>
              <a:t>lotadas </a:t>
            </a:r>
            <a:r>
              <a:rPr lang="pt-BR" dirty="0"/>
              <a:t>na vigilância </a:t>
            </a:r>
            <a:r>
              <a:rPr lang="pt-BR" dirty="0" smtClean="0"/>
              <a:t>epidemiológica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vigilância </a:t>
            </a:r>
            <a:r>
              <a:rPr lang="pt-BR" dirty="0" smtClean="0"/>
              <a:t>epidemiológica</a:t>
            </a:r>
          </a:p>
          <a:p>
            <a:r>
              <a:rPr lang="pt-BR" dirty="0" smtClean="0"/>
              <a:t>4.4.90 – Material Permanente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9741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30259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204064"/>
              </p:ext>
            </p:extLst>
          </p:nvPr>
        </p:nvGraphicFramePr>
        <p:xfrm>
          <a:off x="1973384" y="1434773"/>
          <a:ext cx="892907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539"/>
                <a:gridCol w="44645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</a:t>
                      </a:r>
                      <a:r>
                        <a:rPr lang="pt-BR" dirty="0" smtClean="0"/>
                        <a:t>1018 </a:t>
                      </a:r>
                      <a:r>
                        <a:rPr lang="pt-BR" dirty="0" smtClean="0"/>
                        <a:t>– </a:t>
                      </a:r>
                      <a:r>
                        <a:rPr lang="pt-BR" dirty="0" smtClean="0"/>
                        <a:t>Ampliação e Manutenção da Estrutura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0</a:t>
                      </a:r>
                      <a:endParaRPr lang="pt-BR" dirty="0" smtClean="0"/>
                    </a:p>
                    <a:p>
                      <a:pPr algn="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04646" y="4294890"/>
            <a:ext cx="8921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</a:t>
            </a:r>
            <a:r>
              <a:rPr lang="pt-BR" dirty="0" smtClean="0"/>
              <a:t>– </a:t>
            </a:r>
            <a:r>
              <a:rPr lang="pt-BR" dirty="0" smtClean="0"/>
              <a:t>Não houve ampliação da unidade de saúde até o 2º quadrimestre de 2021.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09160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2924" y="624110"/>
            <a:ext cx="9511688" cy="665428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835088"/>
              </p:ext>
            </p:extLst>
          </p:nvPr>
        </p:nvGraphicFramePr>
        <p:xfrm>
          <a:off x="2114062" y="1359877"/>
          <a:ext cx="89408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0"/>
                <a:gridCol w="4470400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1019 – Aquisição</a:t>
                      </a:r>
                      <a:r>
                        <a:rPr lang="pt-BR" baseline="0" dirty="0" smtClean="0"/>
                        <a:t> de Veículo para Secretaria da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R$ 163.672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R$ 163.672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03938" y="3915508"/>
            <a:ext cx="8827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</a:t>
            </a:r>
            <a:r>
              <a:rPr lang="pt-BR" dirty="0"/>
              <a:t>– </a:t>
            </a:r>
            <a:r>
              <a:rPr lang="pt-BR" dirty="0" smtClean="0"/>
              <a:t>Compra de 2 </a:t>
            </a:r>
            <a:r>
              <a:rPr lang="pt-BR" dirty="0"/>
              <a:t>C</a:t>
            </a:r>
            <a:r>
              <a:rPr lang="pt-BR" dirty="0" smtClean="0"/>
              <a:t>hevrolet  </a:t>
            </a:r>
            <a:r>
              <a:rPr lang="pt-BR" dirty="0" err="1" smtClean="0"/>
              <a:t>Onix</a:t>
            </a:r>
            <a:r>
              <a:rPr lang="pt-BR" dirty="0" smtClean="0"/>
              <a:t>  </a:t>
            </a:r>
            <a:r>
              <a:rPr lang="pt-BR" dirty="0" err="1" smtClean="0"/>
              <a:t>Pluz</a:t>
            </a:r>
            <a:r>
              <a:rPr lang="pt-BR" dirty="0" smtClean="0"/>
              <a:t> </a:t>
            </a:r>
            <a:r>
              <a:rPr lang="pt-BR" dirty="0" err="1" smtClean="0"/>
              <a:t>Ltz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92420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2924" y="624110"/>
            <a:ext cx="9511688" cy="665428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781168"/>
              </p:ext>
            </p:extLst>
          </p:nvPr>
        </p:nvGraphicFramePr>
        <p:xfrm>
          <a:off x="2114062" y="1359877"/>
          <a:ext cx="89408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0"/>
                <a:gridCol w="4470400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2041 – Combate</a:t>
                      </a:r>
                      <a:r>
                        <a:rPr lang="pt-BR" baseline="0" dirty="0" smtClean="0"/>
                        <a:t> ao </a:t>
                      </a:r>
                      <a:r>
                        <a:rPr lang="pt-BR" baseline="0" dirty="0" err="1" smtClean="0"/>
                        <a:t>Covid</a:t>
                      </a:r>
                      <a:r>
                        <a:rPr lang="pt-BR" baseline="0" dirty="0" smtClean="0"/>
                        <a:t> 19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4.602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943.842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</a:p>
                    <a:p>
                      <a:r>
                        <a:rPr lang="pt-BR" dirty="0" smtClean="0"/>
                        <a:t>3.1.91</a:t>
                      </a:r>
                    </a:p>
                    <a:p>
                      <a:r>
                        <a:rPr lang="pt-BR" dirty="0" smtClean="0"/>
                        <a:t>3.3.90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697.813</a:t>
                      </a:r>
                    </a:p>
                    <a:p>
                      <a:pPr algn="r"/>
                      <a:r>
                        <a:rPr lang="pt-BR" dirty="0" smtClean="0"/>
                        <a:t>R$ 7.096</a:t>
                      </a:r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235.458</a:t>
                      </a:r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R$ 3.475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03938" y="4618892"/>
            <a:ext cx="88274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3.1.90 </a:t>
            </a:r>
            <a:r>
              <a:rPr lang="pt-BR" dirty="0"/>
              <a:t>– </a:t>
            </a:r>
            <a:r>
              <a:rPr lang="pt-BR" dirty="0" smtClean="0"/>
              <a:t>Despesas de Pessoal servidores trabalhando na linha de frente.</a:t>
            </a:r>
          </a:p>
          <a:p>
            <a:r>
              <a:rPr lang="pt-BR" dirty="0" smtClean="0"/>
              <a:t>3.3.90 – Despesas com a compra de material para Secretaria EPIs e outros materiais para combate ao </a:t>
            </a:r>
            <a:r>
              <a:rPr lang="pt-BR" dirty="0" err="1" smtClean="0"/>
              <a:t>Covid</a:t>
            </a:r>
            <a:r>
              <a:rPr lang="pt-BR" dirty="0" smtClean="0"/>
              <a:t> 19.</a:t>
            </a:r>
          </a:p>
          <a:p>
            <a:r>
              <a:rPr lang="pt-BR" dirty="0" smtClean="0"/>
              <a:t>4.4.90 – Material Permanente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85067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2924" y="624110"/>
            <a:ext cx="9511688" cy="665428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881485"/>
              </p:ext>
            </p:extLst>
          </p:nvPr>
        </p:nvGraphicFramePr>
        <p:xfrm>
          <a:off x="2114062" y="1359877"/>
          <a:ext cx="8940800" cy="2520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0"/>
                <a:gridCol w="4470400"/>
              </a:tblGrid>
              <a:tr h="370308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0010 – Amortização</a:t>
                      </a:r>
                      <a:r>
                        <a:rPr lang="pt-BR" baseline="0" dirty="0" smtClean="0"/>
                        <a:t> de Dívidas -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5451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5451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5451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168.000</a:t>
                      </a:r>
                      <a:endParaRPr lang="pt-BR" dirty="0"/>
                    </a:p>
                  </a:txBody>
                  <a:tcPr/>
                </a:tc>
              </a:tr>
              <a:tr h="375451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172.343</a:t>
                      </a:r>
                      <a:endParaRPr lang="pt-BR" dirty="0"/>
                    </a:p>
                  </a:txBody>
                  <a:tcPr/>
                </a:tc>
              </a:tr>
              <a:tr h="648038">
                <a:tc>
                  <a:txBody>
                    <a:bodyPr/>
                    <a:lstStyle/>
                    <a:p>
                      <a:r>
                        <a:rPr lang="pt-BR" dirty="0" smtClean="0"/>
                        <a:t>3.2.90</a:t>
                      </a:r>
                    </a:p>
                    <a:p>
                      <a:r>
                        <a:rPr lang="pt-BR" dirty="0" smtClean="0"/>
                        <a:t>4.6.90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10.407</a:t>
                      </a:r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161.936</a:t>
                      </a:r>
                      <a:r>
                        <a:rPr lang="pt-BR" dirty="0" smtClean="0"/>
                        <a:t> </a:t>
                      </a:r>
                      <a:endParaRPr lang="pt-BR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92215" y="4058472"/>
            <a:ext cx="8827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3.2.90 </a:t>
            </a:r>
            <a:r>
              <a:rPr lang="pt-BR" dirty="0"/>
              <a:t>– </a:t>
            </a:r>
            <a:r>
              <a:rPr lang="pt-BR" dirty="0" smtClean="0"/>
              <a:t>Encargos da Dívida</a:t>
            </a:r>
          </a:p>
          <a:p>
            <a:r>
              <a:rPr lang="pt-BR" dirty="0" smtClean="0"/>
              <a:t>4.6.90 – Amortização da Dívida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51152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9478" y="624110"/>
            <a:ext cx="9535134" cy="806105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0013 – Gestão do Regime Próprio de Previdência Social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334602"/>
              </p:ext>
            </p:extLst>
          </p:nvPr>
        </p:nvGraphicFramePr>
        <p:xfrm>
          <a:off x="2032000" y="1856804"/>
          <a:ext cx="919870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51347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2037 – Administração do </a:t>
                      </a:r>
                      <a:r>
                        <a:rPr lang="pt-BR" dirty="0" err="1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 </a:t>
                      </a:r>
                      <a:r>
                        <a:rPr lang="pt-BR" sz="1200" dirty="0" smtClean="0"/>
                        <a:t>(Serv. Efetivos)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(Serv. Efetivos)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226.000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93.784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18.089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75.695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5" y="4794738"/>
            <a:ext cx="9167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Contadora e Diretor Executivo do </a:t>
            </a:r>
            <a:r>
              <a:rPr lang="pt-BR" dirty="0" err="1" smtClean="0"/>
              <a:t>Ipreancarlos</a:t>
            </a:r>
            <a:endParaRPr lang="pt-BR" dirty="0" smtClean="0"/>
          </a:p>
          <a:p>
            <a:r>
              <a:rPr lang="pt-BR" dirty="0" smtClean="0"/>
              <a:t>3.3.90 </a:t>
            </a:r>
            <a:r>
              <a:rPr lang="pt-BR" dirty="0"/>
              <a:t>– Despesas </a:t>
            </a:r>
            <a:r>
              <a:rPr lang="pt-BR" dirty="0" smtClean="0"/>
              <a:t>manutenção do Instituto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28530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524" y="624110"/>
            <a:ext cx="9664088" cy="735767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0013 – Gestão do Regime Próprio de Previdência Social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224295"/>
              </p:ext>
            </p:extLst>
          </p:nvPr>
        </p:nvGraphicFramePr>
        <p:xfrm>
          <a:off x="1949938" y="1704405"/>
          <a:ext cx="912837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185"/>
                <a:gridCol w="45641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0006 – Pagamento de Inativos e Pensionistas </a:t>
                      </a:r>
                      <a:r>
                        <a:rPr lang="pt-BR" dirty="0" err="1" smtClean="0"/>
                        <a:t>Ipre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(beneficiários)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(beneficiários</a:t>
                      </a:r>
                      <a:r>
                        <a:rPr lang="pt-BR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2.340.000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2.022.595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2.022.595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426676" y="4276020"/>
            <a:ext cx="9015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de 76 </a:t>
            </a:r>
            <a:r>
              <a:rPr lang="pt-BR" dirty="0" smtClean="0"/>
              <a:t>servidores aposentados e 19 pensionistas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566726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7078" y="624110"/>
            <a:ext cx="9687534" cy="68887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0013 – Gestão do Regime Próprio de Previdência Social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509092"/>
              </p:ext>
            </p:extLst>
          </p:nvPr>
        </p:nvGraphicFramePr>
        <p:xfrm>
          <a:off x="1938215" y="1727851"/>
          <a:ext cx="91518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5908"/>
                <a:gridCol w="45759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0007</a:t>
                      </a:r>
                      <a:r>
                        <a:rPr lang="pt-BR" baseline="0" dirty="0" smtClean="0"/>
                        <a:t> – Pagamento de Inativos e Pensionistas do Tesouro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(beneficiários)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(beneficiários</a:t>
                      </a:r>
                      <a:r>
                        <a:rPr lang="pt-BR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200.000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180.319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180.319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92923" y="4443046"/>
            <a:ext cx="913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Pagamento </a:t>
            </a:r>
            <a:r>
              <a:rPr lang="pt-BR" dirty="0" smtClean="0"/>
              <a:t>de 4 servidores </a:t>
            </a:r>
            <a:r>
              <a:rPr lang="pt-BR" dirty="0" smtClean="0"/>
              <a:t>aposentados pelo </a:t>
            </a:r>
            <a:r>
              <a:rPr lang="pt-BR" dirty="0" smtClean="0"/>
              <a:t>Tesouro e 5 pensionistas.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22377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0862" y="624110"/>
            <a:ext cx="9593749" cy="770936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899366"/>
              </p:ext>
            </p:extLst>
          </p:nvPr>
        </p:nvGraphicFramePr>
        <p:xfrm>
          <a:off x="2032000" y="1360527"/>
          <a:ext cx="8128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0003 – Amortização de Dívidas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680.000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562.493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3.2.90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188.683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4.6.90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373.810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63262" y="4349262"/>
            <a:ext cx="811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3.2.90 – Encargos sobre a Dívida</a:t>
            </a:r>
          </a:p>
          <a:p>
            <a:r>
              <a:rPr lang="pt-BR" dirty="0" smtClean="0"/>
              <a:t>4.6.90 – Amortização da Dívida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99880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4198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970996"/>
              </p:ext>
            </p:extLst>
          </p:nvPr>
        </p:nvGraphicFramePr>
        <p:xfrm>
          <a:off x="1985107" y="1411328"/>
          <a:ext cx="890563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416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0004 – Contribuição ao PASEP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252.000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288.211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288.211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28092" y="4032738"/>
            <a:ext cx="881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Contribuição ao PASEP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4964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2380" y="1308473"/>
            <a:ext cx="9919311" cy="696172"/>
          </a:xfrm>
        </p:spPr>
        <p:txBody>
          <a:bodyPr>
            <a:normAutofit fontScale="90000"/>
          </a:bodyPr>
          <a:lstStyle/>
          <a:p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/>
              <a:t/>
            </a:r>
            <a:br>
              <a:rPr lang="pt-BR" sz="2500" b="1" dirty="0"/>
            </a:br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 smtClean="0"/>
              <a:t>Programa </a:t>
            </a:r>
            <a:r>
              <a:rPr lang="pt-BR" sz="2500" b="1" dirty="0"/>
              <a:t>0002 – Modernização e Inovação Administrativa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33987"/>
              </p:ext>
            </p:extLst>
          </p:nvPr>
        </p:nvGraphicFramePr>
        <p:xfrm>
          <a:off x="1832705" y="2513298"/>
          <a:ext cx="95855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786"/>
                <a:gridCol w="479278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0001</a:t>
                      </a:r>
                      <a:r>
                        <a:rPr lang="pt-BR" baseline="0" dirty="0" smtClean="0"/>
                        <a:t> – Amortização do Déficit Atuarial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558.000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488.943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488.943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25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4646" y="624110"/>
            <a:ext cx="9499965" cy="735767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418112"/>
              </p:ext>
            </p:extLst>
          </p:nvPr>
        </p:nvGraphicFramePr>
        <p:xfrm>
          <a:off x="2055446" y="1469943"/>
          <a:ext cx="892907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0005 – Contribuições</a:t>
                      </a:r>
                      <a:r>
                        <a:rPr lang="pt-BR" baseline="0" dirty="0" smtClean="0"/>
                        <a:t> a Entidades Municipalistas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96.000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110.632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110.632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74985" y="4220308"/>
            <a:ext cx="896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3.3.50 – Transferências a CNM, </a:t>
            </a:r>
            <a:r>
              <a:rPr lang="pt-BR" dirty="0" err="1" smtClean="0"/>
              <a:t>Granfpolis</a:t>
            </a:r>
            <a:r>
              <a:rPr lang="pt-BR" dirty="0" smtClean="0"/>
              <a:t>, FECAM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011855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735767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0015 – Ação Legislativa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21379"/>
              </p:ext>
            </p:extLst>
          </p:nvPr>
        </p:nvGraphicFramePr>
        <p:xfrm>
          <a:off x="1949939" y="1423051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2038 – Manutenção das Atividades</a:t>
                      </a:r>
                      <a:r>
                        <a:rPr lang="pt-BR" baseline="0" dirty="0" smtClean="0"/>
                        <a:t> Político Parlamentares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1.600.000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931.146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759.496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8.426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157.510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5.714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04646" y="4829907"/>
            <a:ext cx="80654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Despesas pessoal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– Despesas de manutenção da Câmara</a:t>
            </a:r>
          </a:p>
          <a:p>
            <a:r>
              <a:rPr lang="pt-BR" dirty="0" smtClean="0"/>
              <a:t>4.4.90 – Material </a:t>
            </a:r>
            <a:r>
              <a:rPr lang="pt-BR" dirty="0" smtClean="0"/>
              <a:t>Permanente</a:t>
            </a:r>
          </a:p>
          <a:p>
            <a:r>
              <a:rPr lang="pt-BR" dirty="0" smtClean="0"/>
              <a:t>Meta física: 1 sessão solene, 2 extraordinárias e 28 ordinárias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49882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9138" y="624110"/>
            <a:ext cx="9605473" cy="770936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0015 – Ação Legislativa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499266"/>
              </p:ext>
            </p:extLst>
          </p:nvPr>
        </p:nvGraphicFramePr>
        <p:xfrm>
          <a:off x="2032000" y="150511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1020 – Reforma e Melhoria da</a:t>
                      </a:r>
                      <a:r>
                        <a:rPr lang="pt-BR" baseline="0" dirty="0" smtClean="0"/>
                        <a:t> Sede da Câmara Municipal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33.332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</a:t>
                      </a:r>
                      <a:r>
                        <a:rPr lang="pt-BR" dirty="0" smtClean="0"/>
                        <a:t>$ 0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63262" y="4067908"/>
            <a:ext cx="8147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Não foram realizadas despesas na ação 1020 </a:t>
            </a:r>
            <a:r>
              <a:rPr lang="pt-BR" dirty="0" smtClean="0"/>
              <a:t>até o 2º </a:t>
            </a:r>
            <a:r>
              <a:rPr lang="pt-BR" dirty="0" smtClean="0"/>
              <a:t>quadrimestre de 2021.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09870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34308" y="624110"/>
            <a:ext cx="9570303" cy="665428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0017 – Comércio forte, Cidade Desenvolvida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619372"/>
              </p:ext>
            </p:extLst>
          </p:nvPr>
        </p:nvGraphicFramePr>
        <p:xfrm>
          <a:off x="2032000" y="1516835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2040 – Apoio a Industria e Comércio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21877" y="4501662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Não houve despesa com esta ação </a:t>
            </a:r>
            <a:r>
              <a:rPr lang="pt-BR" dirty="0" smtClean="0"/>
              <a:t>até o 2</a:t>
            </a:r>
            <a:r>
              <a:rPr lang="pt-BR" dirty="0" smtClean="0"/>
              <a:t>º </a:t>
            </a:r>
            <a:r>
              <a:rPr lang="pt-BR" dirty="0" smtClean="0"/>
              <a:t>quadrimestre de 2021.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057369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3970" y="1137138"/>
            <a:ext cx="8911687" cy="296007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Obrigada!!!!!!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2000" b="1" dirty="0" smtClean="0"/>
              <a:t>Elaine Aparecida </a:t>
            </a:r>
            <a:r>
              <a:rPr lang="pt-BR" sz="2000" b="1" dirty="0" err="1" smtClean="0"/>
              <a:t>Petry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Cunradi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smtClean="0"/>
              <a:t>Contadora</a:t>
            </a:r>
            <a:br>
              <a:rPr lang="pt-BR" sz="2000" dirty="0" smtClean="0"/>
            </a:br>
            <a:r>
              <a:rPr lang="pt-BR" sz="2000" dirty="0" smtClean="0"/>
              <a:t>Fone: 48 3272-8605</a:t>
            </a:r>
            <a:br>
              <a:rPr lang="pt-BR" sz="2000" dirty="0" smtClean="0"/>
            </a:br>
            <a:r>
              <a:rPr lang="pt-BR" sz="2000" dirty="0" smtClean="0"/>
              <a:t>E-mail: contabilidade@antoniocarlos.sc.gov.br</a:t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 smtClean="0"/>
              <a:t>Ana Carla </a:t>
            </a:r>
            <a:r>
              <a:rPr lang="pt-BR" sz="2000" b="1" dirty="0" err="1" smtClean="0"/>
              <a:t>Prim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smtClean="0"/>
              <a:t>Diretora de Controle Interno</a:t>
            </a:r>
            <a:br>
              <a:rPr lang="pt-BR" sz="2000" dirty="0" smtClean="0"/>
            </a:br>
            <a:r>
              <a:rPr lang="pt-BR" sz="2000" dirty="0" smtClean="0"/>
              <a:t>Fone: 48 3272-8606</a:t>
            </a:r>
            <a:br>
              <a:rPr lang="pt-BR" sz="2000" dirty="0" smtClean="0"/>
            </a:br>
            <a:r>
              <a:rPr lang="pt-BR" sz="2000" dirty="0" smtClean="0"/>
              <a:t>E-mail: controleinterno@antoniocarlos.sc.gov.br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8134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489" y="523027"/>
            <a:ext cx="8915399" cy="69617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800" b="1" dirty="0" smtClean="0"/>
              <a:t>Programa 0003: Planejando Antônio Carlos para o futuro</a:t>
            </a:r>
            <a:endParaRPr lang="pt-BR" sz="28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456388"/>
              </p:ext>
            </p:extLst>
          </p:nvPr>
        </p:nvGraphicFramePr>
        <p:xfrm>
          <a:off x="1949939" y="1587174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2028: Planejando</a:t>
                      </a:r>
                      <a:r>
                        <a:rPr lang="pt-BR" baseline="0" dirty="0" smtClean="0"/>
                        <a:t> Antônio Carlos para o Futuro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R$ 384.813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R$ 244.948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R$ 20.330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R$ 117.747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R$ 1.788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2" y="5161057"/>
            <a:ext cx="8088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servidores </a:t>
            </a:r>
            <a:r>
              <a:rPr lang="pt-BR" dirty="0"/>
              <a:t>lotados </a:t>
            </a:r>
            <a:r>
              <a:rPr lang="pt-BR" dirty="0" smtClean="0"/>
              <a:t>na Sec. de Planejamento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Secretaria de Planejamento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</p:txBody>
      </p:sp>
    </p:spTree>
    <p:extLst>
      <p:ext uri="{BB962C8B-B14F-4D97-AF65-F5344CB8AC3E}">
        <p14:creationId xmlns:p14="http://schemas.microsoft.com/office/powerpoint/2010/main" val="3844761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3766" y="687150"/>
            <a:ext cx="8915399" cy="73134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0003: </a:t>
            </a:r>
            <a:r>
              <a:rPr lang="pt-BR" sz="2500" b="1" dirty="0"/>
              <a:t>Planejando Antônio Carlos para o futuro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848557"/>
              </p:ext>
            </p:extLst>
          </p:nvPr>
        </p:nvGraphicFramePr>
        <p:xfrm>
          <a:off x="1934308" y="1821636"/>
          <a:ext cx="864772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35"/>
                <a:gridCol w="400428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2029 – Defesa </a:t>
                      </a:r>
                      <a:r>
                        <a:rPr lang="pt-BR" baseline="0" dirty="0" err="1" smtClean="0"/>
                        <a:t>Cilvi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34308" y="4255477"/>
            <a:ext cx="8100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houve despesa com ações da Defesa Civil até o </a:t>
            </a:r>
            <a:r>
              <a:rPr lang="pt-BR" dirty="0"/>
              <a:t>2</a:t>
            </a:r>
            <a:r>
              <a:rPr lang="pt-BR" dirty="0" smtClean="0"/>
              <a:t>º Quadrimestre 2021.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971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7889" y="558197"/>
            <a:ext cx="8915399" cy="62583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0004 – Esporte, Lazer, Bem Estar e Juventude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179077"/>
              </p:ext>
            </p:extLst>
          </p:nvPr>
        </p:nvGraphicFramePr>
        <p:xfrm>
          <a:off x="2078892" y="1454312"/>
          <a:ext cx="812800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2026 – Incentivo ao Esporte Amador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684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R$ 420.000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R$ 318.081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R$ 129.336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R$ 10.301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</a:p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R$ 165.777</a:t>
                      </a:r>
                    </a:p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12.667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74985" y="4829908"/>
            <a:ext cx="8124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/>
              <a:t>3.1.90 – Pagamento dos </a:t>
            </a:r>
            <a:r>
              <a:rPr lang="pt-BR" sz="1600" dirty="0" smtClean="0"/>
              <a:t>servidores </a:t>
            </a:r>
            <a:r>
              <a:rPr lang="pt-BR" sz="1600" dirty="0"/>
              <a:t>lotados </a:t>
            </a:r>
            <a:r>
              <a:rPr lang="pt-BR" sz="1600" dirty="0" smtClean="0"/>
              <a:t>na Secretaria de Esportes</a:t>
            </a:r>
            <a:endParaRPr lang="pt-BR" sz="1600" dirty="0"/>
          </a:p>
          <a:p>
            <a:pPr algn="just"/>
            <a:r>
              <a:rPr lang="pt-BR" sz="1600" dirty="0"/>
              <a:t>3.1.91 – Encargos </a:t>
            </a:r>
            <a:r>
              <a:rPr lang="pt-BR" sz="1600" dirty="0" smtClean="0"/>
              <a:t>folha – 4.4.90 – Material Permanente</a:t>
            </a:r>
            <a:endParaRPr lang="pt-BR" sz="1600" dirty="0"/>
          </a:p>
          <a:p>
            <a:pPr algn="just"/>
            <a:r>
              <a:rPr lang="pt-BR" sz="1600" dirty="0"/>
              <a:t>3.3.90 – Despesas de Manutenção </a:t>
            </a:r>
            <a:r>
              <a:rPr lang="pt-BR" sz="1600" dirty="0" smtClean="0"/>
              <a:t>da Secretaria de </a:t>
            </a:r>
            <a:r>
              <a:rPr lang="pt-BR" sz="1600" dirty="0" smtClean="0"/>
              <a:t>Esportes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907001018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12312</TotalTime>
  <Words>4241</Words>
  <Application>Microsoft Office PowerPoint</Application>
  <PresentationFormat>Personalizar</PresentationFormat>
  <Paragraphs>1074</Paragraphs>
  <Slides>64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64</vt:i4>
      </vt:variant>
    </vt:vector>
  </HeadingPairs>
  <TitlesOfParts>
    <vt:vector size="65" baseType="lpstr">
      <vt:lpstr>Cacho</vt:lpstr>
      <vt:lpstr>Apresentação do PowerPoint</vt:lpstr>
      <vt:lpstr>Programa 0001: Gestão Eficiente e Responsável </vt:lpstr>
      <vt:lpstr>Programa 0001: Gestão Eficiente e Responsável</vt:lpstr>
      <vt:lpstr>Programa 0002 – Modernização e Inovação Administrativa</vt:lpstr>
      <vt:lpstr>   Programa 0002 – Modernização e Inovação Administrativa</vt:lpstr>
      <vt:lpstr>   Programa 0002 – Modernização e Inovação Administrativa</vt:lpstr>
      <vt:lpstr>   Programa 0003: Planejando Antônio Carlos para o futuro</vt:lpstr>
      <vt:lpstr>Programa 0003: Planejando Antônio Carlos para o futuro</vt:lpstr>
      <vt:lpstr>Programa 0004 – Esporte, Lazer, Bem Estar e Juventude</vt:lpstr>
      <vt:lpstr>Programa 0004 – Esporte, Lazer, Bem Estar e Juventude</vt:lpstr>
      <vt:lpstr>Programa 0005 – Turismo e Desenvolvimento</vt:lpstr>
      <vt:lpstr>   Programa 0006: Educação a Base do Futuro</vt:lpstr>
      <vt:lpstr>Programa 0006 – Educação a Base do Futuro</vt:lpstr>
      <vt:lpstr>Programa 0006 – Educação a Base do Futuro</vt:lpstr>
      <vt:lpstr>Programa 0006 – Educação a Base do Futuro</vt:lpstr>
      <vt:lpstr>Programa 0006 – Educação a Base do Futuro </vt:lpstr>
      <vt:lpstr>Programa 0006 – Educação a Base do Futuro </vt:lpstr>
      <vt:lpstr>Programa 006 – Educação a Base do Futuro</vt:lpstr>
      <vt:lpstr>Programa 0006 – Educação a Base do Futuro</vt:lpstr>
      <vt:lpstr>Programa 0006 – Educação a Base do Futuro</vt:lpstr>
      <vt:lpstr>Programa 0006 – Educação a Base do Futuro</vt:lpstr>
      <vt:lpstr>Programa 0006 – Educação a Base do Futuro</vt:lpstr>
      <vt:lpstr>Programa 0007 – Cultura, nossa Identidade e Expressão</vt:lpstr>
      <vt:lpstr>Programa 0007 – Cultura, Nossa Identidade e Expressão</vt:lpstr>
      <vt:lpstr>Programa 0007 – Cultura, Nossa Identidade e Expressão</vt:lpstr>
      <vt:lpstr>Programa 0007 – Cultura, Nossa Identidade e Expressão</vt:lpstr>
      <vt:lpstr>Programa 0007 – Cultura, Nossa Identidade e Expressão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0010 – Agricultura, Produção com Sustentabilidade</vt:lpstr>
      <vt:lpstr>Programa 0010 – Agricultura, Produção com Sustentabilidade</vt:lpstr>
      <vt:lpstr>Programa 0011 – Meio Ambiente, Preservar e Proteger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0013 – Gestão do Regime Próprio de Previdência Social</vt:lpstr>
      <vt:lpstr>Programa 0013 – Gestão do Regime Próprio de Previdência Social</vt:lpstr>
      <vt:lpstr>Programa 0013 – Gestão do Regime Próprio de Previdência Social</vt:lpstr>
      <vt:lpstr>Programa 0014 – Encargos Gerais</vt:lpstr>
      <vt:lpstr>Programa 0014 – Encargos Gerais</vt:lpstr>
      <vt:lpstr>Programa 0014 – Encargos Gerais</vt:lpstr>
      <vt:lpstr>Programa 0015 – Ação Legislativa</vt:lpstr>
      <vt:lpstr>Programa 0015 – Ação Legislativa</vt:lpstr>
      <vt:lpstr>Programa 0017 – Comércio forte, Cidade Desenvolvida</vt:lpstr>
      <vt:lpstr>Obrigada!!!!!!  Elaine Aparecida Petry Cunradi Contadora Fone: 48 3272-8605 E-mail: contabilidade@antoniocarlos.sc.gov.br  Ana Carla Prim Diretora de Controle Interno Fone: 48 3272-8606 E-mail: controleinterno@antoniocarlos.sc.gov.br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3º Quadrimestre de 2019</dc:title>
  <dc:creator>contabilidade0</dc:creator>
  <cp:lastModifiedBy>CONTBL</cp:lastModifiedBy>
  <cp:revision>642</cp:revision>
  <dcterms:created xsi:type="dcterms:W3CDTF">2020-01-29T12:31:33Z</dcterms:created>
  <dcterms:modified xsi:type="dcterms:W3CDTF">2021-09-28T18:28:38Z</dcterms:modified>
</cp:coreProperties>
</file>