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1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280" r:id="rId12"/>
    <p:sldId id="281" r:id="rId13"/>
    <p:sldId id="284" r:id="rId14"/>
    <p:sldId id="283" r:id="rId15"/>
    <p:sldId id="286" r:id="rId16"/>
    <p:sldId id="287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79" r:id="rId27"/>
    <p:sldId id="3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565152"/>
        <c:axId val="254170560"/>
      </c:lineChart>
      <c:catAx>
        <c:axId val="13456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4170560"/>
        <c:crosses val="autoZero"/>
        <c:auto val="1"/>
        <c:lblAlgn val="ctr"/>
        <c:lblOffset val="100"/>
        <c:noMultiLvlLbl val="0"/>
      </c:catAx>
      <c:valAx>
        <c:axId val="254170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3456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bilidade@antoniocarlos.sc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2º Quadrimestre de 2021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até 2º </a:t>
            </a:r>
            <a:r>
              <a:rPr lang="pt-BR" dirty="0"/>
              <a:t>Quadrimestre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769459"/>
              </p:ext>
            </p:extLst>
          </p:nvPr>
        </p:nvGraphicFramePr>
        <p:xfrm>
          <a:off x="875763" y="2133600"/>
          <a:ext cx="106288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279"/>
                <a:gridCol w="2730321"/>
                <a:gridCol w="23992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4.890.185,55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13,82%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1.657.913,73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4,68%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472.996,43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1,33%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Agropecuária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3.763,60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87.075,99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0,25%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25.693.160,92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72,58%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480.934,13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180.791,28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0,51%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</a:t>
                      </a:r>
                      <a:r>
                        <a:rPr lang="pt-BR" dirty="0" smtClean="0"/>
                        <a:t> Orçamentária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1.932.828,09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5,46%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35.399.649,72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100%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823422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22.806.446,90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18.402.793,12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17.860.582,18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152.427,15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8.147.970,72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7.328.646,80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7.182.848,30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172.334,37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2.382.760,91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2.296.698,24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2.296.698,24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979.618,03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931.146,48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841.420,72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-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34.316.796,56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28.959.284,64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28.181.549,44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324.761,52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1086"/>
              </p:ext>
            </p:extLst>
          </p:nvPr>
        </p:nvGraphicFramePr>
        <p:xfrm>
          <a:off x="502275" y="686287"/>
          <a:ext cx="8961700" cy="527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498502"/>
                <a:gridCol w="1698014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Realizado/Liquidado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93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7.328.646,80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25,30%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7.131.238,33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24,62%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Obras 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4.129.755,37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14,26%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Ipreancarlos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2.296.698,24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7,93%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2.434.706,97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8,40%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1.624.519,43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5,61%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931.146,48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3,22%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Encargos Gerais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961.335,68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3,33%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714.727,57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2,48%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Planejamento e </a:t>
                      </a:r>
                      <a:r>
                        <a:rPr lang="pt-BR" baseline="0" dirty="0" err="1" smtClean="0"/>
                        <a:t>Desenv</a:t>
                      </a:r>
                      <a:r>
                        <a:rPr lang="pt-BR" baseline="0" dirty="0" smtClean="0"/>
                        <a:t>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384.813,03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Saúde 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470.062,07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1,62%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Esportes e Turismo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551.634,67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1,90%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28.959.284,64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324200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25.329.201,23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15.810.725,29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206.439,69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9.312.036,25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3.630.083,41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3.092.774,09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537.309,32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28.959.284,64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077350"/>
              </p:ext>
            </p:extLst>
          </p:nvPr>
        </p:nvGraphicFramePr>
        <p:xfrm>
          <a:off x="1893192" y="2365420"/>
          <a:ext cx="802354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388"/>
                <a:gridCol w="2279561"/>
                <a:gridCol w="2382591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189.144,20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5.112.557,88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1.603.897,62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500.000,00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31/08/2021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78285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R$ 13.174.186,06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R$ 1.975.604,71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R$ 37.620.369,85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R$ 315.222,65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R$ 53.085.383,27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815004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23.508.927,23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16.674.785,97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3.459.084,07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375.057,19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3.614.519,65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462.507,28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3.152.015,37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19.894.407,58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46.982.428,83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19.894.407,58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42,34%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25.370.511,57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24.101.985,99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22.833.460,41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473050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1.145.093,95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1.145.093,95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1.145.093,95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46.982.428,83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1.145.093,95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2,44%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455312"/>
            <a:ext cx="9521266" cy="4881093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marL="0" indent="0" algn="just">
              <a:buNone/>
            </a:pPr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</a:t>
            </a:r>
            <a:r>
              <a:rPr lang="pt-BR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415707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6.401.247,67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23,64%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6.769.896,48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-368.648,81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-1,36%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29346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4.703.487,19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17,61%</a:t>
                      </a:r>
                      <a:endParaRPr lang="pt-BR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R$ 4.006.972,64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699.514,55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2,61%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10951"/>
              </p:ext>
            </p:extLst>
          </p:nvPr>
        </p:nvGraphicFramePr>
        <p:xfrm>
          <a:off x="2589213" y="2133600"/>
          <a:ext cx="891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31/08/2021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247.779,56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24.913,11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247.869,83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8.105,76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18.071,79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282.514,80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161.936,32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10.406,93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667.987,49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88.237,68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5.867,53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366.389,33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31.250,00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147.180,33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2.968.750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537.309,32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206.439,69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4.533.511,45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9598539" cy="1280890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 e Resultado Nominal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9403" y="1751527"/>
            <a:ext cx="10165209" cy="4816697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</a:t>
            </a:r>
          </a:p>
          <a:p>
            <a:pPr marL="0" indent="0" algn="just">
              <a:buNone/>
            </a:pPr>
            <a:r>
              <a:rPr lang="pt-BR" dirty="0"/>
              <a:t>O resultado primário é definido pela diferença entre receitas e despesas do governo, excluindo-se da conta as receitas e despesas com juros. Caso essa diferença seja positiva, tem-se um superávit primário; caso seja negativa, tem-se um déficit </a:t>
            </a:r>
            <a:r>
              <a:rPr lang="pt-BR" dirty="0" smtClean="0"/>
              <a:t>primário.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Resultado </a:t>
            </a:r>
            <a:r>
              <a:rPr lang="pt-BR" dirty="0" smtClean="0"/>
              <a:t>Nominal</a:t>
            </a:r>
          </a:p>
          <a:p>
            <a:pPr marL="0" indent="0" algn="just">
              <a:buNone/>
            </a:pPr>
            <a:r>
              <a:rPr lang="pt-BR" dirty="0"/>
              <a:t>De acordo com Manual de Demonstrativos Fiscais: O objetivo da apuração do Resultado Nominal é medir a evolução da Dívida Fiscal </a:t>
            </a:r>
            <a:r>
              <a:rPr lang="pt-BR" dirty="0" smtClean="0"/>
              <a:t>Líquida.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35005"/>
              </p:ext>
            </p:extLst>
          </p:nvPr>
        </p:nvGraphicFramePr>
        <p:xfrm>
          <a:off x="2047741" y="352726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Primário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32.855.114,30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27.907.013,99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4.948.100,31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978118"/>
              </p:ext>
            </p:extLst>
          </p:nvPr>
        </p:nvGraphicFramePr>
        <p:xfrm>
          <a:off x="2070636" y="606439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Nominal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</a:t>
                      </a:r>
                      <a:r>
                        <a:rPr lang="pt-BR" dirty="0" smtClean="0"/>
                        <a:t>$ 4.004.895,90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Dúvidas, questionamentos...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contabilidade@antoniocarlos.sc.gov.br</a:t>
            </a:r>
            <a:endParaRPr lang="pt-BR" dirty="0" smtClean="0"/>
          </a:p>
          <a:p>
            <a:r>
              <a:rPr lang="pt-BR" dirty="0" smtClean="0"/>
              <a:t>3272.8605</a:t>
            </a:r>
          </a:p>
          <a:p>
            <a:endParaRPr lang="pt-BR" dirty="0"/>
          </a:p>
          <a:p>
            <a:r>
              <a:rPr lang="pt-BR" dirty="0" smtClean="0"/>
              <a:t>Elaine A. </a:t>
            </a:r>
            <a:r>
              <a:rPr lang="pt-BR" dirty="0" err="1" smtClean="0"/>
              <a:t>Petry</a:t>
            </a:r>
            <a:r>
              <a:rPr lang="pt-BR" dirty="0" smtClean="0"/>
              <a:t> </a:t>
            </a:r>
            <a:r>
              <a:rPr lang="pt-BR" dirty="0" err="1" smtClean="0"/>
              <a:t>Cunradi</a:t>
            </a:r>
            <a:r>
              <a:rPr lang="pt-BR" dirty="0" smtClean="0"/>
              <a:t>	</a:t>
            </a:r>
          </a:p>
          <a:p>
            <a:pPr lvl="7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2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7995" y="1674254"/>
            <a:ext cx="9761628" cy="4236968"/>
          </a:xfrm>
        </p:spPr>
        <p:txBody>
          <a:bodyPr/>
          <a:lstStyle/>
          <a:p>
            <a:r>
              <a:rPr lang="pt-BR" dirty="0" smtClean="0"/>
              <a:t>Receita Total Estimada para o ano de 2021: R$ 45.492.460,00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* </a:t>
            </a:r>
            <a:r>
              <a:rPr lang="pt-BR" dirty="0" smtClean="0"/>
              <a:t>incluindo receitas próprias e convênios.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7370"/>
              </p:ext>
            </p:extLst>
          </p:nvPr>
        </p:nvGraphicFramePr>
        <p:xfrm>
          <a:off x="940161" y="2548467"/>
          <a:ext cx="10689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577"/>
                <a:gridCol w="1781577"/>
                <a:gridCol w="1781577"/>
                <a:gridCol w="1781577"/>
                <a:gridCol w="1781577"/>
                <a:gridCol w="178157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Quadrimestre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Quadrimestre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Acumulado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Meta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13.321.732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16.509.106,03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15.634.240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18.890.543,69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28.955.972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35.399.649,72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346481"/>
              </p:ext>
            </p:extLst>
          </p:nvPr>
        </p:nvGraphicFramePr>
        <p:xfrm>
          <a:off x="798490" y="2163517"/>
          <a:ext cx="103712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206"/>
                <a:gridCol w="2150772"/>
                <a:gridCol w="2356833"/>
                <a:gridCol w="227046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Fonte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11.195.742,00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14.608.987,37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3.413.245,37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Impostos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3.128.612,42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718.612,42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Impostos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6.144.020,43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1.384.020,43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10.590.230,00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11.518.029,50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927.799,50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28.955.972,00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35.399.649,72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6.443.677,72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/>
              <a:t>2</a:t>
            </a:r>
            <a:r>
              <a:rPr lang="pt-BR" dirty="0" smtClean="0"/>
              <a:t>º Quadrimestre – </a:t>
            </a:r>
            <a:br>
              <a:rPr lang="pt-BR" dirty="0" smtClean="0"/>
            </a:br>
            <a:r>
              <a:rPr lang="pt-BR" dirty="0" smtClean="0"/>
              <a:t>Comparativo 2020 x 2021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53488"/>
              </p:ext>
            </p:extLst>
          </p:nvPr>
        </p:nvGraphicFramePr>
        <p:xfrm>
          <a:off x="605304" y="1905000"/>
          <a:ext cx="110280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032"/>
                <a:gridCol w="3676032"/>
                <a:gridCol w="367603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657.037,02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752.363,40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1.674.832,45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1.914.847,50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293.237,25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696.610,79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1.063.762,42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1.497.592,14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386.002,98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485.124,22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Contribuição Servidor</a:t>
                      </a:r>
                      <a:r>
                        <a:rPr lang="pt-BR" baseline="0" dirty="0" smtClean="0"/>
                        <a:t>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705.376,49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904.924,04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665.399,91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755.190,23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Aluguéis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6.061,84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9.900,95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Remuneração de depósitos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1.419.512,65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610.354,55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Agropecuária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1.125,42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4.152,06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57.424,94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95.491,19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2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/>
              <a:t>2</a:t>
            </a:r>
            <a:r>
              <a:rPr lang="pt-BR" dirty="0" smtClean="0"/>
              <a:t>º Quadrimestre – </a:t>
            </a:r>
            <a:br>
              <a:rPr lang="pt-BR" dirty="0" smtClean="0"/>
            </a:br>
            <a:r>
              <a:rPr lang="pt-BR" dirty="0" smtClean="0"/>
              <a:t>Comparativo 2020 x 2021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93521"/>
              </p:ext>
            </p:extLst>
          </p:nvPr>
        </p:nvGraphicFramePr>
        <p:xfrm>
          <a:off x="566669" y="1905000"/>
          <a:ext cx="1093794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4.638.894,38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6.243.875,81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FPM 1% julho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317.762,93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366.434,97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2.353,80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2.163,13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Compens</a:t>
                      </a:r>
                      <a:r>
                        <a:rPr lang="pt-BR" dirty="0" smtClean="0"/>
                        <a:t>. Fin.</a:t>
                      </a:r>
                      <a:r>
                        <a:rPr lang="pt-BR" baseline="0" dirty="0" smtClean="0"/>
                        <a:t> Rec. Minerais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13.003,37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5.661,93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Cota parte Royalties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71.773,44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109.810,39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SUS União – Atenção 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916.360,32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1.444.155,68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SUS União</a:t>
                      </a:r>
                      <a:r>
                        <a:rPr lang="pt-BR" baseline="0" dirty="0" smtClean="0"/>
                        <a:t> – MAC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90.825,12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90.982,03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SUS União</a:t>
                      </a:r>
                      <a:r>
                        <a:rPr lang="pt-BR" baseline="0" dirty="0" smtClean="0"/>
                        <a:t>–Vigilância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30.749,60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35.820,52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mtClean="0"/>
                        <a:t>SUS </a:t>
                      </a:r>
                      <a:r>
                        <a:rPr lang="pt-BR" smtClean="0"/>
                        <a:t>União-Assist</a:t>
                      </a:r>
                      <a:r>
                        <a:rPr lang="pt-BR" dirty="0" smtClean="0"/>
                        <a:t>. Farmacêutica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33.484,48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33.484,48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SUS União</a:t>
                      </a:r>
                      <a:r>
                        <a:rPr lang="pt-BR" baseline="0" dirty="0" smtClean="0"/>
                        <a:t> – COVID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782.973,03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474.942,50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 – Salário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311.755,84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379.730,92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/>
              <a:t>2</a:t>
            </a:r>
            <a:r>
              <a:rPr lang="pt-BR" dirty="0" smtClean="0"/>
              <a:t>º Quadrimestre – </a:t>
            </a:r>
            <a:br>
              <a:rPr lang="pt-BR" dirty="0" smtClean="0"/>
            </a:br>
            <a:r>
              <a:rPr lang="pt-BR" dirty="0" smtClean="0"/>
              <a:t>Comparativo 2020 x 2021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93204"/>
              </p:ext>
            </p:extLst>
          </p:nvPr>
        </p:nvGraphicFramePr>
        <p:xfrm>
          <a:off x="566669" y="1905000"/>
          <a:ext cx="1093794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 – 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87.169,60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102.152,00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 – </a:t>
                      </a:r>
                      <a:r>
                        <a:rPr lang="pt-BR" dirty="0" err="1" smtClean="0"/>
                        <a:t>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84.271,03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48.721,56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FNDE</a:t>
                      </a:r>
                      <a:r>
                        <a:rPr lang="pt-BR" baseline="0" dirty="0" smtClean="0"/>
                        <a:t> – outros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354,21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SUAS</a:t>
                      </a:r>
                      <a:r>
                        <a:rPr lang="pt-BR" baseline="0" dirty="0" smtClean="0"/>
                        <a:t> –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87.860,00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</a:t>
                      </a:r>
                      <a:r>
                        <a:rPr lang="pt-BR" baseline="0" dirty="0" smtClean="0"/>
                        <a:t> União – COVID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1.171.906,65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 Lei 176/2020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144.806,43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10.938.690,11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14.317.754,59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1.409.282,03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1.507.347,94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133.711,64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197.205,12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7.018,30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3.703,96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SUS –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116.037,53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131.755,45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SUAS – Estado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58.418,35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89.285,70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/>
              <a:t>2</a:t>
            </a:r>
            <a:r>
              <a:rPr lang="pt-BR" dirty="0" smtClean="0"/>
              <a:t>º Quadrimestre – </a:t>
            </a:r>
            <a:br>
              <a:rPr lang="pt-BR" dirty="0" smtClean="0"/>
            </a:br>
            <a:r>
              <a:rPr lang="pt-BR" dirty="0" smtClean="0"/>
              <a:t>Comparativo 2020 x 2021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053194"/>
              </p:ext>
            </p:extLst>
          </p:nvPr>
        </p:nvGraphicFramePr>
        <p:xfrm>
          <a:off x="566669" y="1905000"/>
          <a:ext cx="1093794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Convênio</a:t>
                      </a:r>
                      <a:r>
                        <a:rPr lang="pt-BR" baseline="0" dirty="0" smtClean="0"/>
                        <a:t> Estado –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149.600,00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– Transporte Escolar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52.789,11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309.880,68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Estado – PC/PM/Trânsito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31.683,68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26.264,81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CASAN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3.091.578,31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4.043.027,92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112.972,23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483.189,15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2.891.737,29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180.791,28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 </a:t>
                      </a:r>
                      <a:r>
                        <a:rPr lang="pt-BR" dirty="0" err="1" smtClean="0"/>
                        <a:t>Intra-orçamentárias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1.794.195,47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1.932.828,09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-3.998.686,02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-5.070.538,39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32.400.299,20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35.399.649,72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3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7431</TotalTime>
  <Words>978</Words>
  <Application>Microsoft Office PowerPoint</Application>
  <PresentationFormat>Widescreen</PresentationFormat>
  <Paragraphs>501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 3</vt:lpstr>
      <vt:lpstr>Cacho</vt:lpstr>
      <vt:lpstr>Audiência Pública  2º Quadrimestre de 2021</vt:lpstr>
      <vt:lpstr>Exigência legal </vt:lpstr>
      <vt:lpstr>COMPORTAMENTO DA RECEITA</vt:lpstr>
      <vt:lpstr>Receita Total x Receita 2º Quad.</vt:lpstr>
      <vt:lpstr>Receita Total x Receita 2º Quad</vt:lpstr>
      <vt:lpstr>2º Quadrimestre –  Comparativo 2020 x 2021</vt:lpstr>
      <vt:lpstr>2º Quadrimestre –  Comparativo 2020 x 2021</vt:lpstr>
      <vt:lpstr>2º Quadrimestre –  Comparativo 2020 x 2021</vt:lpstr>
      <vt:lpstr>2º Quadrimestre –  Comparativo 2020 x 2021</vt:lpstr>
      <vt:lpstr>Receita até 2º Quadrimestre </vt:lpstr>
      <vt:lpstr>Apresentação do PowerPoint</vt:lpstr>
      <vt:lpstr>Despesa Pública</vt:lpstr>
      <vt:lpstr>Apresentação do PowerPoint</vt:lpstr>
      <vt:lpstr>Despesa Pública</vt:lpstr>
      <vt:lpstr>Transferências</vt:lpstr>
      <vt:lpstr>Saldo Bancário em 31/08/2021 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Resultado Primário e Resultado Nominal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contabilidade0</cp:lastModifiedBy>
  <cp:revision>457</cp:revision>
  <dcterms:created xsi:type="dcterms:W3CDTF">2020-01-29T12:31:33Z</dcterms:created>
  <dcterms:modified xsi:type="dcterms:W3CDTF">2021-09-24T12:34:01Z</dcterms:modified>
</cp:coreProperties>
</file>