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01" r:id="rId4"/>
    <p:sldId id="371" r:id="rId5"/>
    <p:sldId id="372" r:id="rId6"/>
    <p:sldId id="373" r:id="rId7"/>
    <p:sldId id="374" r:id="rId8"/>
    <p:sldId id="375" r:id="rId9"/>
    <p:sldId id="376" r:id="rId10"/>
    <p:sldId id="378" r:id="rId11"/>
    <p:sldId id="377" r:id="rId12"/>
    <p:sldId id="379" r:id="rId13"/>
    <p:sldId id="280" r:id="rId14"/>
    <p:sldId id="281" r:id="rId15"/>
    <p:sldId id="284" r:id="rId16"/>
    <p:sldId id="283" r:id="rId17"/>
    <p:sldId id="380" r:id="rId18"/>
    <p:sldId id="286" r:id="rId19"/>
    <p:sldId id="287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2" r:id="rId31"/>
    <p:sldId id="303" r:id="rId32"/>
    <p:sldId id="305" r:id="rId33"/>
    <p:sldId id="306" r:id="rId34"/>
    <p:sldId id="381" r:id="rId35"/>
    <p:sldId id="307" r:id="rId36"/>
    <p:sldId id="308" r:id="rId37"/>
    <p:sldId id="309" r:id="rId38"/>
    <p:sldId id="382" r:id="rId39"/>
    <p:sldId id="311" r:id="rId40"/>
    <p:sldId id="312" r:id="rId41"/>
    <p:sldId id="313" r:id="rId42"/>
    <p:sldId id="314" r:id="rId43"/>
    <p:sldId id="315" r:id="rId44"/>
    <p:sldId id="316" r:id="rId45"/>
    <p:sldId id="317" r:id="rId46"/>
    <p:sldId id="369" r:id="rId47"/>
    <p:sldId id="318" r:id="rId48"/>
    <p:sldId id="320" r:id="rId49"/>
    <p:sldId id="321" r:id="rId50"/>
    <p:sldId id="322" r:id="rId51"/>
    <p:sldId id="383" r:id="rId52"/>
    <p:sldId id="323" r:id="rId53"/>
    <p:sldId id="384" r:id="rId54"/>
    <p:sldId id="324" r:id="rId55"/>
    <p:sldId id="325" r:id="rId56"/>
    <p:sldId id="326" r:id="rId57"/>
    <p:sldId id="328" r:id="rId58"/>
    <p:sldId id="329" r:id="rId59"/>
    <p:sldId id="330" r:id="rId60"/>
    <p:sldId id="331" r:id="rId61"/>
    <p:sldId id="332" r:id="rId62"/>
    <p:sldId id="333" r:id="rId63"/>
    <p:sldId id="334" r:id="rId64"/>
    <p:sldId id="336" r:id="rId65"/>
    <p:sldId id="337" r:id="rId66"/>
    <p:sldId id="339" r:id="rId67"/>
    <p:sldId id="340" r:id="rId68"/>
    <p:sldId id="341" r:id="rId69"/>
    <p:sldId id="342" r:id="rId70"/>
    <p:sldId id="385" r:id="rId71"/>
    <p:sldId id="344" r:id="rId72"/>
    <p:sldId id="386" r:id="rId73"/>
    <p:sldId id="345" r:id="rId74"/>
    <p:sldId id="347" r:id="rId75"/>
    <p:sldId id="348" r:id="rId76"/>
    <p:sldId id="349" r:id="rId77"/>
    <p:sldId id="350" r:id="rId78"/>
    <p:sldId id="351" r:id="rId79"/>
    <p:sldId id="352" r:id="rId80"/>
    <p:sldId id="353" r:id="rId81"/>
    <p:sldId id="354" r:id="rId82"/>
    <p:sldId id="356" r:id="rId83"/>
    <p:sldId id="370" r:id="rId84"/>
    <p:sldId id="387" r:id="rId85"/>
    <p:sldId id="357" r:id="rId86"/>
    <p:sldId id="358" r:id="rId87"/>
    <p:sldId id="359" r:id="rId88"/>
    <p:sldId id="360" r:id="rId89"/>
    <p:sldId id="361" r:id="rId90"/>
    <p:sldId id="362" r:id="rId91"/>
    <p:sldId id="363" r:id="rId92"/>
    <p:sldId id="365" r:id="rId93"/>
    <p:sldId id="367" r:id="rId94"/>
    <p:sldId id="368" r:id="rId9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Planilha_do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55262122717307"/>
          <c:y val="2.6015421943299588E-2"/>
          <c:w val="0.76927920419769735"/>
          <c:h val="0.59460734074907284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marker>
            <c:symbol val="none"/>
          </c:marker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Série 2</c:v>
                </c:pt>
              </c:strCache>
            </c:strRef>
          </c:tx>
          <c:marker>
            <c:symbol val="none"/>
          </c:marker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Plan1!$C$2:$C$5</c:f>
              <c:numCache>
                <c:formatCode>General</c:formatCode>
                <c:ptCount val="4"/>
                <c:pt idx="0">
                  <c:v>2.4</c:v>
                </c:pt>
                <c:pt idx="1">
                  <c:v>3</c:v>
                </c:pt>
                <c:pt idx="2">
                  <c:v>1.8</c:v>
                </c:pt>
                <c:pt idx="3">
                  <c:v>1.5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Série 3</c:v>
                </c:pt>
              </c:strCache>
            </c:strRef>
          </c:tx>
          <c:marker>
            <c:symbol val="none"/>
          </c:marker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573504"/>
        <c:axId val="34094080"/>
      </c:lineChart>
      <c:catAx>
        <c:axId val="33573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094080"/>
        <c:crosses val="autoZero"/>
        <c:auto val="1"/>
        <c:lblAlgn val="ctr"/>
        <c:lblOffset val="100"/>
        <c:noMultiLvlLbl val="0"/>
      </c:catAx>
      <c:valAx>
        <c:axId val="340940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33573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0.02858</cdr:x>
      <cdr:y>0.62773</cdr:y>
    </cdr:from>
    <cdr:to>
      <cdr:x>0.91449</cdr:x>
      <cdr:y>0.87</cdr:y>
    </cdr:to>
    <cdr:sp macro="" textlink="">
      <cdr:nvSpPr>
        <cdr:cNvPr id="2" name="Retângulo 1"/>
        <cdr:cNvSpPr/>
      </cdr:nvSpPr>
      <cdr:spPr>
        <a:xfrm xmlns:a="http://schemas.openxmlformats.org/drawingml/2006/main">
          <a:off x="214314" y="3429024"/>
          <a:ext cx="6643734" cy="1323439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pt-BR" sz="8000" b="1" dirty="0" smtClean="0">
              <a:latin typeface="Calibri"/>
              <a:cs typeface="Times New Roman" pitchFamily="18" charset="0"/>
            </a:rPr>
            <a:t>  </a:t>
          </a:r>
          <a:r>
            <a:rPr lang="pt-BR" sz="8000" b="1" dirty="0" smtClean="0">
              <a:solidFill>
                <a:schemeClr val="tx2">
                  <a:lumMod val="50000"/>
                </a:schemeClr>
              </a:solidFill>
              <a:cs typeface="Times New Roman" pitchFamily="18" charset="0"/>
            </a:rPr>
            <a:t>DESPESA</a:t>
          </a:r>
          <a:endParaRPr lang="pt-BR" sz="8000" b="1" dirty="0">
            <a:solidFill>
              <a:schemeClr val="tx2">
                <a:lumMod val="50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sbrasil.com.br/topicos/11249964/artigo-9-lc-n-101-de-04-de-maio-de-2000" TargetMode="External"/><Relationship Id="rId7" Type="http://schemas.openxmlformats.org/officeDocument/2006/relationships/hyperlink" Target="https://www.facebook.com/prefeituradeantoniocarlos/" TargetMode="External"/><Relationship Id="rId2" Type="http://schemas.openxmlformats.org/officeDocument/2006/relationships/hyperlink" Target="http://www.jusbrasil.com.br/legislacao/102628/lei-de-responsabilidade-fiscal-lei-complementar-101-0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usbrasil.com.br/legislacao/155571402/constitui%C3%A7%C3%A3o-federal-constitui%C3%A7%C3%A3o-da-republica-federativa-do-brasil-1988" TargetMode="External"/><Relationship Id="rId5" Type="http://schemas.openxmlformats.org/officeDocument/2006/relationships/hyperlink" Target="http://www.jusbrasil.com.br/topicos/10662925/artigo-166-da-constitui%C3%A7%C3%A3o-federal-de-1988" TargetMode="External"/><Relationship Id="rId4" Type="http://schemas.openxmlformats.org/officeDocument/2006/relationships/hyperlink" Target="http://www.jusbrasil.com.br/topicos/10662896/par%C3%A1grafo-1-artigo-166-da-constitui%C3%A7%C3%A3o-federal-de-1988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Audiência Pública </a:t>
            </a:r>
            <a:br>
              <a:rPr lang="pt-BR" sz="4000" dirty="0" smtClean="0"/>
            </a:br>
            <a:r>
              <a:rPr lang="pt-BR" sz="4000" dirty="0" smtClean="0"/>
              <a:t>1º Quadrimestre de 2020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20595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223" y="624110"/>
            <a:ext cx="9933389" cy="1280890"/>
          </a:xfrm>
        </p:spPr>
        <p:txBody>
          <a:bodyPr/>
          <a:lstStyle/>
          <a:p>
            <a:pPr algn="ctr"/>
            <a:r>
              <a:rPr lang="pt-BR" dirty="0" smtClean="0"/>
              <a:t>1º Quadrimestre – </a:t>
            </a:r>
            <a:br>
              <a:rPr lang="pt-BR" dirty="0" smtClean="0"/>
            </a:br>
            <a:r>
              <a:rPr lang="pt-BR" dirty="0" smtClean="0"/>
              <a:t>Comparativo 2019 x 2020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827781"/>
              </p:ext>
            </p:extLst>
          </p:nvPr>
        </p:nvGraphicFramePr>
        <p:xfrm>
          <a:off x="566669" y="1905000"/>
          <a:ext cx="1093794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981"/>
                <a:gridCol w="3645981"/>
                <a:gridCol w="364598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Especificação 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</a:t>
                      </a:r>
                      <a:r>
                        <a:rPr lang="pt-BR" dirty="0" err="1" smtClean="0"/>
                        <a:t>Intraorçamentária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845.331,57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860.776,63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Deduções da 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-1.855.561,63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-2.065.343,60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Receita</a:t>
                      </a:r>
                      <a:r>
                        <a:rPr lang="pt-BR" b="1" baseline="0" dirty="0" smtClean="0"/>
                        <a:t> 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13.744.417,62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14.144.438,05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820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Receita </a:t>
            </a:r>
            <a:r>
              <a:rPr lang="pt-BR" dirty="0"/>
              <a:t>1º Quadrimestre 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923506"/>
              </p:ext>
            </p:extLst>
          </p:nvPr>
        </p:nvGraphicFramePr>
        <p:xfrm>
          <a:off x="875763" y="2133600"/>
          <a:ext cx="1062885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9279"/>
                <a:gridCol w="2730321"/>
                <a:gridCol w="239925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Percentual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Impostos, taxas e Contribuições de Melhoria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1.087.648,27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7,69%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Contribuições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653.563,43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4,62%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Receita Patrimonial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251.313,75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1,77%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Receita Agropecuária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650,00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0,01%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Receita de Serviços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20.093,30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0,14%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Transferências 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10.045.340,85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71,04%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Outras receitas 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54.338,42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0,38%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Receita de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1.170.713,40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8,27%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Receita </a:t>
                      </a:r>
                      <a:r>
                        <a:rPr lang="pt-BR" dirty="0" err="1" smtClean="0"/>
                        <a:t>Intra</a:t>
                      </a:r>
                      <a:r>
                        <a:rPr lang="pt-BR" dirty="0" smtClean="0"/>
                        <a:t> Orçamentária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860.776,63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6,08%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14.144.438,05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922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Informações Importantes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32586" y="2133600"/>
            <a:ext cx="9972026" cy="3777622"/>
          </a:xfrm>
        </p:spPr>
        <p:txBody>
          <a:bodyPr/>
          <a:lstStyle/>
          <a:p>
            <a:pPr algn="just"/>
            <a:r>
              <a:rPr lang="pt-BR" dirty="0"/>
              <a:t>ENFRENTAMENTO DA EMERGÊNCIA DE SAÚDE - NACIONAL (CRÉDITO EXTRAORDINÁRIO</a:t>
            </a:r>
            <a:r>
              <a:rPr lang="pt-BR" dirty="0" smtClean="0"/>
              <a:t>) COVID-19:</a:t>
            </a:r>
          </a:p>
          <a:p>
            <a:pPr marL="0" indent="0" algn="just">
              <a:buNone/>
            </a:pPr>
            <a:r>
              <a:rPr lang="pt-BR" dirty="0"/>
              <a:t> </a:t>
            </a:r>
            <a:r>
              <a:rPr lang="pt-BR" dirty="0" smtClean="0"/>
              <a:t>     Março: R$ 24.306,89</a:t>
            </a:r>
          </a:p>
          <a:p>
            <a:pPr marL="0" indent="0" algn="just">
              <a:buNone/>
            </a:pPr>
            <a:r>
              <a:rPr lang="pt-BR" dirty="0" smtClean="0"/>
              <a:t>      Abril: R$ 11.353,14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MP 938 de 02 de abril de 2020: </a:t>
            </a:r>
            <a:r>
              <a:rPr lang="pt-BR" dirty="0"/>
              <a:t>variação nominal </a:t>
            </a:r>
            <a:r>
              <a:rPr lang="pt-BR" dirty="0" smtClean="0"/>
              <a:t>negativa do FPM </a:t>
            </a:r>
            <a:r>
              <a:rPr lang="pt-BR" dirty="0"/>
              <a:t>de março a junho do exercício de 2020, em relação ao mesmo período de </a:t>
            </a:r>
            <a:r>
              <a:rPr lang="pt-BR" dirty="0" smtClean="0"/>
              <a:t>2019.</a:t>
            </a:r>
          </a:p>
          <a:p>
            <a:pPr marL="0" indent="0" algn="just">
              <a:buNone/>
            </a:pPr>
            <a:r>
              <a:rPr lang="pt-BR" dirty="0" smtClean="0"/>
              <a:t>      Março/2019 a março/2020: R$ 40.512,65, recebido em abril/2020.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246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6427925"/>
              </p:ext>
            </p:extLst>
          </p:nvPr>
        </p:nvGraphicFramePr>
        <p:xfrm>
          <a:off x="2832525" y="1087843"/>
          <a:ext cx="7499350" cy="5462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1646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Despesa Pública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931862"/>
              </p:ext>
            </p:extLst>
          </p:nvPr>
        </p:nvGraphicFramePr>
        <p:xfrm>
          <a:off x="1931833" y="2133598"/>
          <a:ext cx="9572780" cy="2979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556"/>
                <a:gridCol w="1914556"/>
                <a:gridCol w="1914556"/>
                <a:gridCol w="1914556"/>
                <a:gridCol w="1914556"/>
              </a:tblGrid>
              <a:tr h="76454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Entidade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</a:rPr>
                        <a:t>Empenhada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Liquidada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Paga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Restos a Pagar</a:t>
                      </a:r>
                      <a:endParaRPr lang="pt-BR" b="1" dirty="0"/>
                    </a:p>
                  </a:txBody>
                  <a:tcPr/>
                </a:tc>
              </a:tr>
              <a:tr h="442953">
                <a:tc>
                  <a:txBody>
                    <a:bodyPr/>
                    <a:lstStyle/>
                    <a:p>
                      <a:r>
                        <a:rPr lang="pt-BR" dirty="0" smtClean="0"/>
                        <a:t>Prefeitura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10.031.625,19</a:t>
                      </a:r>
                      <a:endParaRPr lang="pt-BR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6.398.499,97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6.102.823,57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2.173.659,53</a:t>
                      </a:r>
                      <a:endParaRPr lang="pt-BR" b="0" dirty="0"/>
                    </a:p>
                  </a:txBody>
                  <a:tcPr/>
                </a:tc>
              </a:tr>
              <a:tr h="442953">
                <a:tc>
                  <a:txBody>
                    <a:bodyPr/>
                    <a:lstStyle/>
                    <a:p>
                      <a:r>
                        <a:rPr lang="pt-BR" dirty="0" smtClean="0"/>
                        <a:t>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3.618.633,49</a:t>
                      </a:r>
                      <a:endParaRPr lang="pt-BR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2.850.813,13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2.718.423,65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135.222,21</a:t>
                      </a:r>
                      <a:endParaRPr lang="pt-BR" b="0" dirty="0"/>
                    </a:p>
                  </a:txBody>
                  <a:tcPr/>
                </a:tc>
              </a:tr>
              <a:tr h="442953">
                <a:tc>
                  <a:txBody>
                    <a:bodyPr/>
                    <a:lstStyle/>
                    <a:p>
                      <a:r>
                        <a:rPr lang="pt-BR" dirty="0" smtClean="0"/>
                        <a:t>Ipreancarlos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1.143.762,58</a:t>
                      </a:r>
                      <a:endParaRPr lang="pt-BR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1.026.988,77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1.026.365,13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0,00</a:t>
                      </a:r>
                      <a:endParaRPr lang="pt-BR" b="0" dirty="0"/>
                    </a:p>
                  </a:txBody>
                  <a:tcPr/>
                </a:tc>
              </a:tr>
              <a:tr h="442953">
                <a:tc>
                  <a:txBody>
                    <a:bodyPr/>
                    <a:lstStyle/>
                    <a:p>
                      <a:r>
                        <a:rPr lang="pt-BR" dirty="0" smtClean="0"/>
                        <a:t>Câmara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486.002,72</a:t>
                      </a:r>
                      <a:endParaRPr lang="pt-BR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446.034,81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367.519,84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16.800,00</a:t>
                      </a:r>
                      <a:endParaRPr lang="pt-BR" b="0" dirty="0"/>
                    </a:p>
                  </a:txBody>
                  <a:tcPr/>
                </a:tc>
              </a:tr>
              <a:tr h="442953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15.280.023,98</a:t>
                      </a:r>
                      <a:endParaRPr lang="pt-BR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10.722.336,68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10.215.132,19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2.325.681,74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164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377166"/>
              </p:ext>
            </p:extLst>
          </p:nvPr>
        </p:nvGraphicFramePr>
        <p:xfrm>
          <a:off x="502275" y="686287"/>
          <a:ext cx="8961700" cy="5273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5184"/>
                <a:gridCol w="2498502"/>
                <a:gridCol w="1698014"/>
              </a:tblGrid>
              <a:tr h="375374">
                <a:tc>
                  <a:txBody>
                    <a:bodyPr/>
                    <a:lstStyle/>
                    <a:p>
                      <a:r>
                        <a:rPr lang="pt-BR" dirty="0" smtClean="0"/>
                        <a:t>Unidade</a:t>
                      </a:r>
                      <a:r>
                        <a:rPr lang="pt-BR" baseline="0" dirty="0" smtClean="0"/>
                        <a:t> Orçamentária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Realizado/Liquidado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Percentual</a:t>
                      </a:r>
                      <a:endParaRPr lang="pt-BR" dirty="0"/>
                    </a:p>
                  </a:txBody>
                  <a:tcPr/>
                </a:tc>
              </a:tr>
              <a:tr h="39365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Fundo Municipal de Saúde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2.850.813,13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26,58%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r>
                        <a:rPr lang="pt-BR" dirty="0" smtClean="0"/>
                        <a:t>Secretaria</a:t>
                      </a:r>
                      <a:r>
                        <a:rPr lang="pt-BR" baseline="0" dirty="0" smtClean="0"/>
                        <a:t> de Educação e Cultura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2.695.730,97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25,14%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r>
                        <a:rPr lang="pt-BR" dirty="0" smtClean="0"/>
                        <a:t>Secretaria de Obras e Transportes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1.076.863,01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10,04%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Ipreancarlos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1.026.988,77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9,58%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Secretaria</a:t>
                      </a:r>
                      <a:r>
                        <a:rPr lang="pt-BR" baseline="0" dirty="0" smtClean="0"/>
                        <a:t> de Agricultura e MA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724.141,52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6,75%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r>
                        <a:rPr lang="pt-BR" dirty="0" smtClean="0"/>
                        <a:t>Secretaria de Administração e Finanças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633.860,78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5,91%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Câmara</a:t>
                      </a:r>
                      <a:r>
                        <a:rPr lang="pt-BR" baseline="0" dirty="0" smtClean="0"/>
                        <a:t> Municipal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446.034,81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4,16%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Encargos Gerais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403.847,46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3,76%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Gabinete</a:t>
                      </a:r>
                      <a:r>
                        <a:rPr lang="pt-BR" baseline="0" dirty="0" smtClean="0"/>
                        <a:t> do Prefeito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318.402,41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2,97%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Secretaria</a:t>
                      </a:r>
                      <a:r>
                        <a:rPr lang="pt-BR" baseline="0" dirty="0" smtClean="0"/>
                        <a:t> de Planejamento e </a:t>
                      </a:r>
                      <a:r>
                        <a:rPr lang="pt-BR" baseline="0" dirty="0" err="1" smtClean="0"/>
                        <a:t>Desenv</a:t>
                      </a:r>
                      <a:r>
                        <a:rPr lang="pt-BR" baseline="0" dirty="0" smtClean="0"/>
                        <a:t>.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218.009,45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2,03%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Secretaria de Saúde e Assistência 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184.513,64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1,72%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Secretaria de Esportes e Turismo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143.130,73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1,36%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10.722.336,68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652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Despesa Pública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947133"/>
              </p:ext>
            </p:extLst>
          </p:nvPr>
        </p:nvGraphicFramePr>
        <p:xfrm>
          <a:off x="2589213" y="2133600"/>
          <a:ext cx="8915400" cy="4124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4457700"/>
              </a:tblGrid>
              <a:tr h="416417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 Orçamentária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Liquidada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Despesas Correntes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10.112.999,81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Pessoal e encargos</a:t>
                      </a:r>
                      <a:r>
                        <a:rPr lang="pt-BR" baseline="0" dirty="0" smtClean="0"/>
                        <a:t> Sociais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7.144.426,26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Juros e Encargos da Dívida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91.516,07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Outras Despesas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2.877.057,48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Despesas de capital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609.336,87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Investimentos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357.997,28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Amortização</a:t>
                      </a:r>
                      <a:r>
                        <a:rPr lang="pt-BR" baseline="0" dirty="0" smtClean="0"/>
                        <a:t> da Dívida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251.339,59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Reserva de Contingência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Reserva do RPPS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10.722.336,68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083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4739" y="199107"/>
            <a:ext cx="8911687" cy="1280890"/>
          </a:xfrm>
        </p:spPr>
        <p:txBody>
          <a:bodyPr/>
          <a:lstStyle/>
          <a:p>
            <a:pPr algn="ctr"/>
            <a:r>
              <a:rPr lang="pt-BR" dirty="0" smtClean="0"/>
              <a:t>Despesas Covid-19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00569" y="1264555"/>
            <a:ext cx="8915400" cy="3777622"/>
          </a:xfrm>
        </p:spPr>
        <p:txBody>
          <a:bodyPr/>
          <a:lstStyle/>
          <a:p>
            <a:r>
              <a:rPr lang="pt-BR" dirty="0" smtClean="0"/>
              <a:t>Ação: 2.041 – Combate ao Covid-19</a:t>
            </a:r>
          </a:p>
          <a:p>
            <a:r>
              <a:rPr lang="pt-BR" dirty="0" smtClean="0"/>
              <a:t>Criação através do decreto 48 de 14/04/2020. Crédito Adicional Extraordinário. Decreto 59 de 29/04/2020</a:t>
            </a:r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591728"/>
              </p:ext>
            </p:extLst>
          </p:nvPr>
        </p:nvGraphicFramePr>
        <p:xfrm>
          <a:off x="1030310" y="2406798"/>
          <a:ext cx="10104033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9566"/>
                <a:gridCol w="1635617"/>
                <a:gridCol w="1687132"/>
                <a:gridCol w="1880316"/>
                <a:gridCol w="177140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Abertura Crédito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Empenhada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Liquidada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Paga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Pessoal – HE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26.014,14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26.014,14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26.014,14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Outras despesas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50.660,03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10.765,90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9.153,50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8.276,00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Material de Limpeza</a:t>
                      </a:r>
                      <a:r>
                        <a:rPr lang="pt-BR" baseline="0" dirty="0" smtClean="0"/>
                        <a:t> e Higienização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3.209,90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1.597,50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720,00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Material</a:t>
                      </a:r>
                      <a:r>
                        <a:rPr lang="pt-BR" baseline="0" dirty="0" smtClean="0"/>
                        <a:t> Hospitalar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5.756,00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5.756,00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5.756,00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Locação</a:t>
                      </a:r>
                      <a:r>
                        <a:rPr lang="pt-BR" baseline="0" dirty="0" smtClean="0"/>
                        <a:t> de Bens Móveis e Outras naturezas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720,00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720,00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720,00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Outros Serviços de Terceiros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1.080,00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1.080,00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1.080,00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391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Transferências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591635"/>
              </p:ext>
            </p:extLst>
          </p:nvPr>
        </p:nvGraphicFramePr>
        <p:xfrm>
          <a:off x="1893192" y="2365420"/>
          <a:ext cx="9611420" cy="2773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2855"/>
                <a:gridCol w="2402855"/>
                <a:gridCol w="2402855"/>
                <a:gridCol w="2402855"/>
              </a:tblGrid>
              <a:tr h="693313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Entidade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LOA</a:t>
                      </a:r>
                      <a:r>
                        <a:rPr lang="pt-BR" baseline="0" dirty="0" smtClean="0"/>
                        <a:t> 2020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Repassado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Devolvido</a:t>
                      </a:r>
                      <a:endParaRPr lang="pt-BR" dirty="0"/>
                    </a:p>
                  </a:txBody>
                  <a:tcPr/>
                </a:tc>
              </a:tr>
              <a:tr h="693313">
                <a:tc>
                  <a:txBody>
                    <a:bodyPr/>
                    <a:lstStyle/>
                    <a:p>
                      <a:r>
                        <a:rPr lang="pt-BR" dirty="0" smtClean="0"/>
                        <a:t>Ipreancarlos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R$ 338.200,00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R$ 104.266,13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693313">
                <a:tc>
                  <a:txBody>
                    <a:bodyPr/>
                    <a:lstStyle/>
                    <a:p>
                      <a:r>
                        <a:rPr lang="pt-BR" dirty="0" smtClean="0"/>
                        <a:t>Fundo</a:t>
                      </a:r>
                      <a:r>
                        <a:rPr lang="pt-BR" baseline="0" dirty="0" smtClean="0"/>
                        <a:t> Municipal de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R$ 6.847.399,00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R$ 2.409.913,52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693313">
                <a:tc>
                  <a:txBody>
                    <a:bodyPr/>
                    <a:lstStyle/>
                    <a:p>
                      <a:r>
                        <a:rPr lang="pt-BR" dirty="0" smtClean="0"/>
                        <a:t>Câmara Municipal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R$ 2.100.000,00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R$ 700.000,00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R$ 100.000,00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55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Saldo Bancário em 30/04/2020	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267489"/>
              </p:ext>
            </p:extLst>
          </p:nvPr>
        </p:nvGraphicFramePr>
        <p:xfrm>
          <a:off x="1674255" y="2133598"/>
          <a:ext cx="9830358" cy="348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5179"/>
                <a:gridCol w="4915179"/>
              </a:tblGrid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Entidade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</a:tr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Prefeitura</a:t>
                      </a:r>
                      <a:r>
                        <a:rPr lang="pt-BR" baseline="0" dirty="0" smtClean="0"/>
                        <a:t> Municipal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5.617.772,81</a:t>
                      </a:r>
                      <a:endParaRPr lang="pt-BR" dirty="0"/>
                    </a:p>
                  </a:txBody>
                  <a:tcPr/>
                </a:tc>
              </a:tr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Fundo Municipal</a:t>
                      </a:r>
                      <a:r>
                        <a:rPr lang="pt-BR" baseline="0" dirty="0" smtClean="0"/>
                        <a:t> de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1.623.110,10</a:t>
                      </a:r>
                      <a:endParaRPr lang="pt-BR" dirty="0"/>
                    </a:p>
                  </a:txBody>
                  <a:tcPr/>
                </a:tc>
              </a:tr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Ipreancarlos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R$ 34.147.693,50</a:t>
                      </a:r>
                      <a:endParaRPr lang="pt-BR" dirty="0"/>
                    </a:p>
                  </a:txBody>
                  <a:tcPr/>
                </a:tc>
              </a:tr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Câmara Municipal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R$ 280.357,48</a:t>
                      </a:r>
                      <a:endParaRPr lang="pt-BR" dirty="0"/>
                    </a:p>
                  </a:txBody>
                  <a:tcPr/>
                </a:tc>
              </a:tr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R$ 41.668.933,89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66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Exigência legal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3346" y="1455312"/>
            <a:ext cx="9521266" cy="4881093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/>
              <a:t>Dentre os mecanismos de controle fiscal inseridos na </a:t>
            </a:r>
            <a:r>
              <a:rPr lang="pt-BR" dirty="0">
                <a:hlinkClick r:id="rId2" tooltip="Lei Complementar nº 101, de 4 de maio de 2000."/>
              </a:rPr>
              <a:t>Lei de Responsabilidade Fiscal</a:t>
            </a:r>
            <a:r>
              <a:rPr lang="pt-BR" dirty="0"/>
              <a:t>, temos a figura da Audiência Pública de Avaliação de Metas Fiscais, que de uma forma genérica, vem tratar da avaliação da receita, despesa e dívidas do Administração</a:t>
            </a:r>
            <a:r>
              <a:rPr lang="pt-BR" dirty="0" smtClean="0"/>
              <a:t>.</a:t>
            </a:r>
          </a:p>
          <a:p>
            <a:pPr algn="just"/>
            <a:r>
              <a:rPr lang="pt-BR" dirty="0"/>
              <a:t>A obrigatoriedade da realização da audiência pública vem descrita no art. </a:t>
            </a:r>
            <a:r>
              <a:rPr lang="pt-BR" dirty="0">
                <a:hlinkClick r:id="rId3" tooltip="Artigo 9 Lc nº 101 de 04 de Maio de 2000"/>
              </a:rPr>
              <a:t>9º</a:t>
            </a:r>
            <a:r>
              <a:rPr lang="pt-BR" dirty="0"/>
              <a:t>, parágrafo quarto da </a:t>
            </a:r>
            <a:r>
              <a:rPr lang="pt-BR" dirty="0">
                <a:hlinkClick r:id="rId2" tooltip="Lei Complementar nº 101, de 4 de maio de 2000."/>
              </a:rPr>
              <a:t>Lei de Responsabilidade </a:t>
            </a:r>
            <a:r>
              <a:rPr lang="pt-BR" dirty="0" smtClean="0">
                <a:hlinkClick r:id="rId2" tooltip="Lei Complementar nº 101, de 4 de maio de 2000."/>
              </a:rPr>
              <a:t>Fiscal</a:t>
            </a:r>
            <a:endParaRPr lang="pt-BR" dirty="0" smtClean="0"/>
          </a:p>
          <a:p>
            <a:pPr algn="just"/>
            <a:r>
              <a:rPr lang="pt-BR" i="1" dirty="0"/>
              <a:t>§ 4º Até o final dos meses de maio, setembro e fevereiro, o Poder Executivo demonstrará e avaliará o cumprimento das metas fiscais de cada quadrimestre, em audiência pública na comissão referida no </a:t>
            </a:r>
            <a:r>
              <a:rPr lang="pt-BR" i="1" dirty="0">
                <a:hlinkClick r:id="rId4" tooltip="Parágrafo 1 Artigo 166 da Constituição Federal de 1988"/>
              </a:rPr>
              <a:t>§ 1</a:t>
            </a:r>
            <a:r>
              <a:rPr lang="pt-BR" i="1" dirty="0"/>
              <a:t> do art. </a:t>
            </a:r>
            <a:r>
              <a:rPr lang="pt-BR" i="1" dirty="0">
                <a:hlinkClick r:id="rId5" tooltip="Artigo 166 da Constituição Federal de 1988"/>
              </a:rPr>
              <a:t>166</a:t>
            </a:r>
            <a:r>
              <a:rPr lang="pt-BR" i="1" dirty="0"/>
              <a:t> da </a:t>
            </a:r>
            <a:r>
              <a:rPr lang="pt-BR" i="1" dirty="0">
                <a:hlinkClick r:id="rId6" tooltip="CONSTITUIÇÃO DA REPÚBLICA FEDERATIVA DO BRASIL DE 1988"/>
              </a:rPr>
              <a:t>Constituição</a:t>
            </a:r>
            <a:r>
              <a:rPr lang="pt-BR" i="1" dirty="0"/>
              <a:t> ou equivalente nas Casas Legislativas estaduais e municipais</a:t>
            </a:r>
            <a:r>
              <a:rPr lang="pt-BR" i="1" dirty="0" smtClean="0"/>
              <a:t>.</a:t>
            </a:r>
          </a:p>
          <a:p>
            <a:pPr algn="just"/>
            <a:r>
              <a:rPr lang="pt-BR" i="1" dirty="0" smtClean="0"/>
              <a:t>Covid-19: </a:t>
            </a:r>
            <a:r>
              <a:rPr lang="pt-BR" dirty="0"/>
              <a:t>transmissão ao vivo pelo </a:t>
            </a:r>
            <a:r>
              <a:rPr lang="pt-BR" dirty="0" err="1"/>
              <a:t>facebook</a:t>
            </a:r>
            <a:r>
              <a:rPr lang="pt-BR" dirty="0"/>
              <a:t> da Prefeitura, com transmissão pelo link </a:t>
            </a:r>
            <a:r>
              <a:rPr lang="pt-BR" dirty="0">
                <a:hlinkClick r:id="rId7"/>
              </a:rPr>
              <a:t>https://www.facebook.com/prefeituradeantoniocarlos/</a:t>
            </a:r>
            <a:r>
              <a:rPr lang="pt-BR" dirty="0"/>
              <a:t> , Site da Câmara e </a:t>
            </a:r>
            <a:r>
              <a:rPr lang="pt-BR" dirty="0" err="1" smtClean="0"/>
              <a:t>Youtube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Dúvidas/questionamentos: através de comentários.</a:t>
            </a:r>
          </a:p>
          <a:p>
            <a:pPr algn="just"/>
            <a:r>
              <a:rPr lang="pt-BR" dirty="0" smtClean="0"/>
              <a:t>Perguntas e Respostas.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675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5400" dirty="0" smtClean="0"/>
              <a:t>Aplicações em Pessoal</a:t>
            </a:r>
            <a:endParaRPr lang="pt-BR" sz="5400" dirty="0"/>
          </a:p>
        </p:txBody>
      </p:sp>
      <p:pic>
        <p:nvPicPr>
          <p:cNvPr id="4" name="Picture 2" descr="http://aaapucrio.com.br/wp-content/uploads/educacao-corporativ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16538" y="2056327"/>
            <a:ext cx="5280445" cy="3778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9757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8074" y="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Demonstrativo da Despesa Com Pessoal EXECUTIVO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243"/>
              </p:ext>
            </p:extLst>
          </p:nvPr>
        </p:nvGraphicFramePr>
        <p:xfrm>
          <a:off x="2086936" y="1167684"/>
          <a:ext cx="8915400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2653"/>
                <a:gridCol w="3168203"/>
                <a:gridCol w="1304544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Despesas Liquidadas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</a:rPr>
                        <a:t> Bruta com Pessoal (I)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21.932.705,20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Pessoal Ativo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18.748.913,98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Pessoal Inativo e Pensionistas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3.116.757,72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Despesa Contrato Terceirização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67.033,50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Despesas Não Computadas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3.072.783,64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Indenizações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293.903,07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Aposentados e Pensionistas com Recursos Vinculados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2.778.880,57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</a:rPr>
                        <a:t> Líquida com Pessoal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18.859.921,56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Receita Corrente Líquida Ajustada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39.919.124,67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Despesa Total com Pessoal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18.859.921,56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47,25%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Limite Máximo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21.556.327,32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54%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Limite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Prudencial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20.478.510,95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51,30%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Limite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de Alerta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19.400.694,59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48,60%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4323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8074" y="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Demonstrativo da Despesa Com Pessoal </a:t>
            </a:r>
            <a:r>
              <a:rPr lang="pt-BR" sz="2800" dirty="0" smtClean="0"/>
              <a:t>LEGISLATIVO</a:t>
            </a:r>
            <a:endParaRPr lang="pt-BR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4100813"/>
              </p:ext>
            </p:extLst>
          </p:nvPr>
        </p:nvGraphicFramePr>
        <p:xfrm>
          <a:off x="2086936" y="1167684"/>
          <a:ext cx="89154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2653"/>
                <a:gridCol w="3168203"/>
                <a:gridCol w="1304544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Despesas Liquidadas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</a:rPr>
                        <a:t> Bruta com Pessoal (I)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1.241.280,36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Pessoal Ativo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1.241.280,36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Pessoal Inativo e Pensionistas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Despesa Contrato Terceirização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Despesas Não Computadas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Indenizações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Aposentados e Pensionistas com Recursos Vinculados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</a:rPr>
                        <a:t> Líquida com Pessoal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1.241.280,36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Receita Corrente Líquida Ajustada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39.919.124,67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Despesa Total com Pessoal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1.241.280,36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3,09%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1987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Aplicações em </a:t>
            </a:r>
            <a:r>
              <a:rPr lang="pt-BR" dirty="0" smtClean="0"/>
              <a:t>EDUCAÇÃO</a:t>
            </a:r>
            <a:endParaRPr lang="pt-BR" dirty="0"/>
          </a:p>
        </p:txBody>
      </p:sp>
      <p:pic>
        <p:nvPicPr>
          <p:cNvPr id="4" name="Picture 4" descr="http://www.crismenegon.com.br/portal/images/educacao/livros-educacao-a-distancia-ea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60913" y="2570162"/>
            <a:ext cx="4572000" cy="2905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22535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/>
              <a:t>Aplicação na Manutenção e Desenvolvimento do Ensino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0984970"/>
              </p:ext>
            </p:extLst>
          </p:nvPr>
        </p:nvGraphicFramePr>
        <p:xfrm>
          <a:off x="978793" y="2133598"/>
          <a:ext cx="10525820" cy="203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4075"/>
                <a:gridCol w="2547974"/>
                <a:gridCol w="2023771"/>
              </a:tblGrid>
              <a:tr h="509789">
                <a:tc>
                  <a:txBody>
                    <a:bodyPr/>
                    <a:lstStyle/>
                    <a:p>
                      <a:r>
                        <a:rPr lang="pt-BR" dirty="0" smtClean="0"/>
                        <a:t>Componente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Percentual</a:t>
                      </a:r>
                      <a:endParaRPr lang="pt-BR" dirty="0"/>
                    </a:p>
                  </a:txBody>
                  <a:tcPr/>
                </a:tc>
              </a:tr>
              <a:tr h="509789">
                <a:tc>
                  <a:txBody>
                    <a:bodyPr/>
                    <a:lstStyle/>
                    <a:p>
                      <a:r>
                        <a:rPr lang="pt-BR" dirty="0" smtClean="0"/>
                        <a:t>Total das Despesas para efeito de cálculo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2.498.574,51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24,52%</a:t>
                      </a:r>
                      <a:endParaRPr lang="pt-BR" dirty="0"/>
                    </a:p>
                  </a:txBody>
                  <a:tcPr/>
                </a:tc>
              </a:tr>
              <a:tr h="509789">
                <a:tc>
                  <a:txBody>
                    <a:bodyPr/>
                    <a:lstStyle/>
                    <a:p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 Mínimo de 25% das Receitas com Impostos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2.547.779,94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25%</a:t>
                      </a:r>
                      <a:endParaRPr lang="pt-BR" dirty="0"/>
                    </a:p>
                  </a:txBody>
                  <a:tcPr/>
                </a:tc>
              </a:tr>
              <a:tr h="509789">
                <a:tc>
                  <a:txBody>
                    <a:bodyPr/>
                    <a:lstStyle/>
                    <a:p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 acima/abaixo do Limite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49.205,43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0,48%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828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Aplicações em </a:t>
            </a:r>
            <a:r>
              <a:rPr lang="pt-BR" dirty="0" smtClean="0"/>
              <a:t>SAÚDE</a:t>
            </a:r>
            <a:endParaRPr lang="pt-BR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5705" y="2070669"/>
            <a:ext cx="5257911" cy="387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095560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Aplicação em Saúde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508803"/>
              </p:ext>
            </p:extLst>
          </p:nvPr>
        </p:nvGraphicFramePr>
        <p:xfrm>
          <a:off x="746975" y="2133600"/>
          <a:ext cx="10757637" cy="2402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7317"/>
                <a:gridCol w="2567870"/>
                <a:gridCol w="1992450"/>
              </a:tblGrid>
              <a:tr h="389716">
                <a:tc>
                  <a:txBody>
                    <a:bodyPr/>
                    <a:lstStyle/>
                    <a:p>
                      <a:r>
                        <a:rPr lang="pt-BR" dirty="0" smtClean="0"/>
                        <a:t>Componente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Percentual</a:t>
                      </a:r>
                      <a:endParaRPr lang="pt-BR" dirty="0"/>
                    </a:p>
                  </a:txBody>
                  <a:tcPr/>
                </a:tc>
              </a:tr>
              <a:tr h="672659">
                <a:tc>
                  <a:txBody>
                    <a:bodyPr/>
                    <a:lstStyle/>
                    <a:p>
                      <a:r>
                        <a:rPr lang="pt-BR" dirty="0" smtClean="0"/>
                        <a:t>Total das Despesas para efeito de cálculo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2.316.564,76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22,73%</a:t>
                      </a:r>
                      <a:endParaRPr lang="pt-BR" dirty="0"/>
                    </a:p>
                  </a:txBody>
                  <a:tcPr/>
                </a:tc>
              </a:tr>
              <a:tr h="667687">
                <a:tc>
                  <a:txBody>
                    <a:bodyPr/>
                    <a:lstStyle/>
                    <a:p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 Mínimo de 15% das Receitas com Impostos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1.528.667,96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15%</a:t>
                      </a:r>
                      <a:endParaRPr lang="pt-BR" dirty="0"/>
                    </a:p>
                  </a:txBody>
                  <a:tcPr/>
                </a:tc>
              </a:tr>
              <a:tr h="672659">
                <a:tc>
                  <a:txBody>
                    <a:bodyPr/>
                    <a:lstStyle/>
                    <a:p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 acima/abaixo do Limite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787.896,80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7,76%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1409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400" dirty="0" smtClean="0"/>
              <a:t>Dívida Pública</a:t>
            </a:r>
            <a:endParaRPr lang="pt-BR" sz="4400" dirty="0"/>
          </a:p>
        </p:txBody>
      </p:sp>
      <p:pic>
        <p:nvPicPr>
          <p:cNvPr id="4" name="Picture 6" descr="Resultado de imagem para imagem ilustrativas dividas publicas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85634" y="2836794"/>
            <a:ext cx="4942614" cy="30416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176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Demonstrativo da Dívida Consolidada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774542"/>
              </p:ext>
            </p:extLst>
          </p:nvPr>
        </p:nvGraphicFramePr>
        <p:xfrm>
          <a:off x="2589213" y="2133600"/>
          <a:ext cx="8915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850"/>
                <a:gridCol w="2228850"/>
                <a:gridCol w="2228850"/>
                <a:gridCol w="222885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Dívida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Amortização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Juros e Encargos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Saldo 30/04/2020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BRDE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122.199,71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25.642,77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733.812,95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INSS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4.052,88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11.159,06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298.731,28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FGTS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80.968,16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2.213,69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991.860,13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FGTS prefeitura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44.118,84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1.303,37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540.455,83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FINISA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51.197,18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2.250.000,00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251.339,59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91.516,07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4.814.860,19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23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65385" y="2133600"/>
            <a:ext cx="9694984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800" dirty="0" smtClean="0"/>
              <a:t>Avaliação das Metas Físicas e Financeiras até o 2º Quadrimestre de 2020</a:t>
            </a:r>
          </a:p>
        </p:txBody>
      </p:sp>
    </p:spTree>
    <p:extLst>
      <p:ext uri="{BB962C8B-B14F-4D97-AF65-F5344CB8AC3E}">
        <p14:creationId xmlns:p14="http://schemas.microsoft.com/office/powerpoint/2010/main" val="316265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COMPORTAMENTO DA RECEITA</a:t>
            </a:r>
            <a:endParaRPr lang="pt-BR" dirty="0"/>
          </a:p>
        </p:txBody>
      </p:sp>
      <p:pic>
        <p:nvPicPr>
          <p:cNvPr id="4" name="Picture 4" descr="http://queroficarrico.com/blog/wp-content/uploads/2012/06/controle-orcament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00448" y="2004812"/>
            <a:ext cx="5658068" cy="3778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49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0" y="616812"/>
            <a:ext cx="9945443" cy="930635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/>
              <a:t>Programa 0001: Gestão Eficiente e Responsável</a:t>
            </a:r>
            <a:br>
              <a:rPr lang="pt-BR" sz="2800" b="1" dirty="0" smtClean="0"/>
            </a:br>
            <a:endParaRPr lang="pt-BR" sz="28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35015" y="3530129"/>
            <a:ext cx="8956432" cy="860400"/>
          </a:xfrm>
        </p:spPr>
        <p:txBody>
          <a:bodyPr/>
          <a:lstStyle/>
          <a:p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875069"/>
              </p:ext>
            </p:extLst>
          </p:nvPr>
        </p:nvGraphicFramePr>
        <p:xfrm>
          <a:off x="1629508" y="1399605"/>
          <a:ext cx="9085384" cy="3361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7013"/>
                <a:gridCol w="404837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2001: Manutenção do Gabinete do Prefeito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95198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305.000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R$ 251.939 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R$ 227.955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R$ 5.465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R$ 16.249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R$ 2.270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641231" y="4947138"/>
            <a:ext cx="9085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Pagamento dos servidores lotados no Gabinete do Prefeito ( </a:t>
            </a:r>
            <a:r>
              <a:rPr lang="pt-BR" sz="1200" dirty="0" smtClean="0"/>
              <a:t> servidores) </a:t>
            </a:r>
          </a:p>
          <a:p>
            <a:r>
              <a:rPr lang="pt-BR" dirty="0" smtClean="0"/>
              <a:t>3.1.91 – Encargos folha</a:t>
            </a:r>
          </a:p>
          <a:p>
            <a:r>
              <a:rPr lang="pt-BR" dirty="0" smtClean="0"/>
              <a:t>3.3.90 – Despesas de Manutenção do Gabinete</a:t>
            </a:r>
          </a:p>
          <a:p>
            <a:r>
              <a:rPr lang="pt-BR" dirty="0" smtClean="0"/>
              <a:t>4.4.90 – Investimentos (Material Permanente)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482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0996" y="773723"/>
            <a:ext cx="8915399" cy="608504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0001: Gestão Eficiente e Responsável</a:t>
            </a:r>
            <a:endParaRPr lang="pt-BR" sz="25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061674" y="1877175"/>
            <a:ext cx="8915399" cy="860400"/>
          </a:xfrm>
        </p:spPr>
        <p:txBody>
          <a:bodyPr/>
          <a:lstStyle/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891413"/>
              </p:ext>
            </p:extLst>
          </p:nvPr>
        </p:nvGraphicFramePr>
        <p:xfrm>
          <a:off x="2039815" y="1727851"/>
          <a:ext cx="895252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262"/>
                <a:gridCol w="447626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2002 – Manutenção</a:t>
                      </a:r>
                      <a:r>
                        <a:rPr lang="pt-BR" baseline="0" dirty="0" smtClean="0"/>
                        <a:t> do Conselho Tutelar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r>
                        <a:rPr lang="pt-BR" sz="1200" dirty="0" smtClean="0"/>
                        <a:t>(atendimentos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530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(</a:t>
                      </a:r>
                      <a:r>
                        <a:rPr lang="pt-BR" sz="1200" dirty="0" smtClean="0"/>
                        <a:t>atendimento</a:t>
                      </a:r>
                      <a:r>
                        <a:rPr lang="pt-BR" dirty="0" smtClean="0"/>
                        <a:t>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51.000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38.546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R$ 27.134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R$ 11.412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074985" y="5076092"/>
            <a:ext cx="8909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das 5  conselheiras tutelares</a:t>
            </a:r>
            <a:endParaRPr lang="pt-BR" dirty="0"/>
          </a:p>
          <a:p>
            <a:r>
              <a:rPr lang="pt-BR" dirty="0" smtClean="0"/>
              <a:t>3.3.90 </a:t>
            </a:r>
            <a:r>
              <a:rPr lang="pt-BR" dirty="0"/>
              <a:t>– Despesas de Manutenção </a:t>
            </a:r>
            <a:r>
              <a:rPr lang="pt-BR" dirty="0" smtClean="0"/>
              <a:t>do Conselho</a:t>
            </a:r>
            <a:endParaRPr lang="pt-BR" dirty="0"/>
          </a:p>
          <a:p>
            <a:r>
              <a:rPr lang="pt-BR" dirty="0"/>
              <a:t>4.4.90 – Investimentos (Material Permanente)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560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041" y="511304"/>
            <a:ext cx="9649681" cy="590665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0002 – Modernização e Inovação Administrativa</a:t>
            </a:r>
            <a:endParaRPr lang="pt-BR" sz="25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46652"/>
              </p:ext>
            </p:extLst>
          </p:nvPr>
        </p:nvGraphicFramePr>
        <p:xfrm>
          <a:off x="1938216" y="1282373"/>
          <a:ext cx="9069753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500575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2003 – Manutenção da Secretaria de Administração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R$ 588.600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R$ 586.241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R$ 350.780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R$ 50.540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165.491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2.590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R$ 3.440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Cimcatarina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R$ 13.400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92923" y="5404338"/>
            <a:ext cx="90384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Despesas de pessoal – pagamento aprox.  servidores</a:t>
            </a:r>
          </a:p>
          <a:p>
            <a:r>
              <a:rPr lang="pt-BR" dirty="0" smtClean="0"/>
              <a:t>3.1.91 – Encargos Patronais – 4.4.90 - Investimentos</a:t>
            </a:r>
          </a:p>
          <a:p>
            <a:r>
              <a:rPr lang="pt-BR" dirty="0" smtClean="0"/>
              <a:t>3.3.90 – Manutenção da Secretaria de Planejamento</a:t>
            </a:r>
          </a:p>
          <a:p>
            <a:r>
              <a:rPr lang="pt-BR" dirty="0" smtClean="0"/>
              <a:t>3.3.93 – Despesas Diário Oficial dos Municípios</a:t>
            </a:r>
          </a:p>
        </p:txBody>
      </p:sp>
    </p:spTree>
    <p:extLst>
      <p:ext uri="{BB962C8B-B14F-4D97-AF65-F5344CB8AC3E}">
        <p14:creationId xmlns:p14="http://schemas.microsoft.com/office/powerpoint/2010/main" val="421842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62380" y="1308473"/>
            <a:ext cx="9919311" cy="696172"/>
          </a:xfrm>
        </p:spPr>
        <p:txBody>
          <a:bodyPr>
            <a:normAutofit fontScale="90000"/>
          </a:bodyPr>
          <a:lstStyle/>
          <a:p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/>
              <a:t/>
            </a:r>
            <a:br>
              <a:rPr lang="pt-BR" sz="2500" b="1" dirty="0"/>
            </a:br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 smtClean="0"/>
              <a:t>Programa </a:t>
            </a:r>
            <a:r>
              <a:rPr lang="pt-BR" sz="2500" b="1" dirty="0"/>
              <a:t>0002 – Modernização e Inovação Administrativa</a:t>
            </a:r>
            <a:endParaRPr lang="pt-BR" sz="25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37267"/>
              </p:ext>
            </p:extLst>
          </p:nvPr>
        </p:nvGraphicFramePr>
        <p:xfrm>
          <a:off x="1832705" y="2513298"/>
          <a:ext cx="958557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2786"/>
                <a:gridCol w="479278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0001</a:t>
                      </a:r>
                      <a:r>
                        <a:rPr lang="pt-BR" baseline="0" dirty="0" smtClean="0"/>
                        <a:t> – Amortização do Déficit Atuarial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200.000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223.035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223.035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51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62380" y="1308473"/>
            <a:ext cx="9919311" cy="696172"/>
          </a:xfrm>
        </p:spPr>
        <p:txBody>
          <a:bodyPr>
            <a:normAutofit fontScale="90000"/>
          </a:bodyPr>
          <a:lstStyle/>
          <a:p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/>
              <a:t/>
            </a:r>
            <a:br>
              <a:rPr lang="pt-BR" sz="2500" b="1" dirty="0"/>
            </a:br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 smtClean="0"/>
              <a:t>Programa </a:t>
            </a:r>
            <a:r>
              <a:rPr lang="pt-BR" sz="2500" b="1" dirty="0"/>
              <a:t>0002 – Modernização e Inovação Administrativa</a:t>
            </a:r>
            <a:endParaRPr lang="pt-BR" sz="25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098070"/>
              </p:ext>
            </p:extLst>
          </p:nvPr>
        </p:nvGraphicFramePr>
        <p:xfrm>
          <a:off x="1832705" y="2513298"/>
          <a:ext cx="958557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2786"/>
                <a:gridCol w="479278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1005</a:t>
                      </a:r>
                      <a:r>
                        <a:rPr lang="pt-BR" baseline="0" dirty="0" smtClean="0"/>
                        <a:t> – Revitalização, Reforma da Sede Administrativa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42.590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42.590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852246" y="5216769"/>
            <a:ext cx="9671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Reforma e adaptação da acessibilidade do prédio da Prefeitura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849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5489" y="523027"/>
            <a:ext cx="8915399" cy="69617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800" b="1" dirty="0" smtClean="0"/>
              <a:t>Programa 0003: Planejando Antônio Carlos para o futuro</a:t>
            </a:r>
            <a:endParaRPr lang="pt-BR" sz="28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610810"/>
              </p:ext>
            </p:extLst>
          </p:nvPr>
        </p:nvGraphicFramePr>
        <p:xfrm>
          <a:off x="1949939" y="1587174"/>
          <a:ext cx="8128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2028: Planejando</a:t>
                      </a:r>
                      <a:r>
                        <a:rPr lang="pt-BR" baseline="0" dirty="0" smtClean="0"/>
                        <a:t> Antônio Carlos para o Futuro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R$ 154.000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R$ 146.973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R$ 122.281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R$ 9.744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R$ 14.948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92922" y="5161057"/>
            <a:ext cx="8088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 </a:t>
            </a:r>
            <a:r>
              <a:rPr lang="pt-BR" dirty="0"/>
              <a:t>servidores lotados </a:t>
            </a:r>
            <a:r>
              <a:rPr lang="pt-BR" dirty="0" smtClean="0"/>
              <a:t>na Sec. de Planejamento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da Secretaria de Planejamento</a:t>
            </a:r>
            <a:endParaRPr lang="pt-BR" dirty="0"/>
          </a:p>
          <a:p>
            <a:r>
              <a:rPr lang="pt-BR" dirty="0"/>
              <a:t>4.4.90 – Investimentos (Material Permanente)</a:t>
            </a:r>
          </a:p>
        </p:txBody>
      </p:sp>
    </p:spTree>
    <p:extLst>
      <p:ext uri="{BB962C8B-B14F-4D97-AF65-F5344CB8AC3E}">
        <p14:creationId xmlns:p14="http://schemas.microsoft.com/office/powerpoint/2010/main" val="38447612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3766" y="687150"/>
            <a:ext cx="8915399" cy="731342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0003: </a:t>
            </a:r>
            <a:r>
              <a:rPr lang="pt-BR" sz="2500" b="1" dirty="0"/>
              <a:t>Planejando Antônio Carlos para o futuro</a:t>
            </a:r>
            <a:endParaRPr lang="pt-BR" sz="25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18117"/>
              </p:ext>
            </p:extLst>
          </p:nvPr>
        </p:nvGraphicFramePr>
        <p:xfrm>
          <a:off x="1934308" y="1821636"/>
          <a:ext cx="864772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35"/>
                <a:gridCol w="400428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2029 – Defesa </a:t>
                      </a:r>
                      <a:r>
                        <a:rPr lang="pt-BR" baseline="0" dirty="0" err="1" smtClean="0"/>
                        <a:t>Cilvi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R$ 27.000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34308" y="4255477"/>
            <a:ext cx="8100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Não houve despesa com ações da Defesa Civil no 2º Quadrimestre 2020.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971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7889" y="558197"/>
            <a:ext cx="8915399" cy="62583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0004 – Esporte, Lazer, Bem Estar e Juventude</a:t>
            </a:r>
            <a:endParaRPr lang="pt-BR" sz="25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267591"/>
              </p:ext>
            </p:extLst>
          </p:nvPr>
        </p:nvGraphicFramePr>
        <p:xfrm>
          <a:off x="2078892" y="1454312"/>
          <a:ext cx="81280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2026 – Incentivo ao Esporte Amador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R$ 220.000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R$ 97.110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R$ 70.305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R$ 6.153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R$ 20.652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074985" y="4548554"/>
            <a:ext cx="8124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3.1.90 – Pagamento dos </a:t>
            </a:r>
            <a:r>
              <a:rPr lang="pt-BR" dirty="0" smtClean="0"/>
              <a:t>servidores </a:t>
            </a:r>
            <a:r>
              <a:rPr lang="pt-BR" dirty="0"/>
              <a:t>lotados </a:t>
            </a:r>
            <a:r>
              <a:rPr lang="pt-BR" dirty="0" smtClean="0"/>
              <a:t>na Secretaria de Esportes</a:t>
            </a:r>
            <a:endParaRPr lang="pt-BR" dirty="0"/>
          </a:p>
          <a:p>
            <a:pPr algn="just"/>
            <a:r>
              <a:rPr lang="pt-BR" dirty="0"/>
              <a:t>3.1.91 – Encargos folha</a:t>
            </a:r>
          </a:p>
          <a:p>
            <a:pPr algn="just"/>
            <a:r>
              <a:rPr lang="pt-BR" dirty="0"/>
              <a:t>3.3.90 – Despesas de Manutenção </a:t>
            </a:r>
            <a:r>
              <a:rPr lang="pt-BR" dirty="0" smtClean="0"/>
              <a:t>da Secretaria de Esportes</a:t>
            </a:r>
            <a:endParaRPr lang="pt-BR" dirty="0"/>
          </a:p>
          <a:p>
            <a:pPr algn="just"/>
            <a:r>
              <a:rPr lang="pt-BR" b="1" dirty="0" smtClean="0"/>
              <a:t>Meta Física</a:t>
            </a:r>
            <a:r>
              <a:rPr lang="pt-BR" dirty="0" smtClean="0"/>
              <a:t>: 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0010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7889" y="558197"/>
            <a:ext cx="8915399" cy="62583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0004 – Esporte, Lazer, Bem Estar e Juventude</a:t>
            </a:r>
            <a:endParaRPr lang="pt-BR" sz="25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724643"/>
              </p:ext>
            </p:extLst>
          </p:nvPr>
        </p:nvGraphicFramePr>
        <p:xfrm>
          <a:off x="2078892" y="1454312"/>
          <a:ext cx="81280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1016 – Aquisição</a:t>
                      </a:r>
                      <a:r>
                        <a:rPr lang="pt-BR" baseline="0" dirty="0" smtClean="0"/>
                        <a:t> de Veículo p/Incentivo ao Esporte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R$ 400.000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086708" y="3913946"/>
            <a:ext cx="8124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4.4.90 </a:t>
            </a:r>
            <a:r>
              <a:rPr lang="pt-BR" dirty="0"/>
              <a:t>– </a:t>
            </a:r>
            <a:r>
              <a:rPr lang="pt-BR" dirty="0" smtClean="0"/>
              <a:t>Não houve a compra de veículo para incentivo ao esporte no 2º quadrimestre.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5202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Programa 0005 – Turismo e Desenvolvimento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89789"/>
              </p:ext>
            </p:extLst>
          </p:nvPr>
        </p:nvGraphicFramePr>
        <p:xfrm>
          <a:off x="2055446" y="1645789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2027: Promoção e Apoio das Atividades Turísticas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R$35.000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R$ 1.289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R$ 1.289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086708" y="4677508"/>
            <a:ext cx="8124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</a:t>
            </a:r>
            <a:r>
              <a:rPr lang="pt-BR" dirty="0" smtClean="0"/>
              <a:t>Despesa de Pessoal</a:t>
            </a:r>
            <a:endParaRPr lang="pt-BR" dirty="0"/>
          </a:p>
          <a:p>
            <a:r>
              <a:rPr lang="pt-BR" dirty="0" smtClean="0"/>
              <a:t>3.3.90 </a:t>
            </a:r>
            <a:r>
              <a:rPr lang="pt-BR" dirty="0"/>
              <a:t>– Despesas de Manutenção </a:t>
            </a:r>
            <a:r>
              <a:rPr lang="pt-BR" dirty="0" smtClean="0"/>
              <a:t>do turismo</a:t>
            </a:r>
          </a:p>
          <a:p>
            <a:r>
              <a:rPr lang="pt-BR" b="1" dirty="0" smtClean="0"/>
              <a:t>Meta Física</a:t>
            </a:r>
            <a:r>
              <a:rPr lang="pt-BR" dirty="0" smtClean="0"/>
              <a:t>: Compra de material para construção do lago na frente do Centro de Apoio ao Turista.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2086709" y="609600"/>
            <a:ext cx="8534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/>
              <a:t>Programa 0005 – Turismo e Desenvolvimento</a:t>
            </a: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2125326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Receita Total x Receita 1º </a:t>
            </a:r>
            <a:r>
              <a:rPr lang="pt-BR" dirty="0" err="1"/>
              <a:t>Quad</a:t>
            </a:r>
            <a:r>
              <a:rPr lang="pt-BR" dirty="0"/>
              <a:t>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67995" y="1674254"/>
            <a:ext cx="9761628" cy="4236968"/>
          </a:xfrm>
        </p:spPr>
        <p:txBody>
          <a:bodyPr/>
          <a:lstStyle/>
          <a:p>
            <a:r>
              <a:rPr lang="pt-BR" dirty="0" smtClean="0"/>
              <a:t>Receita Total Estimada para o ano de 2020: R$ 48.822.955,00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b="1" dirty="0" smtClean="0"/>
              <a:t>1 º quadrimestre:</a:t>
            </a:r>
          </a:p>
          <a:p>
            <a:r>
              <a:rPr lang="pt-BR" dirty="0" smtClean="0"/>
              <a:t>Meta: R$ 14.931.219,00</a:t>
            </a:r>
          </a:p>
          <a:p>
            <a:r>
              <a:rPr lang="pt-BR" dirty="0" smtClean="0"/>
              <a:t>Realizado: R$ 14.144.438,05</a:t>
            </a:r>
          </a:p>
          <a:p>
            <a:r>
              <a:rPr lang="pt-BR" dirty="0" smtClean="0"/>
              <a:t>Diferença a menor: R$ -786.780,95</a:t>
            </a:r>
          </a:p>
          <a:p>
            <a:endParaRPr lang="pt-BR" dirty="0"/>
          </a:p>
          <a:p>
            <a:r>
              <a:rPr lang="pt-BR" dirty="0" smtClean="0"/>
              <a:t>* incluindo receitas próprias e convênios.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92296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3058" y="675427"/>
            <a:ext cx="8915399" cy="649281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0005 – Turismo e Desenvolvimento</a:t>
            </a:r>
            <a:endParaRPr lang="pt-BR" sz="25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280046"/>
              </p:ext>
            </p:extLst>
          </p:nvPr>
        </p:nvGraphicFramePr>
        <p:xfrm>
          <a:off x="1996830" y="1840524"/>
          <a:ext cx="8128000" cy="2241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86861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1017 – Construção de Centro de Apoio ao Turista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54.402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54.402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121877" y="4548554"/>
            <a:ext cx="78896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Construção do Centro de Apoio ao Turista</a:t>
            </a:r>
          </a:p>
          <a:p>
            <a:r>
              <a:rPr lang="pt-BR" dirty="0" smtClean="0"/>
              <a:t>Total Liquidado em 2019 – R$ 12.082,80 (estaqueamento)</a:t>
            </a:r>
          </a:p>
          <a:p>
            <a:r>
              <a:rPr lang="pt-BR" dirty="0" smtClean="0"/>
              <a:t>Total Liquidado até o 2º quadrimestre em 2020 – R$ 274.973,90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7541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7551" y="358903"/>
            <a:ext cx="8915399" cy="637559"/>
          </a:xfrm>
        </p:spPr>
        <p:txBody>
          <a:bodyPr>
            <a:normAutofit fontScale="90000"/>
          </a:bodyPr>
          <a:lstStyle/>
          <a:p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/>
              <a:t/>
            </a:r>
            <a:br>
              <a:rPr lang="pt-BR" sz="2500" b="1" dirty="0"/>
            </a:br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 smtClean="0"/>
              <a:t>Programa 0006: Educação a Base do Futuro</a:t>
            </a:r>
            <a:endParaRPr lang="pt-BR" sz="25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218395"/>
              </p:ext>
            </p:extLst>
          </p:nvPr>
        </p:nvGraphicFramePr>
        <p:xfrm>
          <a:off x="1926493" y="1329266"/>
          <a:ext cx="889390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2990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2004 – Oferta de Merenda Escolar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p/dia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1.147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p/dia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R$ 100.000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R$ 45.275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R$ 45.275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3535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0862" y="624110"/>
            <a:ext cx="9593749" cy="630259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619992"/>
              </p:ext>
            </p:extLst>
          </p:nvPr>
        </p:nvGraphicFramePr>
        <p:xfrm>
          <a:off x="2067169" y="1446497"/>
          <a:ext cx="812800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2006 – Manutenção do Ensino Infantil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495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R$ 1.390.000</a:t>
                      </a:r>
                      <a:endParaRPr lang="pt-BR" dirty="0"/>
                    </a:p>
                  </a:txBody>
                  <a:tcPr/>
                </a:tc>
              </a:tr>
              <a:tr h="352605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R$ 1.391.457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R$ 982.041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R$ 150.815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R$ 119.334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R$ 139.267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133600" y="5169877"/>
            <a:ext cx="80537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dos </a:t>
            </a:r>
            <a:r>
              <a:rPr lang="pt-BR" dirty="0" smtClean="0"/>
              <a:t>servidores </a:t>
            </a:r>
            <a:r>
              <a:rPr lang="pt-BR" dirty="0"/>
              <a:t>lotados </a:t>
            </a:r>
            <a:r>
              <a:rPr lang="pt-BR" dirty="0" smtClean="0"/>
              <a:t>no Ensino Infantil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do Ensino Infantil</a:t>
            </a:r>
          </a:p>
          <a:p>
            <a:r>
              <a:rPr lang="pt-BR" dirty="0" smtClean="0"/>
              <a:t>4.4.90 – Investimentos (Material Permanente)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20132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57046" y="624110"/>
            <a:ext cx="9347565" cy="595090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188673"/>
              </p:ext>
            </p:extLst>
          </p:nvPr>
        </p:nvGraphicFramePr>
        <p:xfrm>
          <a:off x="1973384" y="1364435"/>
          <a:ext cx="812800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2025 – Manutenção do Ensino Fundamental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469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R$ 987.000</a:t>
                      </a:r>
                      <a:endParaRPr lang="pt-BR" dirty="0"/>
                    </a:p>
                  </a:txBody>
                  <a:tcPr/>
                </a:tc>
              </a:tr>
              <a:tr h="325251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R$ 1.079.415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R$ 771.906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R$ 114.294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R$ 110.400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R$ 82.815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04646" y="4841631"/>
            <a:ext cx="81592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dos </a:t>
            </a:r>
            <a:r>
              <a:rPr lang="pt-BR" dirty="0" smtClean="0"/>
              <a:t>servidores </a:t>
            </a:r>
            <a:r>
              <a:rPr lang="pt-BR" dirty="0"/>
              <a:t>lotados no Ensino </a:t>
            </a:r>
            <a:r>
              <a:rPr lang="pt-BR" dirty="0" smtClean="0"/>
              <a:t>Fundamental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do Ensino </a:t>
            </a:r>
            <a:r>
              <a:rPr lang="pt-BR" dirty="0" smtClean="0"/>
              <a:t>Fundamental</a:t>
            </a:r>
            <a:endParaRPr lang="pt-BR" dirty="0"/>
          </a:p>
          <a:p>
            <a:r>
              <a:rPr lang="pt-BR" dirty="0"/>
              <a:t>4.4.90 – Investimentos (Material Permanente)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97264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21878" y="624110"/>
            <a:ext cx="9382734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784397"/>
              </p:ext>
            </p:extLst>
          </p:nvPr>
        </p:nvGraphicFramePr>
        <p:xfrm>
          <a:off x="1961661" y="1340989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2007 – Manutenção do</a:t>
                      </a:r>
                      <a:r>
                        <a:rPr lang="pt-BR" baseline="0" dirty="0" smtClean="0"/>
                        <a:t> Transporte Escolar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1.204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R$ 465.000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R$ 227.693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R$ 153.182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R$ 16.219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R$ 58.292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69478" y="4654062"/>
            <a:ext cx="81827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dos </a:t>
            </a:r>
            <a:r>
              <a:rPr lang="pt-BR" dirty="0" smtClean="0"/>
              <a:t>servidores </a:t>
            </a:r>
            <a:r>
              <a:rPr lang="pt-BR" dirty="0"/>
              <a:t>lotados no </a:t>
            </a:r>
            <a:r>
              <a:rPr lang="pt-BR" dirty="0" smtClean="0"/>
              <a:t>transporte escolar</a:t>
            </a:r>
          </a:p>
          <a:p>
            <a:r>
              <a:rPr lang="pt-BR" dirty="0" smtClean="0"/>
              <a:t>3.1.91 </a:t>
            </a:r>
            <a:r>
              <a:rPr lang="pt-BR" dirty="0"/>
              <a:t>– Encargos folha</a:t>
            </a:r>
          </a:p>
          <a:p>
            <a:r>
              <a:rPr lang="pt-BR" dirty="0"/>
              <a:t>3.3.90 – Despesas de </a:t>
            </a:r>
            <a:r>
              <a:rPr lang="pt-BR" dirty="0" smtClean="0"/>
              <a:t>manutenção </a:t>
            </a:r>
            <a:r>
              <a:rPr lang="pt-BR" dirty="0"/>
              <a:t>do </a:t>
            </a:r>
            <a:r>
              <a:rPr lang="pt-BR" dirty="0" smtClean="0"/>
              <a:t>transporte escolar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11950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8092" y="624111"/>
            <a:ext cx="9476519" cy="524752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/>
              <a:t>Programa 0006 – Educação a Base do Futuro</a:t>
            </a:r>
            <a:br>
              <a:rPr lang="pt-BR" sz="2400" b="1" dirty="0" smtClean="0"/>
            </a:br>
            <a:endParaRPr lang="pt-BR" sz="24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847662"/>
              </p:ext>
            </p:extLst>
          </p:nvPr>
        </p:nvGraphicFramePr>
        <p:xfrm>
          <a:off x="2031998" y="1411328"/>
          <a:ext cx="872978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4893"/>
                <a:gridCol w="436489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2008 – Apoio aos Estudantes do Ensino Médio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R$ 62.000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39816" y="4126523"/>
            <a:ext cx="8733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Despesas de manutenção do transporte escolar</a:t>
            </a:r>
          </a:p>
          <a:p>
            <a:r>
              <a:rPr lang="pt-BR" b="1" dirty="0" smtClean="0"/>
              <a:t>Meta Física</a:t>
            </a:r>
            <a:r>
              <a:rPr lang="pt-BR" dirty="0" smtClean="0"/>
              <a:t>: Nenhum aluno beneficiado no 2º quadrimestre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83024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8092" y="624111"/>
            <a:ext cx="9476519" cy="524752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/>
              <a:t>Programa 0006 – Educação a Base do Futuro</a:t>
            </a:r>
            <a:br>
              <a:rPr lang="pt-BR" sz="2400" b="1" dirty="0" smtClean="0"/>
            </a:br>
            <a:endParaRPr lang="pt-BR" sz="24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986159"/>
              </p:ext>
            </p:extLst>
          </p:nvPr>
        </p:nvGraphicFramePr>
        <p:xfrm>
          <a:off x="2031998" y="1411328"/>
          <a:ext cx="872978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4893"/>
                <a:gridCol w="436489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2009 – Apoio aos Estudantes do Ensino Superior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39816" y="4126523"/>
            <a:ext cx="8733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Despesas com alunos do ensino superior</a:t>
            </a:r>
          </a:p>
          <a:p>
            <a:r>
              <a:rPr lang="pt-BR" b="1" dirty="0" smtClean="0"/>
              <a:t>Meta Física</a:t>
            </a:r>
            <a:r>
              <a:rPr lang="pt-BR" dirty="0" smtClean="0"/>
              <a:t>:  Nenhum aluno beneficiado no 2º quadrimestre de 2020.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37530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9478" y="624110"/>
            <a:ext cx="9535134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224474"/>
              </p:ext>
            </p:extLst>
          </p:nvPr>
        </p:nvGraphicFramePr>
        <p:xfrm>
          <a:off x="2078890" y="1352713"/>
          <a:ext cx="857738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8693"/>
                <a:gridCol w="428869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2011 – Manutenção da Educação de Jovens e Adultos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R$ 34.500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R$ 46.060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R$ 46.060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227385" y="3985846"/>
            <a:ext cx="8452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3.3.90 – Despesas de manutenção do </a:t>
            </a:r>
            <a:r>
              <a:rPr lang="pt-BR" dirty="0" smtClean="0"/>
              <a:t>EJA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8728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1" y="635833"/>
            <a:ext cx="9664088" cy="641982"/>
          </a:xfrm>
        </p:spPr>
        <p:txBody>
          <a:bodyPr>
            <a:no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316723"/>
              </p:ext>
            </p:extLst>
          </p:nvPr>
        </p:nvGraphicFramePr>
        <p:xfrm>
          <a:off x="1973386" y="1774743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1001 – Ampliação da Rede</a:t>
                      </a:r>
                      <a:r>
                        <a:rPr lang="pt-BR" baseline="0" dirty="0" smtClean="0"/>
                        <a:t> Física do Ensino Fundamental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R$ 460.000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69477" y="4396154"/>
            <a:ext cx="8100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4.4.90 – Investimentos – Não houve despesa nesta ação no 2º quadrimestre.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84176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9138" y="624110"/>
            <a:ext cx="9605473" cy="630259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9674"/>
              </p:ext>
            </p:extLst>
          </p:nvPr>
        </p:nvGraphicFramePr>
        <p:xfrm>
          <a:off x="2031999" y="1552005"/>
          <a:ext cx="899941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9708"/>
                <a:gridCol w="449970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1002 – Ampliação da Rede Física do Ensino</a:t>
                      </a:r>
                      <a:r>
                        <a:rPr lang="pt-BR" baseline="0" dirty="0" smtClean="0"/>
                        <a:t> Infantil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R$ 324.509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R$ 324.509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98431" y="4126523"/>
            <a:ext cx="8956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Investimentos – 2º e 5º Aditivo Construção Creche Loteamento São Carlos e liquidação de empenho anterior ano de 2019.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6609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Receita Total x Receita 1º </a:t>
            </a:r>
            <a:r>
              <a:rPr lang="pt-BR" dirty="0" err="1"/>
              <a:t>Quad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5172755"/>
              </p:ext>
            </p:extLst>
          </p:nvPr>
        </p:nvGraphicFramePr>
        <p:xfrm>
          <a:off x="798490" y="2163517"/>
          <a:ext cx="1037127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3206"/>
                <a:gridCol w="2150772"/>
                <a:gridCol w="2356833"/>
                <a:gridCol w="227046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Fonte de Recursos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Meta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Realizado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Diferença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Recursos Próprios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4.968.692,00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5.193.478,15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+</a:t>
                      </a:r>
                      <a:r>
                        <a:rPr lang="pt-BR" baseline="0" dirty="0" smtClean="0"/>
                        <a:t> 224.786,15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Recursos Impostos Educação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910.000,00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1.015.330,30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+ 105.330,30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Recursos</a:t>
                      </a:r>
                      <a:r>
                        <a:rPr lang="pt-BR" baseline="0" dirty="0" smtClean="0"/>
                        <a:t> Impostos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2.210.000,00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2.343.955,83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+ 133.955,83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Recursos Vinculados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6.842.527,00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5.591.673,77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- 1.250.853,23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14.931.219,00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14.144.438,05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- 786.780,95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5113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0524" y="624110"/>
            <a:ext cx="9664088" cy="606813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Programa 0006 – Educação a Base do Futuro</a:t>
            </a:r>
            <a:endParaRPr lang="pt-BR" sz="24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871731"/>
              </p:ext>
            </p:extLst>
          </p:nvPr>
        </p:nvGraphicFramePr>
        <p:xfrm>
          <a:off x="1949938" y="1763020"/>
          <a:ext cx="903458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970585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1003 – Aquisição de Veículos para o Transporte Escolar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193.632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193.632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57755" y="4513385"/>
            <a:ext cx="9015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Aquisição de 1 ônibus escolar de 29 lugares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763913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0524" y="624110"/>
            <a:ext cx="9664088" cy="606813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Programa 0006 – Educação a Base do Futuro</a:t>
            </a:r>
            <a:endParaRPr lang="pt-BR" sz="24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444115"/>
              </p:ext>
            </p:extLst>
          </p:nvPr>
        </p:nvGraphicFramePr>
        <p:xfrm>
          <a:off x="1949938" y="1763020"/>
          <a:ext cx="903458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970585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</a:t>
                      </a:r>
                      <a:r>
                        <a:rPr lang="pt-BR" dirty="0" smtClean="0"/>
                        <a:t>0002 </a:t>
                      </a:r>
                      <a:r>
                        <a:rPr lang="pt-BR" dirty="0" smtClean="0"/>
                        <a:t>– </a:t>
                      </a:r>
                      <a:r>
                        <a:rPr lang="pt-BR" dirty="0" smtClean="0"/>
                        <a:t>Amortização da Dívida da Educação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2.997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2.997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57755" y="4513385"/>
            <a:ext cx="9015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3.2.90 </a:t>
            </a:r>
            <a:r>
              <a:rPr lang="pt-BR" dirty="0" smtClean="0"/>
              <a:t>– </a:t>
            </a:r>
            <a:r>
              <a:rPr lang="pt-BR" dirty="0" smtClean="0"/>
              <a:t>Encargos de Financiamento do Contrato do </a:t>
            </a:r>
            <a:r>
              <a:rPr lang="pt-BR" dirty="0" err="1" smtClean="0"/>
              <a:t>Finisa</a:t>
            </a:r>
            <a:r>
              <a:rPr lang="pt-BR" dirty="0" smtClean="0"/>
              <a:t> – Construção da quadra no Núcle</a:t>
            </a:r>
            <a:r>
              <a:rPr lang="pt-BR" dirty="0" smtClean="0"/>
              <a:t>o Escolar Municipal Verônica </a:t>
            </a:r>
            <a:r>
              <a:rPr lang="pt-BR" dirty="0" err="1" smtClean="0"/>
              <a:t>Guesser</a:t>
            </a:r>
            <a:r>
              <a:rPr lang="pt-BR" dirty="0" smtClean="0"/>
              <a:t> Pauli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11389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370" y="624110"/>
            <a:ext cx="9488242" cy="595090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0007 – Cultura, nossa Identidade e Expressão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954710"/>
              </p:ext>
            </p:extLst>
          </p:nvPr>
        </p:nvGraphicFramePr>
        <p:xfrm>
          <a:off x="2055446" y="1469943"/>
          <a:ext cx="902286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95886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</a:t>
                      </a:r>
                      <a:r>
                        <a:rPr lang="pt-BR" dirty="0" smtClean="0"/>
                        <a:t>1004 </a:t>
                      </a:r>
                      <a:r>
                        <a:rPr lang="pt-BR" dirty="0" smtClean="0"/>
                        <a:t>– </a:t>
                      </a:r>
                      <a:r>
                        <a:rPr lang="pt-BR" dirty="0" smtClean="0"/>
                        <a:t>Reforma e Revitalização</a:t>
                      </a:r>
                      <a:r>
                        <a:rPr lang="pt-BR" baseline="0" dirty="0" smtClean="0"/>
                        <a:t> do Centro Cultural 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74985" y="3985846"/>
            <a:ext cx="89564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Não houve nenhuma despesa relacionada na ação de reforma e revitalização do centro cultural.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409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370" y="624110"/>
            <a:ext cx="9488242" cy="595090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0007 – Cultura, nossa Identidade e Expressão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7746"/>
              </p:ext>
            </p:extLst>
          </p:nvPr>
        </p:nvGraphicFramePr>
        <p:xfrm>
          <a:off x="2055446" y="1469943"/>
          <a:ext cx="9022862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95886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2012 – Manutenção da Biblioteca Municipal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1.130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(visitas) (Jan/</a:t>
                      </a:r>
                      <a:r>
                        <a:rPr lang="pt-BR" dirty="0" err="1" smtClean="0"/>
                        <a:t>Fev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51.000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45.073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33.427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6.537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5.109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74985" y="5287108"/>
            <a:ext cx="89564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das 2 servidoras lotadas na Biblioteca </a:t>
            </a:r>
          </a:p>
          <a:p>
            <a:r>
              <a:rPr lang="pt-BR" dirty="0" smtClean="0"/>
              <a:t>3.1.91 – Encargos folha</a:t>
            </a:r>
          </a:p>
          <a:p>
            <a:r>
              <a:rPr lang="pt-BR" dirty="0" smtClean="0"/>
              <a:t>3.3.90 </a:t>
            </a:r>
            <a:r>
              <a:rPr lang="pt-BR" dirty="0"/>
              <a:t>– Despesas de Manutenção </a:t>
            </a:r>
            <a:r>
              <a:rPr lang="pt-BR" dirty="0" smtClean="0"/>
              <a:t>da Biblioteca</a:t>
            </a:r>
            <a:endParaRPr lang="pt-BR" dirty="0"/>
          </a:p>
          <a:p>
            <a:r>
              <a:rPr lang="pt-BR" dirty="0"/>
              <a:t>4.4.90 – Investimentos (Material Permanente)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340296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2954" y="624110"/>
            <a:ext cx="10163908" cy="735767"/>
          </a:xfrm>
        </p:spPr>
        <p:txBody>
          <a:bodyPr>
            <a:noAutofit/>
          </a:bodyPr>
          <a:lstStyle/>
          <a:p>
            <a:r>
              <a:rPr lang="pt-BR" sz="2500" b="1" dirty="0" smtClean="0"/>
              <a:t>Programa 0007 – Cultura, Nossa Identidade e Expressão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238798"/>
              </p:ext>
            </p:extLst>
          </p:nvPr>
        </p:nvGraphicFramePr>
        <p:xfrm>
          <a:off x="1805353" y="1387882"/>
          <a:ext cx="9331569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7569"/>
                <a:gridCol w="533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2013 – Apoio a Eventos</a:t>
                      </a:r>
                      <a:r>
                        <a:rPr lang="pt-BR" baseline="0" dirty="0" smtClean="0"/>
                        <a:t>, Grupos, </a:t>
                      </a:r>
                      <a:r>
                        <a:rPr lang="pt-BR" baseline="0" dirty="0" err="1" smtClean="0"/>
                        <a:t>Manifest.Culturais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32.000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19.557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17.407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2.150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852245" y="4794738"/>
            <a:ext cx="92846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servidores </a:t>
            </a:r>
            <a:r>
              <a:rPr lang="pt-BR" dirty="0"/>
              <a:t>lotadas na </a:t>
            </a:r>
            <a:r>
              <a:rPr lang="pt-BR" dirty="0" smtClean="0"/>
              <a:t>Cultura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</a:t>
            </a:r>
            <a:r>
              <a:rPr lang="pt-BR" dirty="0" smtClean="0"/>
              <a:t>Cultura</a:t>
            </a:r>
            <a:endParaRPr lang="pt-BR" dirty="0"/>
          </a:p>
          <a:p>
            <a:r>
              <a:rPr lang="pt-BR" dirty="0"/>
              <a:t>4.4.90 – </a:t>
            </a:r>
            <a:r>
              <a:rPr lang="pt-BR" dirty="0" smtClean="0"/>
              <a:t>Investimentos (Material Permanente)</a:t>
            </a:r>
          </a:p>
          <a:p>
            <a:r>
              <a:rPr lang="pt-BR" b="1" dirty="0" smtClean="0"/>
              <a:t>Meta Física</a:t>
            </a:r>
            <a:r>
              <a:rPr lang="pt-BR" dirty="0" smtClean="0"/>
              <a:t>: Não houve.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464282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9846" y="624110"/>
            <a:ext cx="9804765" cy="712321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0007 – Cultura, Nossa Identidade e Expressão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970346"/>
              </p:ext>
            </p:extLst>
          </p:nvPr>
        </p:nvGraphicFramePr>
        <p:xfrm>
          <a:off x="1832707" y="1294097"/>
          <a:ext cx="8600831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53683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2014 – </a:t>
                      </a:r>
                      <a:r>
                        <a:rPr lang="pt-BR" baseline="0" dirty="0" err="1" smtClean="0"/>
                        <a:t>Preserv</a:t>
                      </a:r>
                      <a:r>
                        <a:rPr lang="pt-BR" baseline="0" dirty="0" smtClean="0"/>
                        <a:t>. e Recuperação Patrimônio Histórico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R$ 14.000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12.187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8.220</a:t>
                      </a:r>
                      <a:r>
                        <a:rPr lang="pt-BR" baseline="0" dirty="0" smtClean="0"/>
                        <a:t>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3.1.91</a:t>
                      </a:r>
                    </a:p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3.3.90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1.608</a:t>
                      </a:r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2.359</a:t>
                      </a:r>
                      <a:endParaRPr lang="pt-BR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40523" y="4255477"/>
            <a:ext cx="868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Despesa de Pessoal de 1 servidora lotada no Museu </a:t>
            </a:r>
            <a:r>
              <a:rPr lang="pt-BR" dirty="0" err="1" smtClean="0"/>
              <a:t>Raulino</a:t>
            </a:r>
            <a:r>
              <a:rPr lang="pt-BR" dirty="0" smtClean="0"/>
              <a:t> </a:t>
            </a:r>
            <a:r>
              <a:rPr lang="pt-BR" dirty="0" err="1" smtClean="0"/>
              <a:t>Reitz</a:t>
            </a:r>
            <a:endParaRPr lang="pt-BR" dirty="0" smtClean="0"/>
          </a:p>
          <a:p>
            <a:r>
              <a:rPr lang="pt-BR" dirty="0" smtClean="0"/>
              <a:t>3.1.91 – Despesa Patronal</a:t>
            </a:r>
          </a:p>
          <a:p>
            <a:r>
              <a:rPr lang="pt-BR" dirty="0" smtClean="0"/>
              <a:t>3.3.90 </a:t>
            </a:r>
            <a:r>
              <a:rPr lang="pt-BR" dirty="0"/>
              <a:t>– Despesas de Manutenção </a:t>
            </a:r>
            <a:r>
              <a:rPr lang="pt-BR" dirty="0" smtClean="0"/>
              <a:t>do Museu Municipal Antônio Carlos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154341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5016" y="624111"/>
            <a:ext cx="9769596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0007 – Cultura, Nossa Identidade e Expressão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782759"/>
              </p:ext>
            </p:extLst>
          </p:nvPr>
        </p:nvGraphicFramePr>
        <p:xfrm>
          <a:off x="1867876" y="1552004"/>
          <a:ext cx="8741508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0754"/>
                <a:gridCol w="43707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2022 – Manutenção do Projeto Escola de Música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(alunos)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(alunos)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36.204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</a:p>
                    <a:p>
                      <a:r>
                        <a:rPr lang="pt-BR" dirty="0" smtClean="0"/>
                        <a:t>3.1.90</a:t>
                      </a:r>
                    </a:p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smtClean="0"/>
                        <a:t>5.208</a:t>
                      </a:r>
                      <a:endParaRPr lang="pt-BR" baseline="0" dirty="0" smtClean="0"/>
                    </a:p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25.926</a:t>
                      </a:r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5.070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17077" y="4689231"/>
            <a:ext cx="8757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Despesas com a manutenção da escola de música</a:t>
            </a:r>
          </a:p>
          <a:p>
            <a:r>
              <a:rPr lang="pt-BR" dirty="0" smtClean="0"/>
              <a:t>3.1.90 – Despesa de pessoal servidor lotado na escola de música</a:t>
            </a:r>
          </a:p>
          <a:p>
            <a:r>
              <a:rPr lang="pt-BR" dirty="0" smtClean="0"/>
              <a:t>3.1.90 – Despesa patronal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4516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6738" y="624111"/>
            <a:ext cx="9757873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389516"/>
              </p:ext>
            </p:extLst>
          </p:nvPr>
        </p:nvGraphicFramePr>
        <p:xfrm>
          <a:off x="1879600" y="1411328"/>
          <a:ext cx="914009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0046"/>
                <a:gridCol w="457004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2010 – Apoio a</a:t>
                      </a:r>
                      <a:r>
                        <a:rPr lang="pt-BR" baseline="0" dirty="0" smtClean="0"/>
                        <a:t> APAE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smtClean="0"/>
                        <a:t>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52246" y="4225389"/>
            <a:ext cx="9214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3.3.50 – Transferências a Instituições Privadas sem fins </a:t>
            </a:r>
            <a:r>
              <a:rPr lang="pt-BR" dirty="0" smtClean="0"/>
              <a:t>lucrativos – APAE Antôni</a:t>
            </a:r>
            <a:r>
              <a:rPr lang="pt-BR" dirty="0" smtClean="0"/>
              <a:t>o Carlos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463240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8462" y="624110"/>
            <a:ext cx="9746149" cy="759213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754252"/>
              </p:ext>
            </p:extLst>
          </p:nvPr>
        </p:nvGraphicFramePr>
        <p:xfrm>
          <a:off x="1992923" y="1528558"/>
          <a:ext cx="871024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5123"/>
                <a:gridCol w="435512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2015 – Manutenção de Ações da Assistência Social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r>
                        <a:rPr lang="pt-BR" sz="1200" dirty="0" smtClean="0"/>
                        <a:t>(atendimentos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(atendimentos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145.956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smtClean="0"/>
                        <a:t>36.141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3.604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106.211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</a:t>
                      </a:r>
                      <a:r>
                        <a:rPr lang="pt-BR" dirty="0" smtClean="0"/>
                        <a:t>$ - 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92923" y="5035117"/>
            <a:ext cx="8745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</a:t>
            </a:r>
            <a:r>
              <a:rPr lang="pt-BR" dirty="0" smtClean="0"/>
              <a:t>servidores </a:t>
            </a:r>
            <a:r>
              <a:rPr lang="pt-BR" dirty="0" smtClean="0"/>
              <a:t>lotados na Assistência Social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da Assistência Social</a:t>
            </a:r>
            <a:endParaRPr lang="pt-BR" dirty="0"/>
          </a:p>
          <a:p>
            <a:r>
              <a:rPr lang="pt-BR" dirty="0"/>
              <a:t>4.4.90 – </a:t>
            </a:r>
            <a:r>
              <a:rPr lang="pt-BR" dirty="0" smtClean="0"/>
              <a:t>Investimentos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41975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2246" y="624110"/>
            <a:ext cx="9652365" cy="712321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120044"/>
              </p:ext>
            </p:extLst>
          </p:nvPr>
        </p:nvGraphicFramePr>
        <p:xfrm>
          <a:off x="1961659" y="1446497"/>
          <a:ext cx="883529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7647"/>
                <a:gridCol w="441764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2016 – Atenção a População da Terceira Idade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(</a:t>
                      </a:r>
                      <a:r>
                        <a:rPr lang="pt-BR" dirty="0" err="1" smtClean="0"/>
                        <a:t>aprox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R$ 28.000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16.475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smtClean="0"/>
                        <a:t>12.915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2.496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smtClean="0"/>
                        <a:t>1.064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81200" y="5076092"/>
            <a:ext cx="8827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das </a:t>
            </a:r>
            <a:r>
              <a:rPr lang="pt-BR" dirty="0" smtClean="0"/>
              <a:t>2 Animadoras da Terceira Idade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da População da Terceira Idade</a:t>
            </a:r>
            <a:endParaRPr lang="pt-BR" dirty="0"/>
          </a:p>
          <a:p>
            <a:r>
              <a:rPr lang="pt-BR" dirty="0"/>
              <a:t>4.4.90 – Investimentos </a:t>
            </a:r>
          </a:p>
        </p:txBody>
      </p:sp>
    </p:spTree>
    <p:extLst>
      <p:ext uri="{BB962C8B-B14F-4D97-AF65-F5344CB8AC3E}">
        <p14:creationId xmlns:p14="http://schemas.microsoft.com/office/powerpoint/2010/main" val="3306932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223" y="624110"/>
            <a:ext cx="9933389" cy="1280890"/>
          </a:xfrm>
        </p:spPr>
        <p:txBody>
          <a:bodyPr/>
          <a:lstStyle/>
          <a:p>
            <a:pPr algn="ctr"/>
            <a:r>
              <a:rPr lang="pt-BR" dirty="0" smtClean="0"/>
              <a:t>1º Quadrimestre – </a:t>
            </a:r>
            <a:br>
              <a:rPr lang="pt-BR" dirty="0" smtClean="0"/>
            </a:br>
            <a:r>
              <a:rPr lang="pt-BR" dirty="0" smtClean="0"/>
              <a:t>Comparativo 2019 x 2020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601243"/>
              </p:ext>
            </p:extLst>
          </p:nvPr>
        </p:nvGraphicFramePr>
        <p:xfrm>
          <a:off x="605304" y="1905000"/>
          <a:ext cx="11028096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032"/>
                <a:gridCol w="3676032"/>
                <a:gridCol w="367603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Especificação 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IRRF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317.197,00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294.835,70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IPTU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55.935,90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IPTU 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39.657,10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32.674,08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IPTU</a:t>
                      </a:r>
                      <a:r>
                        <a:rPr lang="pt-BR" baseline="0" dirty="0" smtClean="0"/>
                        <a:t> DAMJ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27.384,46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14.804,33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ITBI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117.231,89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115.887,70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ISS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458.999,31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533.353,81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ISS MJ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1.164,99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2.642,93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ISS 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4.664,10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4.023,51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ISS DAMJ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1.479,71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2.230,47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147.837,59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88.937,35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Contribuição Servidor</a:t>
                      </a:r>
                      <a:r>
                        <a:rPr lang="pt-BR" baseline="0" dirty="0" smtClean="0"/>
                        <a:t> RPPS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336.165,25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337.940,29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22622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8462" y="624110"/>
            <a:ext cx="9746149" cy="653705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773032"/>
              </p:ext>
            </p:extLst>
          </p:nvPr>
        </p:nvGraphicFramePr>
        <p:xfrm>
          <a:off x="1879598" y="1446496"/>
          <a:ext cx="862427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2139"/>
                <a:gridCol w="4312139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2017 – Manutenção do Fia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590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R$ 4.300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52247" y="5064369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Não houve despesa na ação de Manutenção do Fundo da Infância e Adolescência.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666605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2954" y="624110"/>
            <a:ext cx="9851657" cy="677152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663307"/>
              </p:ext>
            </p:extLst>
          </p:nvPr>
        </p:nvGraphicFramePr>
        <p:xfrm>
          <a:off x="1809259" y="1317542"/>
          <a:ext cx="865944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724"/>
                <a:gridCol w="432972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1006 – Constr. e</a:t>
                      </a:r>
                      <a:r>
                        <a:rPr lang="pt-BR" baseline="0" dirty="0" smtClean="0"/>
                        <a:t> Aquisição de </a:t>
                      </a:r>
                      <a:r>
                        <a:rPr lang="pt-BR" baseline="0" dirty="0" err="1" smtClean="0"/>
                        <a:t>Equip</a:t>
                      </a:r>
                      <a:r>
                        <a:rPr lang="pt-BR" baseline="0" dirty="0" smtClean="0"/>
                        <a:t>. Centro de Convivência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R$ 192.500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57.068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57.068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40523" y="3962400"/>
            <a:ext cx="8604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</a:t>
            </a:r>
            <a:r>
              <a:rPr lang="pt-BR" dirty="0" smtClean="0"/>
              <a:t>Início da construção do centro de convivência.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989813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6738" y="624110"/>
            <a:ext cx="9757873" cy="688875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475948"/>
              </p:ext>
            </p:extLst>
          </p:nvPr>
        </p:nvGraphicFramePr>
        <p:xfrm>
          <a:off x="1879600" y="1434774"/>
          <a:ext cx="876495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7009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1007 – Construção CRAS e </a:t>
                      </a:r>
                      <a:r>
                        <a:rPr lang="pt-BR" baseline="0" dirty="0" err="1" smtClean="0"/>
                        <a:t>Aquis</a:t>
                      </a:r>
                      <a:r>
                        <a:rPr lang="pt-BR" baseline="0" dirty="0" smtClean="0"/>
                        <a:t>. Equipamentos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77.500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</a:t>
                      </a:r>
                      <a:r>
                        <a:rPr lang="pt-BR" dirty="0" smtClean="0"/>
                        <a:t>$ 12.385 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12.385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887415" y="4032738"/>
            <a:ext cx="8768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Investimentos </a:t>
            </a:r>
          </a:p>
          <a:p>
            <a:r>
              <a:rPr lang="pt-BR" b="1" dirty="0" smtClean="0"/>
              <a:t>Meta Física </a:t>
            </a:r>
            <a:r>
              <a:rPr lang="pt-BR" dirty="0" smtClean="0"/>
              <a:t>– </a:t>
            </a:r>
            <a:r>
              <a:rPr lang="pt-BR" dirty="0" smtClean="0"/>
              <a:t>1º aditivo Construção </a:t>
            </a:r>
            <a:r>
              <a:rPr lang="pt-BR" dirty="0" smtClean="0"/>
              <a:t>do CRAS e Aquisição de Equipamentos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177369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6400" y="624110"/>
            <a:ext cx="9828211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599468"/>
              </p:ext>
            </p:extLst>
          </p:nvPr>
        </p:nvGraphicFramePr>
        <p:xfrm>
          <a:off x="1774093" y="1434773"/>
          <a:ext cx="864772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58372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2023 – Manutenção do CRAS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10.486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10.486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05354" y="4103077"/>
            <a:ext cx="8616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Despesas Manutenção do CRAS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257723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1232" y="624110"/>
            <a:ext cx="9863380" cy="759213"/>
          </a:xfrm>
        </p:spPr>
        <p:txBody>
          <a:bodyPr>
            <a:noAutofit/>
          </a:bodyPr>
          <a:lstStyle/>
          <a:p>
            <a:r>
              <a:rPr lang="pt-BR" sz="2400" b="1" dirty="0"/>
              <a:t>Programa 0009 – Manutenção e Ampliação da Infraestrutura, Transportes, Mobilidade dos Serviços e Espaços Públicos</a:t>
            </a:r>
            <a:endParaRPr lang="pt-BR" sz="24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077612"/>
              </p:ext>
            </p:extLst>
          </p:nvPr>
        </p:nvGraphicFramePr>
        <p:xfrm>
          <a:off x="1820984" y="1657512"/>
          <a:ext cx="891735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533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1009 – Construção, Restauração, Reforma</a:t>
                      </a:r>
                      <a:r>
                        <a:rPr lang="pt-BR" baseline="0" dirty="0" smtClean="0"/>
                        <a:t> Bens Públicos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R$ 164.250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 </a:t>
                      </a:r>
                      <a:r>
                        <a:rPr lang="pt-BR" dirty="0" smtClean="0"/>
                        <a:t>180.861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180.861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40523" y="4232031"/>
            <a:ext cx="88978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Investimentos </a:t>
            </a:r>
          </a:p>
          <a:p>
            <a:r>
              <a:rPr lang="pt-BR" b="1" dirty="0" smtClean="0"/>
              <a:t>Meta Física </a:t>
            </a:r>
            <a:r>
              <a:rPr lang="pt-BR" dirty="0" smtClean="0"/>
              <a:t>– </a:t>
            </a:r>
            <a:r>
              <a:rPr lang="pt-BR" dirty="0" smtClean="0"/>
              <a:t>Construção de uma ponte concreto armado na rua </a:t>
            </a:r>
            <a:r>
              <a:rPr lang="pt-BR" dirty="0" err="1" smtClean="0"/>
              <a:t>Adolino</a:t>
            </a:r>
            <a:r>
              <a:rPr lang="pt-BR" dirty="0" smtClean="0"/>
              <a:t> Pedro </a:t>
            </a:r>
            <a:r>
              <a:rPr lang="pt-BR" dirty="0" err="1" smtClean="0"/>
              <a:t>Feltz</a:t>
            </a:r>
            <a:r>
              <a:rPr lang="pt-BR" dirty="0" smtClean="0"/>
              <a:t> e duas galerias celulares na rua Miguel </a:t>
            </a:r>
            <a:r>
              <a:rPr lang="pt-BR" dirty="0" err="1" smtClean="0"/>
              <a:t>Reinard</a:t>
            </a:r>
            <a:r>
              <a:rPr lang="pt-BR" dirty="0" smtClean="0"/>
              <a:t>  e na rua de Fátima.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590432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6400" y="624110"/>
            <a:ext cx="9828211" cy="1280890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165747"/>
              </p:ext>
            </p:extLst>
          </p:nvPr>
        </p:nvGraphicFramePr>
        <p:xfrm>
          <a:off x="1832707" y="1669235"/>
          <a:ext cx="948006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0031"/>
                <a:gridCol w="474003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1010 – Pavimentação de Vias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(aproximadamente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R$ 1.000.000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 </a:t>
                      </a:r>
                      <a:r>
                        <a:rPr lang="pt-BR" dirty="0" smtClean="0"/>
                        <a:t>464.168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464.168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63969" y="4267200"/>
            <a:ext cx="9472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4.4.90 – </a:t>
            </a:r>
            <a:r>
              <a:rPr lang="pt-BR" dirty="0" smtClean="0"/>
              <a:t>Investimentos na Pavimentação de vias </a:t>
            </a:r>
            <a:endParaRPr lang="pt-BR" dirty="0"/>
          </a:p>
          <a:p>
            <a:r>
              <a:rPr lang="pt-BR" b="1" dirty="0"/>
              <a:t>Meta Física </a:t>
            </a:r>
            <a:r>
              <a:rPr lang="pt-BR" dirty="0" smtClean="0"/>
              <a:t>– </a:t>
            </a:r>
            <a:r>
              <a:rPr lang="pt-BR" dirty="0"/>
              <a:t> </a:t>
            </a:r>
            <a:r>
              <a:rPr lang="pt-BR" dirty="0" smtClean="0"/>
              <a:t>Rua </a:t>
            </a:r>
            <a:r>
              <a:rPr lang="pt-BR" dirty="0" smtClean="0"/>
              <a:t>Lamartine </a:t>
            </a:r>
            <a:r>
              <a:rPr lang="pt-BR" dirty="0" err="1" smtClean="0"/>
              <a:t>Petry</a:t>
            </a:r>
            <a:r>
              <a:rPr lang="pt-BR" dirty="0" smtClean="0"/>
              <a:t>, Rua Antônio </a:t>
            </a:r>
            <a:r>
              <a:rPr lang="pt-BR" dirty="0" err="1" smtClean="0"/>
              <a:t>Veber</a:t>
            </a:r>
            <a:r>
              <a:rPr lang="pt-BR" dirty="0" smtClean="0"/>
              <a:t> etapa 2 e 3, Recuperação do </a:t>
            </a:r>
            <a:r>
              <a:rPr lang="pt-BR" dirty="0" err="1" smtClean="0"/>
              <a:t>pavimetno</a:t>
            </a:r>
            <a:r>
              <a:rPr lang="pt-BR" dirty="0" smtClean="0"/>
              <a:t> </a:t>
            </a:r>
            <a:r>
              <a:rPr lang="pt-BR" dirty="0" err="1" smtClean="0"/>
              <a:t>alfático</a:t>
            </a:r>
            <a:r>
              <a:rPr lang="pt-BR" dirty="0" smtClean="0"/>
              <a:t> Rua Daniel </a:t>
            </a:r>
            <a:r>
              <a:rPr lang="pt-BR" dirty="0" err="1" smtClean="0"/>
              <a:t>Petry</a:t>
            </a:r>
            <a:r>
              <a:rPr lang="pt-BR" dirty="0" smtClean="0"/>
              <a:t> e Avenida João Frederico Martendal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087367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23292" y="624110"/>
            <a:ext cx="9781319" cy="688875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955733"/>
              </p:ext>
            </p:extLst>
          </p:nvPr>
        </p:nvGraphicFramePr>
        <p:xfrm>
          <a:off x="1844430" y="1746738"/>
          <a:ext cx="931593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2924"/>
                <a:gridCol w="4783015"/>
              </a:tblGrid>
              <a:tr h="316783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2018 – Manutenção</a:t>
                      </a:r>
                      <a:r>
                        <a:rPr lang="pt-BR" baseline="0" dirty="0" smtClean="0"/>
                        <a:t> dos Serviços de Trânsito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(aproximadamente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R$ 28.000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50.791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50.791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40522" y="4689231"/>
            <a:ext cx="9261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Despesas com a Manutenção dos Serviços de Transito, despesas polícia civil e </a:t>
            </a:r>
            <a:r>
              <a:rPr lang="pt-BR" dirty="0" smtClean="0"/>
              <a:t>militar, placas de trânsito nomes ruas, </a:t>
            </a:r>
            <a:endParaRPr lang="pt-BR" dirty="0" smtClean="0"/>
          </a:p>
          <a:p>
            <a:r>
              <a:rPr lang="pt-BR" dirty="0" smtClean="0"/>
              <a:t>4.4.90 – Investimentos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428700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8462" y="624110"/>
            <a:ext cx="9746149" cy="747490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083396"/>
              </p:ext>
            </p:extLst>
          </p:nvPr>
        </p:nvGraphicFramePr>
        <p:xfrm>
          <a:off x="1938213" y="1868527"/>
          <a:ext cx="9409724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4862"/>
                <a:gridCol w="470486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2019 – Ampliação, Melhorias, e </a:t>
                      </a:r>
                      <a:r>
                        <a:rPr lang="pt-BR" dirty="0" err="1" smtClean="0"/>
                        <a:t>Manut.Serv.Ilum.Pub</a:t>
                      </a:r>
                      <a:r>
                        <a:rPr lang="pt-BR" dirty="0" smtClean="0"/>
                        <a:t>.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3.100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(aproximadamente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R$ 301.300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</a:t>
                      </a:r>
                      <a:r>
                        <a:rPr lang="pt-BR" b="1" dirty="0" smtClean="0"/>
                        <a:t>Realizada</a:t>
                      </a:r>
                    </a:p>
                    <a:p>
                      <a:r>
                        <a:rPr lang="pt-BR" b="0" dirty="0" smtClean="0"/>
                        <a:t>3.3.90.39.43 (custeio</a:t>
                      </a:r>
                      <a:r>
                        <a:rPr lang="pt-BR" b="0" baseline="0" dirty="0" smtClean="0"/>
                        <a:t> e materiais </a:t>
                      </a:r>
                      <a:r>
                        <a:rPr lang="pt-BR" b="0" baseline="0" dirty="0" err="1" smtClean="0"/>
                        <a:t>Cosip</a:t>
                      </a:r>
                      <a:r>
                        <a:rPr lang="pt-BR" b="0" baseline="0" dirty="0" smtClean="0"/>
                        <a:t>)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451.924</a:t>
                      </a:r>
                    </a:p>
                    <a:p>
                      <a:pPr algn="r"/>
                      <a:r>
                        <a:rPr lang="pt-BR" dirty="0" smtClean="0"/>
                        <a:t>R$ 416.776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3.3.93.30 (Materiais) </a:t>
                      </a:r>
                      <a:r>
                        <a:rPr lang="pt-BR" dirty="0" err="1" smtClean="0"/>
                        <a:t>Cimcatarina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11.015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3.3.93.39 (Serviços)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Cimcatarina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24.133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57754" y="4958862"/>
            <a:ext cx="93198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3.3.93.30 </a:t>
            </a:r>
            <a:r>
              <a:rPr lang="pt-BR" dirty="0" smtClean="0"/>
              <a:t>– Materiais </a:t>
            </a:r>
            <a:r>
              <a:rPr lang="pt-BR" dirty="0" err="1" smtClean="0"/>
              <a:t>Cimcatarina</a:t>
            </a:r>
            <a:endParaRPr lang="pt-BR" dirty="0" smtClean="0"/>
          </a:p>
          <a:p>
            <a:r>
              <a:rPr lang="pt-BR" dirty="0" smtClean="0"/>
              <a:t>3.3.93.39 – Serviços </a:t>
            </a:r>
            <a:r>
              <a:rPr lang="pt-BR" dirty="0" err="1" smtClean="0"/>
              <a:t>Cimcatarina</a:t>
            </a:r>
            <a:endParaRPr lang="pt-BR" dirty="0" smtClean="0"/>
          </a:p>
          <a:p>
            <a:r>
              <a:rPr lang="pt-BR" dirty="0" smtClean="0"/>
              <a:t>3.3.90.39.43 – Custeio e materiais </a:t>
            </a:r>
            <a:r>
              <a:rPr lang="pt-BR" dirty="0" err="1" smtClean="0"/>
              <a:t>Cosip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179904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8124" y="624110"/>
            <a:ext cx="9816488" cy="888167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823963"/>
              </p:ext>
            </p:extLst>
          </p:nvPr>
        </p:nvGraphicFramePr>
        <p:xfrm>
          <a:off x="1891323" y="1774742"/>
          <a:ext cx="935110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554"/>
                <a:gridCol w="46755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2020 – Manutenção de</a:t>
                      </a:r>
                      <a:r>
                        <a:rPr lang="pt-BR" baseline="0" dirty="0" smtClean="0"/>
                        <a:t> Equipamentos e Serv. Públicos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R$ 952.000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825.522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350.135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3.1.91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50.622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3.3.90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424.415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350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57754" y="5162289"/>
            <a:ext cx="92846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servidores lotados na Secretaria de Obras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</a:t>
            </a:r>
            <a:r>
              <a:rPr lang="pt-BR" dirty="0" smtClean="0"/>
              <a:t>Secretaria de </a:t>
            </a:r>
            <a:r>
              <a:rPr lang="pt-BR" dirty="0"/>
              <a:t>O</a:t>
            </a:r>
            <a:r>
              <a:rPr lang="pt-BR" dirty="0" smtClean="0"/>
              <a:t>bras</a:t>
            </a:r>
            <a:endParaRPr lang="pt-BR" dirty="0"/>
          </a:p>
          <a:p>
            <a:r>
              <a:rPr lang="pt-BR" dirty="0"/>
              <a:t>4.4.90 – Investimentos – </a:t>
            </a:r>
            <a:r>
              <a:rPr lang="pt-BR" dirty="0" smtClean="0"/>
              <a:t>Roçadeira.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50191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8124" y="624110"/>
            <a:ext cx="9816488" cy="911613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832134"/>
              </p:ext>
            </p:extLst>
          </p:nvPr>
        </p:nvGraphicFramePr>
        <p:xfrm>
          <a:off x="1844431" y="1645789"/>
          <a:ext cx="933938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9692"/>
                <a:gridCol w="466969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2021 – Manutenção do FUREBOM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29.000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3.789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3.3.90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3.789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-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87415" y="4630615"/>
            <a:ext cx="9226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3.3.90 – Despesas de Manutenção </a:t>
            </a:r>
            <a:r>
              <a:rPr lang="pt-BR" dirty="0" smtClean="0"/>
              <a:t>do Corpo de Bombeiros</a:t>
            </a:r>
            <a:endParaRPr lang="pt-BR" dirty="0"/>
          </a:p>
          <a:p>
            <a:r>
              <a:rPr lang="pt-BR" dirty="0"/>
              <a:t>4.4.90 – Investimentos </a:t>
            </a:r>
          </a:p>
        </p:txBody>
      </p:sp>
    </p:spTree>
    <p:extLst>
      <p:ext uri="{BB962C8B-B14F-4D97-AF65-F5344CB8AC3E}">
        <p14:creationId xmlns:p14="http://schemas.microsoft.com/office/powerpoint/2010/main" val="3051660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223" y="624110"/>
            <a:ext cx="9933389" cy="1280890"/>
          </a:xfrm>
        </p:spPr>
        <p:txBody>
          <a:bodyPr/>
          <a:lstStyle/>
          <a:p>
            <a:pPr algn="ctr"/>
            <a:r>
              <a:rPr lang="pt-BR" dirty="0" smtClean="0"/>
              <a:t>1º Quadrimestre – </a:t>
            </a:r>
            <a:br>
              <a:rPr lang="pt-BR" dirty="0" smtClean="0"/>
            </a:br>
            <a:r>
              <a:rPr lang="pt-BR" dirty="0" smtClean="0"/>
              <a:t>Comparativo 2019 x 2020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7376127"/>
              </p:ext>
            </p:extLst>
          </p:nvPr>
        </p:nvGraphicFramePr>
        <p:xfrm>
          <a:off x="566669" y="1905000"/>
          <a:ext cx="10937943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981"/>
                <a:gridCol w="3645981"/>
                <a:gridCol w="364598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Especificação 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COSIP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354.877,81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313.731,26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COSIP</a:t>
                      </a:r>
                      <a:r>
                        <a:rPr lang="pt-BR" baseline="0" dirty="0" smtClean="0"/>
                        <a:t> MJ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11,46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COSIP 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568,48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1.422,33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COSIP DAMJ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165,85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469,55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</a:t>
                      </a:r>
                      <a:r>
                        <a:rPr lang="pt-BR" baseline="0" dirty="0" smtClean="0"/>
                        <a:t> Patrimonial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1.064.151,30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476.734,26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</a:t>
                      </a:r>
                      <a:r>
                        <a:rPr lang="pt-BR" baseline="0" dirty="0" smtClean="0"/>
                        <a:t> Agropecuária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475,00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650,00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de Serviços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29.676,25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20.093,70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FPM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2.654.156,78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2.660.094,49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ITR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1.100,82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1.560,70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Cota-parte da Comp. </a:t>
                      </a:r>
                      <a:r>
                        <a:rPr lang="pt-BR" dirty="0" err="1" smtClean="0"/>
                        <a:t>Financ</a:t>
                      </a:r>
                      <a:r>
                        <a:rPr lang="pt-BR" dirty="0" smtClean="0"/>
                        <a:t>. de Recursos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1.550,11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10.702,31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Cota-parte Royalties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34.363,02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43.315,53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8622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8124" y="624110"/>
            <a:ext cx="9816488" cy="911613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068241"/>
              </p:ext>
            </p:extLst>
          </p:nvPr>
        </p:nvGraphicFramePr>
        <p:xfrm>
          <a:off x="1844431" y="1645789"/>
          <a:ext cx="933938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9692"/>
                <a:gridCol w="466969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</a:t>
                      </a:r>
                      <a:r>
                        <a:rPr lang="pt-BR" dirty="0" smtClean="0"/>
                        <a:t>1008 </a:t>
                      </a:r>
                      <a:r>
                        <a:rPr lang="pt-BR" dirty="0" smtClean="0"/>
                        <a:t>– </a:t>
                      </a:r>
                      <a:r>
                        <a:rPr lang="pt-BR" dirty="0" smtClean="0"/>
                        <a:t>Aquisição de Equipamentos Rodoviários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349.500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3.3.90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-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-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87415" y="4630615"/>
            <a:ext cx="9226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</a:t>
            </a:r>
            <a:r>
              <a:rPr lang="pt-BR" dirty="0"/>
              <a:t>– Investimentos </a:t>
            </a:r>
          </a:p>
        </p:txBody>
      </p:sp>
    </p:spTree>
    <p:extLst>
      <p:ext uri="{BB962C8B-B14F-4D97-AF65-F5344CB8AC3E}">
        <p14:creationId xmlns:p14="http://schemas.microsoft.com/office/powerpoint/2010/main" val="299427857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5354" y="624110"/>
            <a:ext cx="9699257" cy="688875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0010 – Agricultura, Produção com Sustentabilidade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045898"/>
              </p:ext>
            </p:extLst>
          </p:nvPr>
        </p:nvGraphicFramePr>
        <p:xfrm>
          <a:off x="1957753" y="1364435"/>
          <a:ext cx="938627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3139"/>
                <a:gridCol w="4693139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1013 – Construção de Casa do Agricultor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-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81200" y="3938954"/>
            <a:ext cx="9355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Investimentos - Construção da Casa do Agricultor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475884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5354" y="624110"/>
            <a:ext cx="9699257" cy="688875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0010 – Agricultura, Produção com Sustentabilidade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929970"/>
              </p:ext>
            </p:extLst>
          </p:nvPr>
        </p:nvGraphicFramePr>
        <p:xfrm>
          <a:off x="1957753" y="1364435"/>
          <a:ext cx="938627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3139"/>
                <a:gridCol w="4693139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</a:t>
                      </a:r>
                      <a:r>
                        <a:rPr lang="pt-BR" dirty="0" smtClean="0"/>
                        <a:t>1012 </a:t>
                      </a:r>
                      <a:r>
                        <a:rPr lang="pt-BR" dirty="0" smtClean="0"/>
                        <a:t>– </a:t>
                      </a:r>
                      <a:r>
                        <a:rPr lang="pt-BR" dirty="0" smtClean="0"/>
                        <a:t>Aquisição</a:t>
                      </a:r>
                      <a:r>
                        <a:rPr lang="pt-BR" baseline="0" dirty="0" smtClean="0"/>
                        <a:t> Máquinas, Implementos E </a:t>
                      </a:r>
                      <a:r>
                        <a:rPr lang="pt-BR" baseline="0" dirty="0" err="1" smtClean="0"/>
                        <a:t>Equip</a:t>
                      </a:r>
                      <a:r>
                        <a:rPr lang="pt-BR" baseline="0" dirty="0" smtClean="0"/>
                        <a:t>.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230.000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-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81200" y="3938954"/>
            <a:ext cx="9355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Investimentos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422682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0186" y="624110"/>
            <a:ext cx="9734426" cy="653705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0010 – Agricultura, Produção com Sustentabilidade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259878"/>
              </p:ext>
            </p:extLst>
          </p:nvPr>
        </p:nvGraphicFramePr>
        <p:xfrm>
          <a:off x="2031998" y="1550832"/>
          <a:ext cx="9210432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5216"/>
                <a:gridCol w="4605216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2024 – Manutenção</a:t>
                      </a:r>
                      <a:r>
                        <a:rPr lang="pt-BR" baseline="0" dirty="0" smtClean="0"/>
                        <a:t> da Secretaria da Agricultura e Meio Ambiente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R$ 624.000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501.640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320.879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3.1.91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44.171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3.3.90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136.590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-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110154" y="4970584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servidores </a:t>
            </a:r>
            <a:r>
              <a:rPr lang="pt-BR" dirty="0"/>
              <a:t>lotados na Secretaria de </a:t>
            </a:r>
            <a:r>
              <a:rPr lang="pt-BR" dirty="0" smtClean="0"/>
              <a:t>Agricultura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Secretaria de Obras</a:t>
            </a:r>
          </a:p>
          <a:p>
            <a:r>
              <a:rPr lang="pt-BR" dirty="0"/>
              <a:t>4.4.90 – </a:t>
            </a:r>
            <a:r>
              <a:rPr lang="pt-BR" dirty="0" smtClean="0"/>
              <a:t>Investimentos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174080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64678" y="624110"/>
            <a:ext cx="9839934" cy="688875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0011 – Meio Ambiente, Preservar e Proteger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961265"/>
              </p:ext>
            </p:extLst>
          </p:nvPr>
        </p:nvGraphicFramePr>
        <p:xfrm>
          <a:off x="1820985" y="1376159"/>
          <a:ext cx="837809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31409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2025</a:t>
                      </a:r>
                      <a:r>
                        <a:rPr lang="pt-BR" baseline="0" dirty="0" smtClean="0"/>
                        <a:t> – Serviço de Coleta e Destinação Final do Lixo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(</a:t>
                      </a:r>
                      <a:r>
                        <a:rPr lang="pt-BR" dirty="0" err="1" smtClean="0"/>
                        <a:t>aprox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R$ 186.000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224.391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50.006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4.453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169.932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87415" y="4818185"/>
            <a:ext cx="83116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servidores </a:t>
            </a:r>
            <a:r>
              <a:rPr lang="pt-BR" dirty="0"/>
              <a:t>lotados na </a:t>
            </a:r>
            <a:r>
              <a:rPr lang="pt-BR" dirty="0" smtClean="0"/>
              <a:t>Coleta de Lixo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</a:t>
            </a:r>
            <a:r>
              <a:rPr lang="pt-BR" dirty="0" smtClean="0"/>
              <a:t>Coleta de Lixo</a:t>
            </a:r>
            <a:endParaRPr lang="pt-BR" dirty="0"/>
          </a:p>
          <a:p>
            <a:r>
              <a:rPr lang="pt-BR" dirty="0"/>
              <a:t>4.4.90 – Investimentos </a:t>
            </a:r>
          </a:p>
        </p:txBody>
      </p:sp>
    </p:spTree>
    <p:extLst>
      <p:ext uri="{BB962C8B-B14F-4D97-AF65-F5344CB8AC3E}">
        <p14:creationId xmlns:p14="http://schemas.microsoft.com/office/powerpoint/2010/main" val="338663114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3632" y="624110"/>
            <a:ext cx="9710980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0012 – Saúde, Promoção da Qualidade de Vida 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233025"/>
              </p:ext>
            </p:extLst>
          </p:nvPr>
        </p:nvGraphicFramePr>
        <p:xfrm>
          <a:off x="1949938" y="1434774"/>
          <a:ext cx="8929077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6507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2030 –Manutenção</a:t>
                      </a:r>
                      <a:r>
                        <a:rPr lang="pt-BR" baseline="0" dirty="0" smtClean="0"/>
                        <a:t> da Unidade de Saúde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27.000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R$ 1.521.000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1.506.871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805.152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smtClean="0"/>
                        <a:t>109.981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583.976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smtClean="0"/>
                        <a:t>7.762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69477" y="5076092"/>
            <a:ext cx="81240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 servidores </a:t>
            </a:r>
            <a:r>
              <a:rPr lang="pt-BR" dirty="0"/>
              <a:t>lotados na </a:t>
            </a:r>
            <a:r>
              <a:rPr lang="pt-BR" dirty="0" smtClean="0"/>
              <a:t>Manutenção da Unidade de Saúde (Emergência e Secretaria)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da Unidade de Saúde</a:t>
            </a:r>
            <a:endParaRPr lang="pt-BR" dirty="0"/>
          </a:p>
          <a:p>
            <a:r>
              <a:rPr lang="pt-BR" dirty="0"/>
              <a:t>4.4.90 – Investimentos –  </a:t>
            </a:r>
            <a:r>
              <a:rPr lang="pt-BR" dirty="0" smtClean="0"/>
              <a:t>Bebedouro, roteador, estabilizadores, cadeira, fogão, cama hospitalar, switch, refrigerador.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89851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5354" y="624110"/>
            <a:ext cx="9699257" cy="7240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901494"/>
              </p:ext>
            </p:extLst>
          </p:nvPr>
        </p:nvGraphicFramePr>
        <p:xfrm>
          <a:off x="1938214" y="1552005"/>
          <a:ext cx="904630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3154"/>
                <a:gridCol w="45231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2031 – Ações de Saúde da Família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5.875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R$ 784.000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770.012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649.876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77.511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36.414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smtClean="0"/>
                        <a:t>6.211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34308" y="5029200"/>
            <a:ext cx="9085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servidores </a:t>
            </a:r>
            <a:r>
              <a:rPr lang="pt-BR" dirty="0"/>
              <a:t>lotados </a:t>
            </a:r>
            <a:r>
              <a:rPr lang="pt-BR" dirty="0" smtClean="0"/>
              <a:t>no PSF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do PSF</a:t>
            </a:r>
            <a:endParaRPr lang="pt-BR" dirty="0"/>
          </a:p>
          <a:p>
            <a:r>
              <a:rPr lang="pt-BR" dirty="0"/>
              <a:t>4.4.90 – Investimentos </a:t>
            </a:r>
            <a:r>
              <a:rPr lang="pt-BR" dirty="0" smtClean="0"/>
              <a:t>(</a:t>
            </a:r>
            <a:r>
              <a:rPr lang="pt-BR" dirty="0"/>
              <a:t> </a:t>
            </a:r>
            <a:r>
              <a:rPr lang="pt-BR" dirty="0" smtClean="0"/>
              <a:t>4 celulares, 1 armário, 2 conversor protocolo, bebedouro, roteador,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621223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7078" y="624110"/>
            <a:ext cx="9687534" cy="747490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621218"/>
              </p:ext>
            </p:extLst>
          </p:nvPr>
        </p:nvGraphicFramePr>
        <p:xfrm>
          <a:off x="1926492" y="1516836"/>
          <a:ext cx="895252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8852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2032 – Ações com Agentes Comunitários de Saúde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9.200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R$ 195.000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205.729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167.289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smtClean="0"/>
                        <a:t>12.320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26.120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46031" y="4876800"/>
            <a:ext cx="8932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das </a:t>
            </a:r>
            <a:r>
              <a:rPr lang="pt-BR" dirty="0" smtClean="0"/>
              <a:t>Agentes Comunitárias de Saúde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</a:t>
            </a:r>
            <a:r>
              <a:rPr lang="pt-BR" dirty="0" smtClean="0"/>
              <a:t>de custeio das agentes comunitárias de saúde</a:t>
            </a:r>
          </a:p>
        </p:txBody>
      </p:sp>
    </p:spTree>
    <p:extLst>
      <p:ext uri="{BB962C8B-B14F-4D97-AF65-F5344CB8AC3E}">
        <p14:creationId xmlns:p14="http://schemas.microsoft.com/office/powerpoint/2010/main" val="294339205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1908" y="624110"/>
            <a:ext cx="9722703" cy="735767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088280"/>
              </p:ext>
            </p:extLst>
          </p:nvPr>
        </p:nvGraphicFramePr>
        <p:xfrm>
          <a:off x="1903046" y="1223759"/>
          <a:ext cx="8893907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2990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2033 – Ações de Saúde Bucal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2.825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R$ 134.000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146.266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120.328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smtClean="0"/>
                        <a:t>19.986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5.952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75691" y="4783015"/>
            <a:ext cx="91322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 </a:t>
            </a:r>
            <a:r>
              <a:rPr lang="pt-BR" dirty="0" smtClean="0"/>
              <a:t>Dentistas e </a:t>
            </a:r>
            <a:r>
              <a:rPr lang="pt-BR" dirty="0" smtClean="0"/>
              <a:t> </a:t>
            </a:r>
            <a:r>
              <a:rPr lang="pt-BR" dirty="0" smtClean="0"/>
              <a:t>Técnica de Saúde Bucal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custeio </a:t>
            </a:r>
            <a:r>
              <a:rPr lang="pt-BR" dirty="0" smtClean="0"/>
              <a:t>das ações de saúde bucal</a:t>
            </a:r>
            <a:endParaRPr lang="pt-BR" dirty="0"/>
          </a:p>
          <a:p>
            <a:r>
              <a:rPr lang="pt-BR" dirty="0" smtClean="0"/>
              <a:t>4.4.90 - Investimentos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298788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2246" y="624110"/>
            <a:ext cx="9652365" cy="641982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142633"/>
              </p:ext>
            </p:extLst>
          </p:nvPr>
        </p:nvGraphicFramePr>
        <p:xfrm>
          <a:off x="2032000" y="1458219"/>
          <a:ext cx="892907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6507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2034 – Ações de Assistência Farmacêutica Básica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15.300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R$ 119.000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154.504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154.504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86708" y="4032738"/>
            <a:ext cx="8850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3.3.90 – </a:t>
            </a:r>
            <a:r>
              <a:rPr lang="pt-BR" dirty="0" smtClean="0"/>
              <a:t>Despesas com medicamentos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0026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223" y="624110"/>
            <a:ext cx="9933389" cy="1280890"/>
          </a:xfrm>
        </p:spPr>
        <p:txBody>
          <a:bodyPr/>
          <a:lstStyle/>
          <a:p>
            <a:pPr algn="ctr"/>
            <a:r>
              <a:rPr lang="pt-BR" dirty="0" smtClean="0"/>
              <a:t>1º Quadrimestre – </a:t>
            </a:r>
            <a:br>
              <a:rPr lang="pt-BR" dirty="0" smtClean="0"/>
            </a:br>
            <a:r>
              <a:rPr lang="pt-BR" dirty="0" smtClean="0"/>
              <a:t>Comparativo 2019 x 2020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8880332"/>
              </p:ext>
            </p:extLst>
          </p:nvPr>
        </p:nvGraphicFramePr>
        <p:xfrm>
          <a:off x="566669" y="1905000"/>
          <a:ext cx="10937943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981"/>
                <a:gridCol w="3645981"/>
                <a:gridCol w="364598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Especificação 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Transf</a:t>
                      </a:r>
                      <a:r>
                        <a:rPr lang="pt-BR" dirty="0" smtClean="0"/>
                        <a:t> de </a:t>
                      </a:r>
                      <a:r>
                        <a:rPr lang="pt-BR" dirty="0" err="1" smtClean="0"/>
                        <a:t>Rec</a:t>
                      </a:r>
                      <a:r>
                        <a:rPr lang="pt-BR" dirty="0" smtClean="0"/>
                        <a:t> do  SUS – UNIÃO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445.676,09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544.408,79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Transf</a:t>
                      </a:r>
                      <a:r>
                        <a:rPr lang="pt-BR" dirty="0" smtClean="0"/>
                        <a:t> de </a:t>
                      </a:r>
                      <a:r>
                        <a:rPr lang="pt-BR" dirty="0" err="1" smtClean="0"/>
                        <a:t>Rec</a:t>
                      </a:r>
                      <a:r>
                        <a:rPr lang="pt-BR" dirty="0" smtClean="0"/>
                        <a:t>  SUAS  - UNIÃO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4.290,00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5.720,00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 Salário-Educação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178.985,46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170.071,79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PNAE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35.749,80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49.811,20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PNATE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24.568,24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33.178,55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Outras Transferências FNDE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354,21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AFM –UNIÃO recomposição FPM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40.512,65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ICMS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5.605.425,00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5.855.995,21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IPVA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589.049,35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604.694,35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IPI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69.737,22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68.566,34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CIDE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5.963,15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5.402,38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89428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2246" y="624110"/>
            <a:ext cx="9652365" cy="735767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955652"/>
              </p:ext>
            </p:extLst>
          </p:nvPr>
        </p:nvGraphicFramePr>
        <p:xfrm>
          <a:off x="1985108" y="1552005"/>
          <a:ext cx="891735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533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2035 – Ações de Vigilância Sanitária 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R$ 43.000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29.544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20.465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3.1.91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4.078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5.001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39815" y="5181600"/>
            <a:ext cx="88274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</a:t>
            </a:r>
            <a:r>
              <a:rPr lang="pt-BR" dirty="0" smtClean="0"/>
              <a:t> </a:t>
            </a:r>
            <a:r>
              <a:rPr lang="pt-BR" dirty="0" smtClean="0"/>
              <a:t>servidores lotados na vigilância sanitária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</a:t>
            </a:r>
            <a:r>
              <a:rPr lang="pt-BR" dirty="0" smtClean="0"/>
              <a:t>manutenção da vigilância sanitária</a:t>
            </a:r>
            <a:endParaRPr lang="pt-BR" dirty="0"/>
          </a:p>
          <a:p>
            <a:r>
              <a:rPr lang="pt-BR" dirty="0"/>
              <a:t>4.4.90 </a:t>
            </a:r>
            <a:r>
              <a:rPr lang="pt-BR" dirty="0" smtClean="0"/>
              <a:t>– Investimentos (Material Permanente)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815253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0186" y="624110"/>
            <a:ext cx="9734426" cy="630259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030843"/>
              </p:ext>
            </p:extLst>
          </p:nvPr>
        </p:nvGraphicFramePr>
        <p:xfrm>
          <a:off x="1973384" y="1434773"/>
          <a:ext cx="892907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539"/>
                <a:gridCol w="4464539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2036 – Ações de Vigilância</a:t>
                      </a:r>
                      <a:r>
                        <a:rPr lang="pt-BR" baseline="0" dirty="0" smtClean="0"/>
                        <a:t> Epidemiológica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238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R$ 33.600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36.95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27.891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3.1.91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2.584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6.481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69477" y="4841631"/>
            <a:ext cx="8921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servidora </a:t>
            </a:r>
            <a:r>
              <a:rPr lang="pt-BR" dirty="0" smtClean="0"/>
              <a:t>lotada </a:t>
            </a:r>
            <a:r>
              <a:rPr lang="pt-BR" dirty="0"/>
              <a:t>na vigilância </a:t>
            </a:r>
            <a:r>
              <a:rPr lang="pt-BR" dirty="0" smtClean="0"/>
              <a:t>epidemiológica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vigilância </a:t>
            </a:r>
            <a:r>
              <a:rPr lang="pt-BR" dirty="0" smtClean="0"/>
              <a:t>epidemiológica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97414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2924" y="624110"/>
            <a:ext cx="9511688" cy="665428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745955"/>
              </p:ext>
            </p:extLst>
          </p:nvPr>
        </p:nvGraphicFramePr>
        <p:xfrm>
          <a:off x="2114062" y="1359877"/>
          <a:ext cx="89408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0400"/>
                <a:gridCol w="4470400"/>
              </a:tblGrid>
              <a:tr h="316783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1019 – Aquisição</a:t>
                      </a:r>
                      <a:r>
                        <a:rPr lang="pt-BR" baseline="0" dirty="0" smtClean="0"/>
                        <a:t> de Veículo para Secretaria da Saúde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</a:t>
                      </a:r>
                      <a:r>
                        <a:rPr lang="pt-BR" dirty="0" smtClean="0"/>
                        <a:t>$ 177.000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</a:t>
                      </a:r>
                      <a:r>
                        <a:rPr lang="pt-BR" dirty="0" smtClean="0"/>
                        <a:t>$ 177.000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203938" y="3915508"/>
            <a:ext cx="8827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</a:t>
            </a:r>
            <a:r>
              <a:rPr lang="pt-BR" dirty="0"/>
              <a:t>– </a:t>
            </a:r>
            <a:r>
              <a:rPr lang="pt-BR" dirty="0" smtClean="0"/>
              <a:t>Aquisição de um </a:t>
            </a:r>
            <a:r>
              <a:rPr lang="pt-BR" dirty="0" err="1" smtClean="0"/>
              <a:t>Minibus</a:t>
            </a:r>
            <a:r>
              <a:rPr lang="pt-BR" dirty="0" smtClean="0"/>
              <a:t> 16 lugares.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924204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2924" y="624110"/>
            <a:ext cx="9511688" cy="665428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588859"/>
              </p:ext>
            </p:extLst>
          </p:nvPr>
        </p:nvGraphicFramePr>
        <p:xfrm>
          <a:off x="2114062" y="1359877"/>
          <a:ext cx="8940800" cy="248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0400"/>
                <a:gridCol w="4470400"/>
              </a:tblGrid>
              <a:tr h="316783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2041 – Combate</a:t>
                      </a:r>
                      <a:r>
                        <a:rPr lang="pt-BR" baseline="0" dirty="0" smtClean="0"/>
                        <a:t> ao </a:t>
                      </a:r>
                      <a:r>
                        <a:rPr lang="pt-BR" baseline="0" dirty="0" err="1" smtClean="0"/>
                        <a:t>Covid</a:t>
                      </a:r>
                      <a:r>
                        <a:rPr lang="pt-BR" baseline="0" dirty="0" smtClean="0"/>
                        <a:t> 19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255.135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</a:p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208.903</a:t>
                      </a:r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smtClean="0"/>
                        <a:t>46.232</a:t>
                      </a:r>
                      <a:r>
                        <a:rPr lang="pt-BR" dirty="0" smtClean="0"/>
                        <a:t>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203938" y="3915508"/>
            <a:ext cx="88274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3.1.90 </a:t>
            </a:r>
            <a:r>
              <a:rPr lang="pt-BR" dirty="0"/>
              <a:t>– </a:t>
            </a:r>
            <a:r>
              <a:rPr lang="pt-BR" dirty="0" smtClean="0"/>
              <a:t>Despesas de Pessoal servidores trabalhando na linha de frente</a:t>
            </a:r>
          </a:p>
          <a:p>
            <a:r>
              <a:rPr lang="pt-BR" dirty="0" smtClean="0"/>
              <a:t>3.3.90 – Despesas com a compra de material para Secretaria EPIs e outros materiais para combate ao </a:t>
            </a:r>
            <a:r>
              <a:rPr lang="pt-BR" dirty="0" err="1" smtClean="0"/>
              <a:t>Covid</a:t>
            </a:r>
            <a:r>
              <a:rPr lang="pt-BR" dirty="0" smtClean="0"/>
              <a:t> 19.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850672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2924" y="624110"/>
            <a:ext cx="9511688" cy="665428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966438"/>
              </p:ext>
            </p:extLst>
          </p:nvPr>
        </p:nvGraphicFramePr>
        <p:xfrm>
          <a:off x="2114062" y="1359877"/>
          <a:ext cx="8940800" cy="248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0400"/>
                <a:gridCol w="4470400"/>
              </a:tblGrid>
              <a:tr h="316783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</a:t>
                      </a:r>
                      <a:r>
                        <a:rPr lang="pt-BR" dirty="0" smtClean="0"/>
                        <a:t>00.10 </a:t>
                      </a:r>
                      <a:r>
                        <a:rPr lang="pt-BR" dirty="0" smtClean="0"/>
                        <a:t>– </a:t>
                      </a:r>
                      <a:r>
                        <a:rPr lang="pt-BR" dirty="0" smtClean="0"/>
                        <a:t>Amortização</a:t>
                      </a:r>
                      <a:r>
                        <a:rPr lang="pt-BR" baseline="0" dirty="0" smtClean="0"/>
                        <a:t> de Dívida - Saúde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84.127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3.2.90</a:t>
                      </a:r>
                    </a:p>
                    <a:p>
                      <a:r>
                        <a:rPr lang="pt-BR" dirty="0" smtClean="0"/>
                        <a:t>4.6.90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</a:t>
                      </a:r>
                      <a:r>
                        <a:rPr lang="pt-BR" dirty="0" smtClean="0"/>
                        <a:t>$ 3.159 </a:t>
                      </a:r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smtClean="0"/>
                        <a:t>80.968</a:t>
                      </a:r>
                      <a:r>
                        <a:rPr lang="pt-BR" dirty="0" smtClean="0"/>
                        <a:t>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203938" y="3915508"/>
            <a:ext cx="88274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3.2.90 </a:t>
            </a:r>
            <a:r>
              <a:rPr lang="pt-BR" dirty="0"/>
              <a:t>– </a:t>
            </a:r>
            <a:r>
              <a:rPr lang="pt-BR" dirty="0" smtClean="0"/>
              <a:t>Encargos parcelamento FGTS</a:t>
            </a:r>
            <a:endParaRPr lang="pt-BR" dirty="0" smtClean="0"/>
          </a:p>
          <a:p>
            <a:r>
              <a:rPr lang="pt-BR" dirty="0" smtClean="0"/>
              <a:t>4.6.90 </a:t>
            </a:r>
            <a:r>
              <a:rPr lang="pt-BR" dirty="0" smtClean="0"/>
              <a:t>– </a:t>
            </a:r>
            <a:r>
              <a:rPr lang="pt-BR" dirty="0" smtClean="0"/>
              <a:t>Amortização parcelamento FGTS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496001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9478" y="624110"/>
            <a:ext cx="9535134" cy="806105"/>
          </a:xfrm>
        </p:spPr>
        <p:txBody>
          <a:bodyPr>
            <a:noAutofit/>
          </a:bodyPr>
          <a:lstStyle/>
          <a:p>
            <a:r>
              <a:rPr lang="pt-BR" sz="2500" b="1" dirty="0" smtClean="0"/>
              <a:t>Programa 0013 – Gestão do Regime Próprio de Previdência Social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930565"/>
              </p:ext>
            </p:extLst>
          </p:nvPr>
        </p:nvGraphicFramePr>
        <p:xfrm>
          <a:off x="2032000" y="1856804"/>
          <a:ext cx="919870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513470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2037 – Administração do </a:t>
                      </a:r>
                      <a:r>
                        <a:rPr lang="pt-BR" dirty="0" err="1" smtClean="0"/>
                        <a:t>Ipreancarlos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 </a:t>
                      </a:r>
                      <a:r>
                        <a:rPr lang="pt-BR" sz="1200" dirty="0" smtClean="0"/>
                        <a:t>(Serv. Efetivos)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(Serv. Efetivos)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R$ 73.000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56.419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9.173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47.246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39815" y="4794738"/>
            <a:ext cx="91674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Contadora e Diretora Executiva do </a:t>
            </a:r>
            <a:r>
              <a:rPr lang="pt-BR" dirty="0" err="1" smtClean="0"/>
              <a:t>Ipreancarlos</a:t>
            </a:r>
            <a:endParaRPr lang="pt-BR" dirty="0" smtClean="0"/>
          </a:p>
          <a:p>
            <a:r>
              <a:rPr lang="pt-BR" dirty="0" smtClean="0"/>
              <a:t>3.3.90 </a:t>
            </a:r>
            <a:r>
              <a:rPr lang="pt-BR" dirty="0"/>
              <a:t>– Despesas </a:t>
            </a:r>
            <a:r>
              <a:rPr lang="pt-BR" dirty="0" smtClean="0"/>
              <a:t>manutenção do Instituto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285304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0524" y="624110"/>
            <a:ext cx="9664088" cy="735767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0013 – Gestão do Regime Próprio de Previdência Social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558654"/>
              </p:ext>
            </p:extLst>
          </p:nvPr>
        </p:nvGraphicFramePr>
        <p:xfrm>
          <a:off x="1949938" y="1704405"/>
          <a:ext cx="912837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4185"/>
                <a:gridCol w="4564185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0006 – Pagamento de Inativos e Pensionistas </a:t>
                      </a:r>
                      <a:r>
                        <a:rPr lang="pt-BR" dirty="0" err="1" smtClean="0"/>
                        <a:t>Ipre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r>
                        <a:rPr lang="pt-BR" sz="1200" dirty="0" smtClean="0"/>
                        <a:t>(beneficiários)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(beneficiários</a:t>
                      </a:r>
                      <a:r>
                        <a:rPr lang="pt-BR" sz="18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1.172.000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872.979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872.979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426676" y="4276020"/>
            <a:ext cx="9015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servidores aposentados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566726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7078" y="624110"/>
            <a:ext cx="9687534" cy="688875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0013 – Gestão do Regime Próprio de Previdência Social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721267"/>
              </p:ext>
            </p:extLst>
          </p:nvPr>
        </p:nvGraphicFramePr>
        <p:xfrm>
          <a:off x="1938215" y="1727851"/>
          <a:ext cx="915181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5908"/>
                <a:gridCol w="457590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0007</a:t>
                      </a:r>
                      <a:r>
                        <a:rPr lang="pt-BR" baseline="0" dirty="0" smtClean="0"/>
                        <a:t> – Pagamento de Inativos e Pensionistas do Tesouro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r>
                        <a:rPr lang="pt-BR" sz="1200" dirty="0" smtClean="0"/>
                        <a:t>(beneficiários)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(beneficiários</a:t>
                      </a:r>
                      <a:r>
                        <a:rPr lang="pt-BR" sz="18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95.640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95.640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92923" y="4443046"/>
            <a:ext cx="913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Pagamento servidores aposentados pelo Tesouro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223773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0862" y="624110"/>
            <a:ext cx="9593749" cy="770936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0014 – Encargos Gerais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688846"/>
              </p:ext>
            </p:extLst>
          </p:nvPr>
        </p:nvGraphicFramePr>
        <p:xfrm>
          <a:off x="2032000" y="1360527"/>
          <a:ext cx="8128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0003 – Amortização de Dívidas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R$ 320.000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277.305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3.2.90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101.870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4.6.90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175.435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63262" y="4349262"/>
            <a:ext cx="811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3.2.90 – Juros sobre a Dívida</a:t>
            </a:r>
          </a:p>
          <a:p>
            <a:r>
              <a:rPr lang="pt-BR" dirty="0" smtClean="0"/>
              <a:t>4.6.90 – Principal da Dívida </a:t>
            </a:r>
            <a:r>
              <a:rPr lang="pt-BR" dirty="0" smtClean="0"/>
              <a:t>Contratual (INSS/FGTS/BADESC/</a:t>
            </a:r>
            <a:r>
              <a:rPr lang="pt-BR" dirty="0" err="1" smtClean="0"/>
              <a:t>Finisa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998806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0186" y="624110"/>
            <a:ext cx="9734426" cy="641982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0014 – Encargos Gerais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562332"/>
              </p:ext>
            </p:extLst>
          </p:nvPr>
        </p:nvGraphicFramePr>
        <p:xfrm>
          <a:off x="1985107" y="1411328"/>
          <a:ext cx="890563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4163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0004 – Contribuição ao PASEP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R$ 120.000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136.252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136.252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28092" y="4032738"/>
            <a:ext cx="8815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Contribuição ao PASEP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4964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223" y="624110"/>
            <a:ext cx="9933389" cy="1280890"/>
          </a:xfrm>
        </p:spPr>
        <p:txBody>
          <a:bodyPr/>
          <a:lstStyle/>
          <a:p>
            <a:pPr algn="ctr"/>
            <a:r>
              <a:rPr lang="pt-BR" dirty="0" smtClean="0"/>
              <a:t>1º Quadrimestre – </a:t>
            </a:r>
            <a:br>
              <a:rPr lang="pt-BR" dirty="0" smtClean="0"/>
            </a:br>
            <a:r>
              <a:rPr lang="pt-BR" dirty="0" smtClean="0"/>
              <a:t>Comparativo 2019 x 2020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5995225"/>
              </p:ext>
            </p:extLst>
          </p:nvPr>
        </p:nvGraphicFramePr>
        <p:xfrm>
          <a:off x="566669" y="1905000"/>
          <a:ext cx="10937943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981"/>
                <a:gridCol w="3645981"/>
                <a:gridCol w="364598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Especificação 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Transf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Rec</a:t>
                      </a:r>
                      <a:r>
                        <a:rPr lang="pt-BR" dirty="0" smtClean="0"/>
                        <a:t> Estado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58.525,99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46.326,98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Transf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Rec</a:t>
                      </a:r>
                      <a:r>
                        <a:rPr lang="pt-BR" dirty="0" smtClean="0"/>
                        <a:t> Estado Assist. Social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19.897,95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Transp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Esc</a:t>
                      </a:r>
                      <a:r>
                        <a:rPr lang="pt-BR" dirty="0" smtClean="0"/>
                        <a:t> Est. – EF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61.419,86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32.729,25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err="1" smtClean="0"/>
                        <a:t>Transp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Esc</a:t>
                      </a:r>
                      <a:r>
                        <a:rPr lang="pt-BR" dirty="0" smtClean="0"/>
                        <a:t> Est. – 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41.720,14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20.059,86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Trânsito</a:t>
                      </a:r>
                      <a:r>
                        <a:rPr lang="pt-BR" baseline="0" dirty="0" smtClean="0"/>
                        <a:t> - PC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3.350,28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2.502,47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Trânsito</a:t>
                      </a:r>
                      <a:r>
                        <a:rPr lang="pt-BR" baseline="0" dirty="0" smtClean="0"/>
                        <a:t> – PM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3.350,28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2.502,47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Trânsito</a:t>
                      </a:r>
                      <a:r>
                        <a:rPr lang="pt-BR" baseline="0" dirty="0" smtClean="0"/>
                        <a:t> - prefeitura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3.607,99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2.694,94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CASAN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FUNDEB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1.544.435,73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1.642.419,81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Outras Receitas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181.066,92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54.338,42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de capital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228.912,00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1.170.713,40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30446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4646" y="624110"/>
            <a:ext cx="9499965" cy="735767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0014 – Encargos Gerais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618755"/>
              </p:ext>
            </p:extLst>
          </p:nvPr>
        </p:nvGraphicFramePr>
        <p:xfrm>
          <a:off x="2055446" y="1469943"/>
          <a:ext cx="892907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6507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0005 – Contribuições</a:t>
                      </a:r>
                      <a:r>
                        <a:rPr lang="pt-BR" baseline="0" dirty="0" smtClean="0"/>
                        <a:t> a Entidades Municipalistas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R$ 48.000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39.084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39.084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74985" y="4220308"/>
            <a:ext cx="8968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3.3.50 – Transferências a CNM, </a:t>
            </a:r>
            <a:r>
              <a:rPr lang="pt-BR" dirty="0" err="1" smtClean="0"/>
              <a:t>Granfpolis</a:t>
            </a:r>
            <a:r>
              <a:rPr lang="pt-BR" dirty="0" smtClean="0"/>
              <a:t>, FECAM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011855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0186" y="624110"/>
            <a:ext cx="9734426" cy="735767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0015 – Ação Legislativa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682417"/>
              </p:ext>
            </p:extLst>
          </p:nvPr>
        </p:nvGraphicFramePr>
        <p:xfrm>
          <a:off x="1949939" y="1423051"/>
          <a:ext cx="8128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2038 – Manutenção das Atividades</a:t>
                      </a:r>
                      <a:r>
                        <a:rPr lang="pt-BR" baseline="0" dirty="0" smtClean="0"/>
                        <a:t> Político Parlamentares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730.000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337.317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293.411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3.030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40.876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04646" y="4829907"/>
            <a:ext cx="8065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Despesas pessoal</a:t>
            </a:r>
          </a:p>
          <a:p>
            <a:r>
              <a:rPr lang="pt-BR" dirty="0" smtClean="0"/>
              <a:t>3.1.91 – Encargos folha</a:t>
            </a:r>
          </a:p>
          <a:p>
            <a:r>
              <a:rPr lang="pt-BR" dirty="0" smtClean="0"/>
              <a:t>3.3.90 – Despesas de manutenção da Câmara</a:t>
            </a:r>
          </a:p>
          <a:p>
            <a:r>
              <a:rPr lang="pt-BR" dirty="0" smtClean="0"/>
              <a:t>4.4.90 – Investimentos (Material Permanente)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498827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9138" y="624110"/>
            <a:ext cx="9605473" cy="770936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0015 – Ação Legislativa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546708"/>
              </p:ext>
            </p:extLst>
          </p:nvPr>
        </p:nvGraphicFramePr>
        <p:xfrm>
          <a:off x="2032000" y="1505113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1020 – Reforma e Melhoria da</a:t>
                      </a:r>
                      <a:r>
                        <a:rPr lang="pt-BR" baseline="0" dirty="0" smtClean="0"/>
                        <a:t> Sede da Câmara Municipal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-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63262" y="4067908"/>
            <a:ext cx="8147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Investimentos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098701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34308" y="624110"/>
            <a:ext cx="9570303" cy="665428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0017 – Comércio forte, Cidade Desenvolvida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162575"/>
              </p:ext>
            </p:extLst>
          </p:nvPr>
        </p:nvGraphicFramePr>
        <p:xfrm>
          <a:off x="2032000" y="1516835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2040 – Apoio a Industria e Comércio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121877" y="4501662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Não houve despesa com esta ação no </a:t>
            </a:r>
            <a:r>
              <a:rPr lang="pt-BR" dirty="0" smtClean="0"/>
              <a:t>2º </a:t>
            </a:r>
            <a:r>
              <a:rPr lang="pt-BR" dirty="0" smtClean="0"/>
              <a:t>quadrimestre de 2020.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057369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63970" y="1137138"/>
            <a:ext cx="8911687" cy="2960077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Obrigada!!!!!!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sz="2000" b="1" dirty="0" smtClean="0"/>
              <a:t>Elaine Aparecida </a:t>
            </a:r>
            <a:r>
              <a:rPr lang="pt-BR" sz="2000" b="1" dirty="0" err="1" smtClean="0"/>
              <a:t>Petry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Cunradi</a:t>
            </a: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dirty="0" smtClean="0"/>
              <a:t>Contadora</a:t>
            </a:r>
            <a:br>
              <a:rPr lang="pt-BR" sz="2000" dirty="0" smtClean="0"/>
            </a:br>
            <a:r>
              <a:rPr lang="pt-BR" sz="2000" dirty="0" smtClean="0"/>
              <a:t>Fone: 48 3272-8605</a:t>
            </a:r>
            <a:br>
              <a:rPr lang="pt-BR" sz="2000" dirty="0" smtClean="0"/>
            </a:br>
            <a:r>
              <a:rPr lang="pt-BR" sz="2000" dirty="0" smtClean="0"/>
              <a:t>E-mail: contabilidade@antoniocarlos.sc.gov.br</a:t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 smtClean="0"/>
              <a:t>Ana Carla </a:t>
            </a:r>
            <a:r>
              <a:rPr lang="pt-BR" sz="2000" b="1" dirty="0" err="1" smtClean="0"/>
              <a:t>Prim</a:t>
            </a: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dirty="0" smtClean="0"/>
              <a:t>Diretora de Controle Interno</a:t>
            </a:r>
            <a:br>
              <a:rPr lang="pt-BR" sz="2000" dirty="0" smtClean="0"/>
            </a:br>
            <a:r>
              <a:rPr lang="pt-BR" sz="2000" dirty="0" smtClean="0"/>
              <a:t>Fone: 48 3272-8606</a:t>
            </a:r>
            <a:br>
              <a:rPr lang="pt-BR" sz="2000" dirty="0" smtClean="0"/>
            </a:br>
            <a:r>
              <a:rPr lang="pt-BR" sz="2000" dirty="0" smtClean="0"/>
              <a:t>E-mail: controleinterno@antoniocarlos.sc.gov.br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81341453"/>
      </p:ext>
    </p:extLst>
  </p:cSld>
  <p:clrMapOvr>
    <a:masterClrMapping/>
  </p:clrMapOvr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Solstício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Solstício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Solstício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7595</TotalTime>
  <Words>5209</Words>
  <Application>Microsoft Office PowerPoint</Application>
  <PresentationFormat>Personalizar</PresentationFormat>
  <Paragraphs>1565</Paragraphs>
  <Slides>94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94</vt:i4>
      </vt:variant>
    </vt:vector>
  </HeadingPairs>
  <TitlesOfParts>
    <vt:vector size="95" baseType="lpstr">
      <vt:lpstr>Cacho</vt:lpstr>
      <vt:lpstr>Audiência Pública  1º Quadrimestre de 2020</vt:lpstr>
      <vt:lpstr>Exigência legal </vt:lpstr>
      <vt:lpstr>COMPORTAMENTO DA RECEITA</vt:lpstr>
      <vt:lpstr>Receita Total x Receita 1º Quad.</vt:lpstr>
      <vt:lpstr>Receita Total x Receita 1º Quad</vt:lpstr>
      <vt:lpstr>1º Quadrimestre –  Comparativo 2019 x 2020</vt:lpstr>
      <vt:lpstr>1º Quadrimestre –  Comparativo 2019 x 2020</vt:lpstr>
      <vt:lpstr>1º Quadrimestre –  Comparativo 2019 x 2020</vt:lpstr>
      <vt:lpstr>1º Quadrimestre –  Comparativo 2019 x 2020</vt:lpstr>
      <vt:lpstr>1º Quadrimestre –  Comparativo 2019 x 2020</vt:lpstr>
      <vt:lpstr>Receita 1º Quadrimestre </vt:lpstr>
      <vt:lpstr>Informações Importantes </vt:lpstr>
      <vt:lpstr>Apresentação do PowerPoint</vt:lpstr>
      <vt:lpstr>Despesa Pública</vt:lpstr>
      <vt:lpstr>Apresentação do PowerPoint</vt:lpstr>
      <vt:lpstr>Despesa Pública</vt:lpstr>
      <vt:lpstr>Despesas Covid-19</vt:lpstr>
      <vt:lpstr>Transferências</vt:lpstr>
      <vt:lpstr>Saldo Bancário em 30/04/2020 </vt:lpstr>
      <vt:lpstr>Aplicações em Pessoal</vt:lpstr>
      <vt:lpstr>Demonstrativo da Despesa Com Pessoal EXECUTIVO</vt:lpstr>
      <vt:lpstr>Demonstrativo da Despesa Com Pessoal LEGISLATIVO</vt:lpstr>
      <vt:lpstr>Aplicações em EDUCAÇÃO</vt:lpstr>
      <vt:lpstr>Aplicação na Manutenção e Desenvolvimento do Ensino</vt:lpstr>
      <vt:lpstr>Aplicações em SAÚDE</vt:lpstr>
      <vt:lpstr>Aplicação em Saúde</vt:lpstr>
      <vt:lpstr>Dívida Pública</vt:lpstr>
      <vt:lpstr>Demonstrativo da Dívida Consolidada</vt:lpstr>
      <vt:lpstr>Apresentação do PowerPoint</vt:lpstr>
      <vt:lpstr>Programa 0001: Gestão Eficiente e Responsável </vt:lpstr>
      <vt:lpstr>Programa 0001: Gestão Eficiente e Responsável</vt:lpstr>
      <vt:lpstr>Programa 0002 – Modernização e Inovação Administrativa</vt:lpstr>
      <vt:lpstr>   Programa 0002 – Modernização e Inovação Administrativa</vt:lpstr>
      <vt:lpstr>   Programa 0002 – Modernização e Inovação Administrativa</vt:lpstr>
      <vt:lpstr>   Programa 0003: Planejando Antônio Carlos para o futuro</vt:lpstr>
      <vt:lpstr>Programa 0003: Planejando Antônio Carlos para o futuro</vt:lpstr>
      <vt:lpstr>Programa 0004 – Esporte, Lazer, Bem Estar e Juventude</vt:lpstr>
      <vt:lpstr>Programa 0004 – Esporte, Lazer, Bem Estar e Juventude</vt:lpstr>
      <vt:lpstr>Programa 0005 – Turismo e Desenvolvimento</vt:lpstr>
      <vt:lpstr>Programa 0005 – Turismo e Desenvolvimento</vt:lpstr>
      <vt:lpstr>   Programa 0006: Educação a Base do Futuro</vt:lpstr>
      <vt:lpstr>Programa 0006 – Educação a Base do Futuro</vt:lpstr>
      <vt:lpstr>Programa 0006 – Educação a Base do Futuro</vt:lpstr>
      <vt:lpstr>Programa 0006 – Educação a Base do Futuro</vt:lpstr>
      <vt:lpstr>Programa 0006 – Educação a Base do Futuro </vt:lpstr>
      <vt:lpstr>Programa 0006 – Educação a Base do Futuro </vt:lpstr>
      <vt:lpstr>Programa 006 – Educação a Base do Futuro</vt:lpstr>
      <vt:lpstr>Programa 0006 – Educação a Base do Futuro</vt:lpstr>
      <vt:lpstr>Programa 0006 – Educação a Base do Futuro</vt:lpstr>
      <vt:lpstr>Programa 0006 – Educação a Base do Futuro</vt:lpstr>
      <vt:lpstr>Programa 0006 – Educação a Base do Futuro</vt:lpstr>
      <vt:lpstr>Programa 0007 – Cultura, nossa Identidade e Expressão</vt:lpstr>
      <vt:lpstr>Programa 0007 – Cultura, nossa Identidade e Expressão</vt:lpstr>
      <vt:lpstr>Programa 0007 – Cultura, Nossa Identidade e Expressão</vt:lpstr>
      <vt:lpstr>Programa 0007 – Cultura, Nossa Identidade e Expressão</vt:lpstr>
      <vt:lpstr>Programa 0007 – Cultura, Nossa Identidade e Expressão</vt:lpstr>
      <vt:lpstr>Programa 0008 – Proteção Social para um Futuro Melhor</vt:lpstr>
      <vt:lpstr>Programa 0008 – Proteção Social para um Futuro Melhor</vt:lpstr>
      <vt:lpstr>Programa 0008 – Proteção Social para um Futuro Melhor</vt:lpstr>
      <vt:lpstr>Programa 0008 – Proteção Social para um Futuro Melhor</vt:lpstr>
      <vt:lpstr>Programa 0008 – Proteção Social para um Futuro Melhor</vt:lpstr>
      <vt:lpstr>Programa 0008 – Proteção Social para um Futuro Melhor</vt:lpstr>
      <vt:lpstr>Programa 0008 – Proteção Social para um Futuro Melhor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0010 – Agricultura, Produção com Sustentabilidade</vt:lpstr>
      <vt:lpstr>Programa 0010 – Agricultura, Produção com Sustentabilidade</vt:lpstr>
      <vt:lpstr>Programa 0010 – Agricultura, Produção com Sustentabilidade</vt:lpstr>
      <vt:lpstr>Programa 0011 – Meio Ambiente, Preservar e Proteger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0013 – Gestão do Regime Próprio de Previdência Social</vt:lpstr>
      <vt:lpstr>Programa 0013 – Gestão do Regime Próprio de Previdência Social</vt:lpstr>
      <vt:lpstr>Programa 0013 – Gestão do Regime Próprio de Previdência Social</vt:lpstr>
      <vt:lpstr>Programa 0014 – Encargos Gerais</vt:lpstr>
      <vt:lpstr>Programa 0014 – Encargos Gerais</vt:lpstr>
      <vt:lpstr>Programa 0014 – Encargos Gerais</vt:lpstr>
      <vt:lpstr>Programa 0015 – Ação Legislativa</vt:lpstr>
      <vt:lpstr>Programa 0015 – Ação Legislativa</vt:lpstr>
      <vt:lpstr>Programa 0017 – Comércio forte, Cidade Desenvolvida</vt:lpstr>
      <vt:lpstr>Obrigada!!!!!!  Elaine Aparecida Petry Cunradi Contadora Fone: 48 3272-8605 E-mail: contabilidade@antoniocarlos.sc.gov.br  Ana Carla Prim Diretora de Controle Interno Fone: 48 3272-8606 E-mail: controleinterno@antoniocarlos.sc.gov.br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 3º Quadrimestre de 2019</dc:title>
  <dc:creator>contabilidade0</dc:creator>
  <cp:lastModifiedBy>CONTBL</cp:lastModifiedBy>
  <cp:revision>519</cp:revision>
  <dcterms:created xsi:type="dcterms:W3CDTF">2020-01-29T12:31:33Z</dcterms:created>
  <dcterms:modified xsi:type="dcterms:W3CDTF">2020-09-21T18:21:15Z</dcterms:modified>
</cp:coreProperties>
</file>