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0" r:id="rId2"/>
    <p:sldId id="302" r:id="rId3"/>
    <p:sldId id="303" r:id="rId4"/>
    <p:sldId id="305" r:id="rId5"/>
    <p:sldId id="306" r:id="rId6"/>
    <p:sldId id="381" r:id="rId7"/>
    <p:sldId id="307" r:id="rId8"/>
    <p:sldId id="308" r:id="rId9"/>
    <p:sldId id="309" r:id="rId10"/>
    <p:sldId id="382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69" r:id="rId19"/>
    <p:sldId id="318" r:id="rId20"/>
    <p:sldId id="320" r:id="rId21"/>
    <p:sldId id="321" r:id="rId22"/>
    <p:sldId id="322" r:id="rId23"/>
    <p:sldId id="383" r:id="rId24"/>
    <p:sldId id="323" r:id="rId25"/>
    <p:sldId id="384" r:id="rId26"/>
    <p:sldId id="324" r:id="rId27"/>
    <p:sldId id="325" r:id="rId28"/>
    <p:sldId id="326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6" r:id="rId37"/>
    <p:sldId id="337" r:id="rId38"/>
    <p:sldId id="339" r:id="rId39"/>
    <p:sldId id="340" r:id="rId40"/>
    <p:sldId id="341" r:id="rId41"/>
    <p:sldId id="342" r:id="rId42"/>
    <p:sldId id="385" r:id="rId43"/>
    <p:sldId id="344" r:id="rId44"/>
    <p:sldId id="386" r:id="rId45"/>
    <p:sldId id="345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6" r:id="rId55"/>
    <p:sldId id="370" r:id="rId56"/>
    <p:sldId id="387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5" r:id="rId65"/>
    <p:sldId id="367" r:id="rId66"/>
    <p:sldId id="368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até o 3º Quadrimestre de 2020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24643"/>
              </p:ext>
            </p:extLst>
          </p:nvPr>
        </p:nvGraphicFramePr>
        <p:xfrm>
          <a:off x="2078892" y="1454312"/>
          <a:ext cx="8128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1016 – Aquisição</a:t>
                      </a:r>
                      <a:r>
                        <a:rPr lang="pt-BR" baseline="0" dirty="0" smtClean="0"/>
                        <a:t> de Veículo p/Incentivo ao Esporte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86708" y="3913946"/>
            <a:ext cx="8124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Não houve a compra de veículo para incentivo ao esporte no ano de 2020.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2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413386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R$106.000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R$ 60.226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R$ 7.736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R$ 52.490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Material Permanente (banco madeira demolição, bebedouro de mesa, monitor, condicionador de ar, computador, mesas)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Lago na frente do Centro de Apoio ao Turista, jardinagem CAT, Letreiro </a:t>
            </a:r>
            <a:r>
              <a:rPr lang="pt-BR" dirty="0" err="1" smtClean="0"/>
              <a:t>Ich</a:t>
            </a:r>
            <a:r>
              <a:rPr lang="pt-BR" dirty="0" smtClean="0"/>
              <a:t> </a:t>
            </a:r>
            <a:r>
              <a:rPr lang="pt-BR" dirty="0" err="1" smtClean="0"/>
              <a:t>Liebe</a:t>
            </a:r>
            <a:r>
              <a:rPr lang="pt-BR" dirty="0" smtClean="0"/>
              <a:t> Antônio Carlos, compra flores  para canteiros espalhados pela cidade, plano de turismo.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058" y="675427"/>
            <a:ext cx="8915399" cy="64928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0005 – Turismo e Desenvolvimento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21871"/>
              </p:ext>
            </p:extLst>
          </p:nvPr>
        </p:nvGraphicFramePr>
        <p:xfrm>
          <a:off x="1996830" y="1840524"/>
          <a:ext cx="8128000" cy="22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86861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1017 – Construção de Centro de Apoio ao Turista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113.112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113.112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21877" y="4548554"/>
            <a:ext cx="7889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Construção do Centro de Apoio ao Turista</a:t>
            </a:r>
          </a:p>
          <a:p>
            <a:r>
              <a:rPr lang="pt-BR" dirty="0" smtClean="0"/>
              <a:t>Total empenhado e Liquidado em 2020 – R$ 113.112,00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5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420189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3.440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3.615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R$ 300.500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R$ 200.178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R$ 200.178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028092" y="4009292"/>
            <a:ext cx="8804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Nos primeiros meses do ano eram oferecidas aproximadamente 1.242 refeições por dia. Após a pandemia foram distribuídos Kits mensais aos alunos sendo 828 kits em julho, 662 em agosto, 670 em setembro, 698 em outubro e 757 kits em dezembro.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50646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576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R$ 4.180.564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R$ 4.324.155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R$ 1.837.931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R$ 488.997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R$ 492.729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R$ 504.498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6568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R$ 2.963.000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R$ 3.317.118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R$ 2.276.968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R$ 371.366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R$ 460.851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R$ 207.933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90807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1º </a:t>
                      </a:r>
                      <a:r>
                        <a:rPr lang="pt-BR" dirty="0" err="1" smtClean="0"/>
                        <a:t>Quadri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R$ 726.816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R$ 423.650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R$ 50.977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R$ 252.189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81077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r>
                        <a:rPr lang="pt-BR" baseline="0" dirty="0" smtClean="0"/>
                        <a:t> 1º </a:t>
                      </a:r>
                      <a:r>
                        <a:rPr lang="pt-BR" baseline="0" dirty="0" err="1" smtClean="0"/>
                        <a:t>Quadr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R$ 11.960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R$ 11.960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45 alunos beneficiados no 1º quadrimestre.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73947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2009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R$ 30.230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R$ 30.230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 155 alunos beneficiados no 1º quadrimestre.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735949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R$ 103.500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R$ 87.915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R$ 87.915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065247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914.000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R$ 852.916 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R$ 774.720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R$ 18.889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R$ 54.484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R$ 4.822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servidores lotados no Gabinete do Prefeito ( </a:t>
            </a:r>
            <a:r>
              <a:rPr lang="pt-BR" sz="1200" dirty="0" smtClean="0"/>
              <a:t> servidores)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135065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R$ 11.588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R$ 11.588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– Investimentos – Aditivo quadra esportiva e sala dos professores NEM Cônego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r>
              <a:rPr lang="pt-BR" dirty="0" smtClean="0"/>
              <a:t> e Aditivo Construção biblioteca Dom Afonso </a:t>
            </a:r>
            <a:r>
              <a:rPr lang="pt-BR" dirty="0" err="1" smtClean="0"/>
              <a:t>Niehues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8866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R$ 150.352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R$ 150.352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2º, 5º e 9º Aditivo Construção Creche Loteamento São Carlos.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122120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405.422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405.422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513385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Aquisição de 1 ônibus escolar de 29 lugares e um </a:t>
            </a:r>
            <a:r>
              <a:rPr lang="pt-BR" dirty="0" err="1" smtClean="0"/>
              <a:t>minibus</a:t>
            </a:r>
            <a:r>
              <a:rPr lang="pt-BR" dirty="0" smtClean="0"/>
              <a:t> 17+1 lugares.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37961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0002 – Amortização da Dívida da Educação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8.479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Encargos de Financiamento do Contrato do </a:t>
            </a:r>
            <a:r>
              <a:rPr lang="pt-BR" dirty="0" err="1" smtClean="0"/>
              <a:t>Finisa</a:t>
            </a:r>
            <a:r>
              <a:rPr lang="pt-BR" dirty="0" smtClean="0"/>
              <a:t> – Construção da quadra no Núcleo Escolar Municipal Verônica </a:t>
            </a:r>
            <a:r>
              <a:rPr lang="pt-BR" dirty="0" err="1" smtClean="0"/>
              <a:t>Guesser</a:t>
            </a:r>
            <a:r>
              <a:rPr lang="pt-BR" dirty="0" smtClean="0"/>
              <a:t> Pauli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138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54710"/>
              </p:ext>
            </p:extLst>
          </p:nvPr>
        </p:nvGraphicFramePr>
        <p:xfrm>
          <a:off x="2055446" y="1469943"/>
          <a:ext cx="90228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1004 – Reforma e Revitalização</a:t>
                      </a:r>
                      <a:r>
                        <a:rPr lang="pt-BR" baseline="0" dirty="0" smtClean="0"/>
                        <a:t> do Centro Cultural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3985846"/>
            <a:ext cx="8956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nenhuma despesa relacionada na ação de reforma e revitalização do centro cultural no ano de 2020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15931"/>
              </p:ext>
            </p:extLst>
          </p:nvPr>
        </p:nvGraphicFramePr>
        <p:xfrm>
          <a:off x="2055446" y="1469943"/>
          <a:ext cx="902286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3.400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140.435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98.631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21.245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20.559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287108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2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402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345111"/>
              </p:ext>
            </p:extLst>
          </p:nvPr>
        </p:nvGraphicFramePr>
        <p:xfrm>
          <a:off x="1805353" y="1387882"/>
          <a:ext cx="933156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124.926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51.637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73.289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lotadas 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r>
              <a:rPr lang="pt-BR" dirty="0"/>
              <a:t> </a:t>
            </a:r>
            <a:r>
              <a:rPr lang="pt-BR" dirty="0" smtClean="0"/>
              <a:t>Biblioteca Itinerante (ônibus), Prêmio Lei Aldir Blanc e compra de livros para bibliotecas escolares.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56117"/>
              </p:ext>
            </p:extLst>
          </p:nvPr>
        </p:nvGraphicFramePr>
        <p:xfrm>
          <a:off x="1832707" y="1294097"/>
          <a:ext cx="8600831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R$ 37.416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R$ 24.091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R$ 5.166</a:t>
                      </a:r>
                    </a:p>
                    <a:p>
                      <a:pPr algn="r"/>
                      <a:r>
                        <a:rPr lang="pt-BR" dirty="0" smtClean="0"/>
                        <a:t>R$ 7.760</a:t>
                      </a:r>
                    </a:p>
                    <a:p>
                      <a:pPr algn="r"/>
                      <a:r>
                        <a:rPr lang="pt-BR" dirty="0" smtClean="0"/>
                        <a:t>R$ 399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783015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1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r>
              <a:rPr lang="pt-BR" dirty="0" smtClean="0"/>
              <a:t>4.4.90 - Investimentos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64423"/>
              </p:ext>
            </p:extLst>
          </p:nvPr>
        </p:nvGraphicFramePr>
        <p:xfrm>
          <a:off x="1867876" y="1552004"/>
          <a:ext cx="874150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</a:t>
                      </a:r>
                      <a:r>
                        <a:rPr lang="pt-BR" baseline="0" dirty="0" smtClean="0"/>
                        <a:t> 1º </a:t>
                      </a:r>
                      <a:r>
                        <a:rPr lang="pt-BR" baseline="0" dirty="0" err="1" smtClean="0"/>
                        <a:t>Quadr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R$ 131.182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38.116</a:t>
                      </a:r>
                    </a:p>
                    <a:p>
                      <a:pPr algn="r"/>
                      <a:r>
                        <a:rPr lang="pt-BR" dirty="0" smtClean="0"/>
                        <a:t>R$ 76.630</a:t>
                      </a:r>
                    </a:p>
                    <a:p>
                      <a:pPr algn="r"/>
                      <a:r>
                        <a:rPr lang="pt-BR" dirty="0" smtClean="0"/>
                        <a:t>R$ 16.436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servidor lotado na escola de música</a:t>
            </a:r>
          </a:p>
          <a:p>
            <a:r>
              <a:rPr lang="pt-BR" dirty="0" smtClean="0"/>
              <a:t>3.1.90 – Despesa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62842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– APAE Antônio Carlos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8850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2.044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130.804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R$ 97.370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R$ 33.434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51373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1.550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2.144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R$ 429.331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145.427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R$ 15.183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R$ 268.721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 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53876"/>
              </p:ext>
            </p:extLst>
          </p:nvPr>
        </p:nvGraphicFramePr>
        <p:xfrm>
          <a:off x="1961659" y="1446497"/>
          <a:ext cx="883529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 1º </a:t>
                      </a:r>
                      <a:r>
                        <a:rPr lang="pt-BR" dirty="0" err="1" smtClean="0"/>
                        <a:t>Quadr</a:t>
                      </a:r>
                      <a:r>
                        <a:rPr lang="pt-BR" dirty="0" smtClean="0"/>
                        <a:t>.)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R$ 50.322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38.293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R$ 8.110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3.919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81865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9851657" cy="67715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32516"/>
              </p:ext>
            </p:extLst>
          </p:nvPr>
        </p:nvGraphicFramePr>
        <p:xfrm>
          <a:off x="1809259" y="1317542"/>
          <a:ext cx="8659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24"/>
                <a:gridCol w="43297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1006 – Constr. e</a:t>
                      </a:r>
                      <a:r>
                        <a:rPr lang="pt-BR" baseline="0" dirty="0" smtClean="0"/>
                        <a:t> Aquisição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 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R$ 540.886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R$ 540.886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28800" y="3962400"/>
            <a:ext cx="860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Início da construção do centro de convivência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9898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875868"/>
              </p:ext>
            </p:extLst>
          </p:nvPr>
        </p:nvGraphicFramePr>
        <p:xfrm>
          <a:off x="1879600" y="1434774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009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1007 – Construção CRAS e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R$ 38.974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R$ 38.974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87415" y="4032738"/>
            <a:ext cx="876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1º aditivo Construção do CRAS e Aquisição de Equipamentos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736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946663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R$ 35.415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R$ 35.415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37356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R$ 492.750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342.384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R$ 342.384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Construção de uma ponte concreto armado na rua </a:t>
            </a:r>
            <a:r>
              <a:rPr lang="pt-BR" dirty="0" err="1" smtClean="0"/>
              <a:t>Adolino</a:t>
            </a:r>
            <a:r>
              <a:rPr lang="pt-BR" dirty="0" smtClean="0"/>
              <a:t> Pedro </a:t>
            </a:r>
            <a:r>
              <a:rPr lang="pt-BR" dirty="0" err="1" smtClean="0"/>
              <a:t>Feltz</a:t>
            </a:r>
            <a:r>
              <a:rPr lang="pt-BR" dirty="0" smtClean="0"/>
              <a:t> e duas galerias celulares na rua Miguel </a:t>
            </a:r>
            <a:r>
              <a:rPr lang="pt-BR" dirty="0" err="1" smtClean="0"/>
              <a:t>Reinard</a:t>
            </a:r>
            <a:r>
              <a:rPr lang="pt-BR" dirty="0" smtClean="0"/>
              <a:t>  e na rua de Fátima, Guarda corpo ponte Oscar Mannes, Abrigos de ônibus e Parque Infantil – Vila Doze.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86855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R$ 2.211.000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700.853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R$ 700.853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</a:t>
            </a:r>
            <a:endParaRPr lang="pt-BR" dirty="0"/>
          </a:p>
          <a:p>
            <a:r>
              <a:rPr lang="pt-BR" b="1" dirty="0"/>
              <a:t>Meta Física </a:t>
            </a:r>
            <a:r>
              <a:rPr lang="pt-BR" dirty="0" smtClean="0"/>
              <a:t>– </a:t>
            </a:r>
            <a:r>
              <a:rPr lang="pt-BR" dirty="0"/>
              <a:t> </a:t>
            </a:r>
            <a:r>
              <a:rPr lang="pt-BR" dirty="0" smtClean="0"/>
              <a:t>Rua Lamartine </a:t>
            </a:r>
            <a:r>
              <a:rPr lang="pt-BR" dirty="0" err="1" smtClean="0"/>
              <a:t>Petry</a:t>
            </a:r>
            <a:r>
              <a:rPr lang="pt-BR" dirty="0" smtClean="0"/>
              <a:t>, Rua Antônio </a:t>
            </a:r>
            <a:r>
              <a:rPr lang="pt-BR" dirty="0" err="1" smtClean="0"/>
              <a:t>Veber</a:t>
            </a:r>
            <a:r>
              <a:rPr lang="pt-BR" dirty="0" smtClean="0"/>
              <a:t> etapa 2 e 3, Recuperação do </a:t>
            </a:r>
            <a:r>
              <a:rPr lang="pt-BR" dirty="0" err="1" smtClean="0"/>
              <a:t>pavimetno</a:t>
            </a:r>
            <a:r>
              <a:rPr lang="pt-BR" dirty="0" smtClean="0"/>
              <a:t> </a:t>
            </a:r>
            <a:r>
              <a:rPr lang="pt-BR" dirty="0" err="1" smtClean="0"/>
              <a:t>alfático</a:t>
            </a:r>
            <a:r>
              <a:rPr lang="pt-BR" dirty="0" smtClean="0"/>
              <a:t> Rua Daniel </a:t>
            </a:r>
            <a:r>
              <a:rPr lang="pt-BR" dirty="0" err="1" smtClean="0"/>
              <a:t>Petry</a:t>
            </a:r>
            <a:r>
              <a:rPr lang="pt-BR" dirty="0" smtClean="0"/>
              <a:t> e Avenida João Frederico Martendal, Rua José </a:t>
            </a:r>
            <a:r>
              <a:rPr lang="pt-BR" dirty="0" err="1" smtClean="0"/>
              <a:t>Reitz</a:t>
            </a:r>
            <a:r>
              <a:rPr lang="pt-BR" dirty="0" smtClean="0"/>
              <a:t> 2º aditivo.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30906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R$ 85.400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R$ 94.837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R$ 94.837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militar, placas de trânsito nomes ruas, </a:t>
            </a:r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83335"/>
              </p:ext>
            </p:extLst>
          </p:nvPr>
        </p:nvGraphicFramePr>
        <p:xfrm>
          <a:off x="1938213" y="1868527"/>
          <a:ext cx="9409724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R$ 903.900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</a:p>
                    <a:p>
                      <a:r>
                        <a:rPr lang="pt-BR" b="0" dirty="0" smtClean="0"/>
                        <a:t>3.3.90.39 (custeio</a:t>
                      </a:r>
                      <a:r>
                        <a:rPr lang="pt-BR" b="0" baseline="0" dirty="0" smtClean="0"/>
                        <a:t> e materiais </a:t>
                      </a:r>
                      <a:r>
                        <a:rPr lang="pt-BR" b="0" baseline="0" dirty="0" err="1" smtClean="0"/>
                        <a:t>Cosip</a:t>
                      </a:r>
                      <a:r>
                        <a:rPr lang="pt-BR" b="0" baseline="0" dirty="0" smtClean="0"/>
                        <a:t>)</a:t>
                      </a:r>
                    </a:p>
                    <a:p>
                      <a:r>
                        <a:rPr lang="pt-BR" b="0" baseline="0" dirty="0" smtClean="0"/>
                        <a:t>3.3.90.30 (materiais)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R$ 926.884</a:t>
                      </a:r>
                    </a:p>
                    <a:p>
                      <a:pPr algn="r"/>
                      <a:r>
                        <a:rPr lang="pt-BR" dirty="0" smtClean="0"/>
                        <a:t>788.838</a:t>
                      </a:r>
                    </a:p>
                    <a:p>
                      <a:pPr algn="r"/>
                      <a:r>
                        <a:rPr lang="pt-BR" dirty="0" smtClean="0"/>
                        <a:t>10.211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4.4.90 (Smartphone)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R$ 71.000</a:t>
                      </a:r>
                    </a:p>
                    <a:p>
                      <a:pPr algn="r"/>
                      <a:r>
                        <a:rPr lang="pt-BR" dirty="0" smtClean="0"/>
                        <a:t>R$835 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90978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R$ 1.762.200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R$ 1.705.718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R$ 980.087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R$ 160.418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490.204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7.770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R$ 40.201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Administração</a:t>
            </a:r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457031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R$ 2.857.000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R$ 2.775.703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R$ 1.089.335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R$ 167.890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R$ 1.512.927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R$ 5.551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99670"/>
              </p:ext>
            </p:extLst>
          </p:nvPr>
        </p:nvGraphicFramePr>
        <p:xfrm>
          <a:off x="1844431" y="1645789"/>
          <a:ext cx="93393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R$ 111.712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R$ 7.962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R$ 9.153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3.3.93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R$ 94.597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  <a:p>
            <a:r>
              <a:rPr lang="pt-BR" dirty="0"/>
              <a:t>4.4.90 – Investimentos </a:t>
            </a:r>
            <a:endParaRPr lang="pt-BR" dirty="0" smtClean="0"/>
          </a:p>
          <a:p>
            <a:r>
              <a:rPr lang="pt-BR" dirty="0" smtClean="0"/>
              <a:t>3.3.93 – 15 unidades de roupa de proteção 	para combate a incêndio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068241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1008 – Aquisição de Equipamentos Rodoviários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Não foram adquiridos equipamentos rodoviários no ano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2785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77993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1013 – Construção de Casa do Agricultor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R$ 89.744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R$ 89.744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3938954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- Construção da Casa do Agricultor   (Aditivo)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7588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929970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1012 – Aquisição</a:t>
                      </a:r>
                      <a:r>
                        <a:rPr lang="pt-BR" baseline="0" dirty="0" smtClean="0"/>
                        <a:t> Máquinas, Implementos 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aquisição de máquinas, implementos e equipamentos  na agricultura no ano de 2020.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2268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63740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R$ 1.873.892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R$ 1.673.580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R$ 953.292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R$ 140.835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R$ 579.453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-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09070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2.422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R$ 668.131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R$ 140.236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R$ 14.796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R$ 491.298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R$ 21.801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( 11 Contentores e 2 com 4 cores)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612395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63.943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R$ 4.564.399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R$ 5.127.397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R$ 2.143.191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355.331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R$ 2.596.229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32.646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43387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17.625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18.007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R$ 2.353.000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R$ 2.589.644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R$ 2.127.034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R$ 283.318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R$ 124.640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54.652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60064"/>
              </p:ext>
            </p:extLst>
          </p:nvPr>
        </p:nvGraphicFramePr>
        <p:xfrm>
          <a:off x="1926492" y="1516836"/>
          <a:ext cx="89525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27.848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36.986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R$ 587.800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R$ 595.746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R$ 475.435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40.040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R$ 80.271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Agentes 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43849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707.186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707.186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74538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8.475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4.328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R$ 432.848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R$ 350.806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59.285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R$ 22.757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 Dentistas e  Técnica de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9453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46.150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24.765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R$ 481.310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R$ 481.310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54658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R$ 131.900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R$ 103.865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R$ 68.656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R$ 14.449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R$ 17.904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R$ 2.856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servidores lotados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69443"/>
              </p:ext>
            </p:extLst>
          </p:nvPr>
        </p:nvGraphicFramePr>
        <p:xfrm>
          <a:off x="1973384" y="1434773"/>
          <a:ext cx="8929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R$ 100.800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R$ 104.172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R$ 71.323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R$ 9.832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R$ 23.017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servidora lotada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951589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63415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R$ 308.143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R$ 308.143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</a:t>
            </a:r>
            <a:r>
              <a:rPr lang="pt-BR" dirty="0" smtClean="0"/>
              <a:t>Aquisição de um </a:t>
            </a:r>
            <a:r>
              <a:rPr lang="pt-BR" dirty="0" err="1" smtClean="0"/>
              <a:t>Minibus</a:t>
            </a:r>
            <a:r>
              <a:rPr lang="pt-BR" dirty="0" smtClean="0"/>
              <a:t> 16 lugares</a:t>
            </a:r>
            <a:r>
              <a:rPr lang="pt-BR" dirty="0"/>
              <a:t> </a:t>
            </a:r>
            <a:r>
              <a:rPr lang="pt-BR" dirty="0" smtClean="0"/>
              <a:t>no valor de R$ 177.000,00 e devolução de convênio no valor de R$ 131.143,00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25267"/>
              </p:ext>
            </p:extLst>
          </p:nvPr>
        </p:nvGraphicFramePr>
        <p:xfrm>
          <a:off x="2114062" y="1359877"/>
          <a:ext cx="8940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R$ 947.382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R$ 755.073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183.957</a:t>
                      </a:r>
                    </a:p>
                    <a:p>
                      <a:pPr algn="r"/>
                      <a:r>
                        <a:rPr lang="pt-BR" dirty="0" smtClean="0"/>
                        <a:t>R$ 8.352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4278924"/>
            <a:ext cx="88274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frente</a:t>
            </a:r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r>
              <a:rPr lang="pt-BR" dirty="0" smtClean="0"/>
              <a:t>4.4.90 – Material Permanente – Monitor de sinais vitais 3 poltronas para soroterapia e coleta de sangue.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991972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00.10 – Amortização</a:t>
                      </a:r>
                      <a:r>
                        <a:rPr lang="pt-BR" baseline="0" dirty="0" smtClean="0"/>
                        <a:t> de Dívida -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R$ 252.352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</a:p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R$ 9.448 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242.904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3.2.90 </a:t>
            </a:r>
            <a:r>
              <a:rPr lang="pt-BR" dirty="0"/>
              <a:t>– </a:t>
            </a:r>
            <a:r>
              <a:rPr lang="pt-BR" dirty="0" smtClean="0"/>
              <a:t>Encargos parcelamento FGTS</a:t>
            </a:r>
          </a:p>
          <a:p>
            <a:r>
              <a:rPr lang="pt-BR" dirty="0" smtClean="0"/>
              <a:t>4.6.90 – Amortização parcelamento FGTS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9600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73646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R$ 181.943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R$ 28.818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153.125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 Executivo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158479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R$ 3.518.200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R$ 2.896.737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R$ 2.896.737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592454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R$ 307.119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R$ 307.119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44593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1005</a:t>
                      </a:r>
                      <a:r>
                        <a:rPr lang="pt-BR" baseline="0" dirty="0" smtClean="0"/>
                        <a:t> – Revitalização, Reforma da Sede Administrativa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89.580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89.580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852246" y="5216769"/>
            <a:ext cx="967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Reforma e adaptação da acessibilidade do prédio da Prefeitura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4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369762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R$ 970.000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R$ 776.599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R$ 265.246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R$ 511.353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</a:t>
            </a:r>
          </a:p>
          <a:p>
            <a:r>
              <a:rPr lang="pt-BR" dirty="0" smtClean="0"/>
              <a:t>4.6.90 – Principal da Dívida Contratual (INSS/FGTS/BADESC/</a:t>
            </a:r>
            <a:r>
              <a:rPr lang="pt-BR" dirty="0" err="1" smtClean="0"/>
              <a:t>Finisa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36335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R$ 360.500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R$ 401.268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R$ 401.268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1544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R$ 131.829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R$ 131.829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34740"/>
              </p:ext>
            </p:extLst>
          </p:nvPr>
        </p:nvGraphicFramePr>
        <p:xfrm>
          <a:off x="1949939" y="1423051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R$ 2.050.000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R$ 1.288.308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R$ 1.102.979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R$ 12.402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R$ 142.691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R$ 30.236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5158153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25758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R$ 1.219.99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R$ 1.219.99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</a:t>
            </a:r>
            <a:r>
              <a:rPr lang="pt-BR" dirty="0"/>
              <a:t>	</a:t>
            </a:r>
            <a:r>
              <a:rPr lang="pt-BR" dirty="0" smtClean="0"/>
              <a:t>Aditivo Muro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585629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no ano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176110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R$ 511.191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R$ 361.255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R$ 32.777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R$ 113.850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R$ 3.309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 </a:t>
            </a:r>
            <a:r>
              <a:rPr lang="pt-BR" dirty="0"/>
              <a:t>servidores 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18117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ano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88790"/>
              </p:ext>
            </p:extLst>
          </p:nvPr>
        </p:nvGraphicFramePr>
        <p:xfrm>
          <a:off x="2078892" y="1454312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752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R$ 673.000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R$ 395.830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R$ 205.264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R$ 18.661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R$ 171.905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04647" y="4548553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3.1.90 – Pagamento dos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na Secretaria de Esportes</a:t>
            </a:r>
            <a:endParaRPr lang="pt-BR" dirty="0"/>
          </a:p>
          <a:p>
            <a:pPr algn="just"/>
            <a:r>
              <a:rPr lang="pt-BR" dirty="0"/>
              <a:t>3.1.91 – Encargos folha</a:t>
            </a:r>
          </a:p>
          <a:p>
            <a:pPr algn="just"/>
            <a:r>
              <a:rPr lang="pt-BR" dirty="0"/>
              <a:t>3.3.90 – Despesas de Manutenção </a:t>
            </a:r>
            <a:r>
              <a:rPr lang="pt-BR" dirty="0" smtClean="0"/>
              <a:t>da Secretaria de Esportes</a:t>
            </a:r>
            <a:endParaRPr lang="pt-BR" dirty="0"/>
          </a:p>
          <a:p>
            <a:pPr algn="just"/>
            <a:r>
              <a:rPr lang="pt-BR" dirty="0" smtClean="0"/>
              <a:t>Meta Física: quantidade de alunos matriculados no 1º quadrimestre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8435</TotalTime>
  <Words>4363</Words>
  <Application>Microsoft Office PowerPoint</Application>
  <PresentationFormat>Personalizar</PresentationFormat>
  <Paragraphs>1089</Paragraphs>
  <Slides>66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66</vt:i4>
      </vt:variant>
    </vt:vector>
  </HeadingPairs>
  <TitlesOfParts>
    <vt:vector size="67" baseType="lpstr">
      <vt:lpstr>Cacho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0004 – Esporte, Lazer, Bem Estar e Juventude</vt:lpstr>
      <vt:lpstr>Programa 0005 – Turismo e Desenvolvimento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613</cp:revision>
  <dcterms:created xsi:type="dcterms:W3CDTF">2020-01-29T12:31:33Z</dcterms:created>
  <dcterms:modified xsi:type="dcterms:W3CDTF">2021-02-23T19:16:23Z</dcterms:modified>
</cp:coreProperties>
</file>