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0" r:id="rId2"/>
    <p:sldId id="302" r:id="rId3"/>
    <p:sldId id="303" r:id="rId4"/>
    <p:sldId id="305" r:id="rId5"/>
    <p:sldId id="306" r:id="rId6"/>
    <p:sldId id="307" r:id="rId7"/>
    <p:sldId id="308" r:id="rId8"/>
    <p:sldId id="309" r:id="rId9"/>
    <p:sldId id="371" r:id="rId10"/>
    <p:sldId id="311" r:id="rId11"/>
    <p:sldId id="313" r:id="rId12"/>
    <p:sldId id="314" r:id="rId13"/>
    <p:sldId id="315" r:id="rId14"/>
    <p:sldId id="316" r:id="rId15"/>
    <p:sldId id="317" r:id="rId16"/>
    <p:sldId id="369" r:id="rId17"/>
    <p:sldId id="318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8" r:id="rId26"/>
    <p:sldId id="329" r:id="rId27"/>
    <p:sldId id="330" r:id="rId28"/>
    <p:sldId id="331" r:id="rId29"/>
    <p:sldId id="334" r:id="rId30"/>
    <p:sldId id="336" r:id="rId31"/>
    <p:sldId id="337" r:id="rId32"/>
    <p:sldId id="339" r:id="rId33"/>
    <p:sldId id="340" r:id="rId34"/>
    <p:sldId id="341" r:id="rId35"/>
    <p:sldId id="342" r:id="rId36"/>
    <p:sldId id="345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6" r:id="rId46"/>
    <p:sldId id="370" r:id="rId47"/>
    <p:sldId id="372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5" r:id="rId56"/>
    <p:sldId id="367" r:id="rId57"/>
    <p:sldId id="368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do 1º Quadrimestre de 2021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93030"/>
              </p:ext>
            </p:extLst>
          </p:nvPr>
        </p:nvGraphicFramePr>
        <p:xfrm>
          <a:off x="2055446" y="164578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R$ 4.371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R$ 4.371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</a:t>
            </a:r>
            <a:r>
              <a:rPr lang="pt-BR" dirty="0" smtClean="0"/>
              <a:t>Despesa de Pessoal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Embelezamento da cidade e despesas com o Centro de Apoio ao turista.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49647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Alimentação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R$ 85.000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R$ 84.326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R$ 84.326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78934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R$ 1.460.000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R$ 1.350.161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R$ 945.785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R$ 145.988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R$ 184.299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R$ 74.089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104 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</a:t>
            </a:r>
            <a:r>
              <a:rPr lang="pt-BR" dirty="0" smtClean="0"/>
              <a:t>folha</a:t>
            </a:r>
            <a:endParaRPr lang="pt-BR" dirty="0"/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55816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R$ 1.089.000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R$ 1.112.778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R$ 747.640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R$ 115.274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R$ 149.782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R$ 100.082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63 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69483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R$ 337.137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R$ 175.998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R$ 18.887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R$ 142.252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29 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32951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R$ 12.400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R$ 12.400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Manutenção do Transporte Escolar.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37551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2009 – Apoio aos Estudantes do Ensino Superior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alunos do ensino superior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75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54596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R$ 13.898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R$ 13.898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79358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R$ 305.904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Não houve despesas com ampliação da rede física do ensino fundamental no 1º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44140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foram realizadas nenhuma despesa com a ampliação da rede física do ensino infantil no 1º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08182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R$ 314.387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R$ 260.206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R$ 6.004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R$ 21.150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8 servidores lotados no Gabinete do Prefeito </a:t>
            </a:r>
            <a:r>
              <a:rPr lang="pt-BR" sz="1200" dirty="0" smtClean="0"/>
              <a:t>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62076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0002 – Amortização da Dívida da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3.129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Encargos do contrato de financiamento – </a:t>
            </a:r>
            <a:r>
              <a:rPr lang="pt-BR" dirty="0" err="1" smtClean="0"/>
              <a:t>Finisa</a:t>
            </a:r>
            <a:r>
              <a:rPr lang="pt-BR" dirty="0" smtClean="0"/>
              <a:t> – Construção de quadra de esportes escola Verônica </a:t>
            </a:r>
            <a:r>
              <a:rPr lang="pt-BR" dirty="0" err="1" smtClean="0"/>
              <a:t>Guesser</a:t>
            </a:r>
            <a:r>
              <a:rPr lang="pt-BR" dirty="0" smtClean="0"/>
              <a:t> Pauli.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64103"/>
              </p:ext>
            </p:extLst>
          </p:nvPr>
        </p:nvGraphicFramePr>
        <p:xfrm>
          <a:off x="2055446" y="1469943"/>
          <a:ext cx="90228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42.237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30.126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4.584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087815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2 servidoras 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16249"/>
              </p:ext>
            </p:extLst>
          </p:nvPr>
        </p:nvGraphicFramePr>
        <p:xfrm>
          <a:off x="1805353" y="1387882"/>
          <a:ext cx="93315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28.194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15.382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6.213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6.598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de 1 servidor lotado </a:t>
            </a:r>
            <a:r>
              <a:rPr lang="pt-BR" dirty="0"/>
              <a:t>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Decoração de Páscoa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84633"/>
              </p:ext>
            </p:extLst>
          </p:nvPr>
        </p:nvGraphicFramePr>
        <p:xfrm>
          <a:off x="1832707" y="1294097"/>
          <a:ext cx="860083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R$ 11.525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R$ 7.491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3.1.91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R$ 1.648</a:t>
                      </a:r>
                    </a:p>
                    <a:p>
                      <a:pPr algn="r"/>
                      <a:r>
                        <a:rPr lang="pt-BR" dirty="0" smtClean="0"/>
                        <a:t>R$ 2.386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554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 de Pessoal de 1 servidora lotada no Museu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endParaRPr lang="pt-BR" dirty="0" smtClean="0"/>
          </a:p>
          <a:p>
            <a:r>
              <a:rPr lang="pt-BR" dirty="0" smtClean="0"/>
              <a:t>3.1.91 – Despesa Patronal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Museu Municipal Antônio Carlos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43254"/>
              </p:ext>
            </p:extLst>
          </p:nvPr>
        </p:nvGraphicFramePr>
        <p:xfrm>
          <a:off x="1867876" y="1552004"/>
          <a:ext cx="874150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R$ 36.774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8.659</a:t>
                      </a:r>
                    </a:p>
                    <a:p>
                      <a:pPr algn="r"/>
                      <a:r>
                        <a:rPr lang="pt-BR" dirty="0" smtClean="0"/>
                        <a:t>R$ 23.045</a:t>
                      </a:r>
                    </a:p>
                    <a:p>
                      <a:pPr algn="r"/>
                      <a:r>
                        <a:rPr lang="pt-BR" dirty="0" smtClean="0"/>
                        <a:t>R$ 5.070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689231"/>
            <a:ext cx="8757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da escola de música</a:t>
            </a:r>
          </a:p>
          <a:p>
            <a:r>
              <a:rPr lang="pt-BR" dirty="0" smtClean="0"/>
              <a:t>3.1.90 – Despesa de pessoal 1 servidor lotado na escola de música</a:t>
            </a:r>
          </a:p>
          <a:p>
            <a:r>
              <a:rPr lang="pt-BR" dirty="0" smtClean="0"/>
              <a:t>3.1.90 – Despesa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23820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lucrativos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977890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R$ 138.897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62.673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R$ 6.317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R$ 69.907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 4 servidores lotados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0865"/>
              </p:ext>
            </p:extLst>
          </p:nvPr>
        </p:nvGraphicFramePr>
        <p:xfrm>
          <a:off x="1961659" y="1446497"/>
          <a:ext cx="883529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R$ 16.148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11.972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R$ 2.531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1.645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 Animadoras 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07161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Adolescência.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00375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R$ 1.547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05354" y="4103077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CRAS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13727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39.824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R$ 27.994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R$ 11.830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Conselho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8587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94.120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R$ 94.120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Reforma da Capela Mortuária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59485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199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vias – Devolução saldo remanescente pavimentação da Rua Antonio Weber II.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33112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R$ 19.010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R$ 19.010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militar.</a:t>
            </a:r>
          </a:p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69992"/>
              </p:ext>
            </p:extLst>
          </p:nvPr>
        </p:nvGraphicFramePr>
        <p:xfrm>
          <a:off x="1938213" y="1868527"/>
          <a:ext cx="94097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2376 (</a:t>
                      </a:r>
                      <a:r>
                        <a:rPr lang="pt-BR" dirty="0" err="1" smtClean="0"/>
                        <a:t>celesc</a:t>
                      </a:r>
                      <a:r>
                        <a:rPr lang="pt-BR" dirty="0" smtClean="0"/>
                        <a:t>) 890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Cerej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R$ 263.156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3.3.90.92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R$ 243.915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R$ 5.681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R$ 13.560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263662"/>
            <a:ext cx="931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3.3.90.92 – Celesc/</a:t>
            </a:r>
            <a:r>
              <a:rPr lang="pt-BR" dirty="0" err="1" smtClean="0"/>
              <a:t>Cerej</a:t>
            </a:r>
            <a:endParaRPr lang="pt-BR" dirty="0" smtClean="0"/>
          </a:p>
          <a:p>
            <a:r>
              <a:rPr lang="pt-BR" dirty="0" smtClean="0"/>
              <a:t>3.3.93.30 – Materiais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3.3.93.39 – Serviços </a:t>
            </a:r>
            <a:r>
              <a:rPr lang="pt-BR" dirty="0" err="1" smtClean="0"/>
              <a:t>Cimcatarina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00072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R$ 965.214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R$ 968.869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R$ 375.539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R$ 49.330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R$ 538.285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R$ 5.715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32 servidores 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Material Permanente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56899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R$ 2.419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R$ 2.419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41837"/>
              </p:ext>
            </p:extLst>
          </p:nvPr>
        </p:nvGraphicFramePr>
        <p:xfrm>
          <a:off x="2031998" y="1550832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R$ 656.605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R$ 288.243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R$ 41.221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R$ 253.644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R$ 73.497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97058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23 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Obras</a:t>
            </a:r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16267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(tonelada)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665 +</a:t>
                      </a:r>
                      <a:r>
                        <a:rPr lang="pt-BR" baseline="0" dirty="0" smtClean="0"/>
                        <a:t> 48 reciclado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R$ 192.481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R$ 47.644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R$ 4.292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R$ 140.545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4 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112212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36.415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R$ 1.594.000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R$ 1.169.458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R$ 448.523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92.824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R$ 628.111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45 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Investimentos –  </a:t>
            </a:r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14541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5.875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8.282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R$ 770.800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R$ 857.770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R$ 698.876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R$ 94.095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R$ 54.535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10.264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21 servidores </a:t>
            </a:r>
            <a:r>
              <a:rPr lang="pt-BR" dirty="0"/>
              <a:t>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81275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R$ 506.183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R$ 290.959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R$ 47.401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142.020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R$ 9.813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R$ 13.400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21 servidores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Administração</a:t>
            </a:r>
          </a:p>
          <a:p>
            <a:r>
              <a:rPr lang="pt-BR" dirty="0" smtClean="0"/>
              <a:t>3.3.93 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23238"/>
              </p:ext>
            </p:extLst>
          </p:nvPr>
        </p:nvGraphicFramePr>
        <p:xfrm>
          <a:off x="1926492" y="1516836"/>
          <a:ext cx="895252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10.443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14.264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R$ 222.203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R$ 144.978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13.640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R$ 25.257</a:t>
                      </a:r>
                    </a:p>
                    <a:p>
                      <a:pPr algn="r"/>
                      <a:r>
                        <a:rPr lang="pt-BR" dirty="0" smtClean="0"/>
                        <a:t>R$ 38.328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21Agentes 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saúde</a:t>
            </a:r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53870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2.825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R$ 91.790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R$ 72.787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13.768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R$ 5.235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 3 servidores  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4.4.90 -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60619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12.419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R$ 165.300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R$ 197.019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R$ 197.019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10436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R$ 40.900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R$ 23.823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R$ 16.004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R$ 3.385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R$ 4.434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de 1 servidora lotada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07229"/>
              </p:ext>
            </p:extLst>
          </p:nvPr>
        </p:nvGraphicFramePr>
        <p:xfrm>
          <a:off x="1973384" y="1434773"/>
          <a:ext cx="892907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R$ 35.218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R$ 20.662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R$ 7.754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R$ 6.088</a:t>
                      </a:r>
                    </a:p>
                    <a:p>
                      <a:pPr algn="r"/>
                      <a:r>
                        <a:rPr lang="pt-BR" dirty="0" smtClean="0"/>
                        <a:t>R$ 714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 3 servidoras lotadas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</a:p>
          <a:p>
            <a:r>
              <a:rPr lang="pt-BR" dirty="0" smtClean="0"/>
              <a:t>4.4.90 – 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35088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R$ 163.672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R$ 163.672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Compra de 2 </a:t>
            </a:r>
            <a:r>
              <a:rPr lang="pt-BR" dirty="0"/>
              <a:t>C</a:t>
            </a:r>
            <a:r>
              <a:rPr lang="pt-BR" dirty="0" smtClean="0"/>
              <a:t>hevrolet  </a:t>
            </a:r>
            <a:r>
              <a:rPr lang="pt-BR" dirty="0" err="1" smtClean="0"/>
              <a:t>Onix</a:t>
            </a:r>
            <a:r>
              <a:rPr lang="pt-BR" dirty="0" smtClean="0"/>
              <a:t>  </a:t>
            </a:r>
            <a:r>
              <a:rPr lang="pt-BR" dirty="0" err="1" smtClean="0"/>
              <a:t>Pluz</a:t>
            </a:r>
            <a:r>
              <a:rPr lang="pt-BR" dirty="0" smtClean="0"/>
              <a:t> </a:t>
            </a:r>
            <a:r>
              <a:rPr lang="pt-BR" dirty="0" err="1" smtClean="0"/>
              <a:t>Ltz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53450"/>
              </p:ext>
            </p:extLst>
          </p:nvPr>
        </p:nvGraphicFramePr>
        <p:xfrm>
          <a:off x="2114062" y="1359877"/>
          <a:ext cx="8940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2041 – Combate</a:t>
                      </a:r>
                      <a:r>
                        <a:rPr lang="pt-BR" baseline="0" dirty="0" smtClean="0"/>
                        <a:t> ao </a:t>
                      </a:r>
                      <a:r>
                        <a:rPr lang="pt-BR" baseline="0" dirty="0" err="1" smtClean="0"/>
                        <a:t>Covid</a:t>
                      </a:r>
                      <a:r>
                        <a:rPr lang="pt-BR" baseline="0" dirty="0" smtClean="0"/>
                        <a:t> 19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R$ 522.171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R$ 422.437</a:t>
                      </a:r>
                    </a:p>
                    <a:p>
                      <a:pPr algn="r"/>
                      <a:r>
                        <a:rPr lang="pt-BR" dirty="0" smtClean="0"/>
                        <a:t>R$ 96.652</a:t>
                      </a:r>
                    </a:p>
                    <a:p>
                      <a:pPr algn="r"/>
                      <a:r>
                        <a:rPr lang="pt-BR" dirty="0" smtClean="0"/>
                        <a:t>3.082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3.1.90 </a:t>
            </a:r>
            <a:r>
              <a:rPr lang="pt-BR" dirty="0"/>
              <a:t>– </a:t>
            </a:r>
            <a:r>
              <a:rPr lang="pt-BR" dirty="0" smtClean="0"/>
              <a:t>Despesas de Pessoal servidores trabalhando na linha de frente.</a:t>
            </a:r>
          </a:p>
          <a:p>
            <a:r>
              <a:rPr lang="pt-BR" dirty="0" smtClean="0"/>
              <a:t>3.3.90 – Despesas com a compra de material para Secretaria EPIs e outros materiais para combate ao </a:t>
            </a:r>
            <a:r>
              <a:rPr lang="pt-BR" dirty="0" err="1" smtClean="0"/>
              <a:t>Covid</a:t>
            </a:r>
            <a:r>
              <a:rPr lang="pt-BR" dirty="0" smtClean="0"/>
              <a:t> 19.</a:t>
            </a:r>
          </a:p>
          <a:p>
            <a:r>
              <a:rPr lang="pt-BR" dirty="0" smtClean="0"/>
              <a:t>4.4.90 – Material Permanente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506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52468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0010 – Amortização</a:t>
                      </a:r>
                      <a:r>
                        <a:rPr lang="pt-BR" baseline="0" dirty="0" smtClean="0"/>
                        <a:t> de Dívidas -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R$ 85.685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</a:p>
                    <a:p>
                      <a:r>
                        <a:rPr lang="pt-BR" dirty="0" smtClean="0"/>
                        <a:t>4.6.90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R$ 4.717</a:t>
                      </a:r>
                    </a:p>
                    <a:p>
                      <a:pPr algn="r"/>
                      <a:r>
                        <a:rPr lang="pt-BR" dirty="0" smtClean="0"/>
                        <a:t>R$ 80.968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3.2.90 </a:t>
            </a:r>
            <a:r>
              <a:rPr lang="pt-BR" dirty="0"/>
              <a:t>– </a:t>
            </a:r>
            <a:r>
              <a:rPr lang="pt-BR" dirty="0" smtClean="0"/>
              <a:t>Encargos da Dívida</a:t>
            </a:r>
          </a:p>
          <a:p>
            <a:r>
              <a:rPr lang="pt-BR" dirty="0" smtClean="0"/>
              <a:t>4.6.90 – Amortização da Dívida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1152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79772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R$ 9.167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R$ 30.919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 Executivo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34259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R$ 994.094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R$ 994.094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aposentados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36897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209.547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209.547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03669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R$ 90.160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R$ 90.160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servidores aposentados pelo Tesouro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45635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R$ 255.220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R$ 84.463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R$ 170.757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Encargos sobre a Dívida</a:t>
            </a:r>
          </a:p>
          <a:p>
            <a:r>
              <a:rPr lang="pt-BR" dirty="0" smtClean="0"/>
              <a:t>4.6.90 – Amortização da Dívida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19717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R$ 116.264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R$ 116.264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8836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R$ 54.705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R$ 54.705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52529"/>
              </p:ext>
            </p:extLst>
          </p:nvPr>
        </p:nvGraphicFramePr>
        <p:xfrm>
          <a:off x="1949939" y="1423051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R$ 411.347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R$ 348.205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R$ 4.423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R$ 58.026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R$ 693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29907"/>
            <a:ext cx="806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Material Permanente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72107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R$ 16.666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foram realizadas despesas na ação 1020 no 1º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62575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Não houve despesa com esta ação no 1º quadrimestre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32647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R$ 222.181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R$ 127.932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R$ 82.387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R$ 1.788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5 servidores </a:t>
            </a:r>
            <a:r>
              <a:rPr lang="pt-BR" dirty="0"/>
              <a:t>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231133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no 1º Quadrimestre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45373"/>
              </p:ext>
            </p:extLst>
          </p:nvPr>
        </p:nvGraphicFramePr>
        <p:xfrm>
          <a:off x="2078892" y="1454312"/>
          <a:ext cx="81280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R$210.000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R$ 135.694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R$ 62.024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R$ 5.198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R$ 67.974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498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4829908"/>
            <a:ext cx="8124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3.1.90 – Pagamento dos </a:t>
            </a:r>
            <a:r>
              <a:rPr lang="pt-BR" sz="1600" dirty="0" smtClean="0"/>
              <a:t>4 servidores </a:t>
            </a:r>
            <a:r>
              <a:rPr lang="pt-BR" sz="1600" dirty="0"/>
              <a:t>lotados </a:t>
            </a:r>
            <a:r>
              <a:rPr lang="pt-BR" sz="1600" dirty="0" smtClean="0"/>
              <a:t>na Secretaria de Esportes</a:t>
            </a:r>
            <a:endParaRPr lang="pt-BR" sz="1600" dirty="0"/>
          </a:p>
          <a:p>
            <a:pPr algn="just"/>
            <a:r>
              <a:rPr lang="pt-BR" sz="1600" dirty="0"/>
              <a:t>3.1.91 – Encargos </a:t>
            </a:r>
            <a:r>
              <a:rPr lang="pt-BR" sz="1600" dirty="0" smtClean="0"/>
              <a:t>folha – 4.4.90 – Material Permanente</a:t>
            </a:r>
            <a:endParaRPr lang="pt-BR" sz="1600" dirty="0"/>
          </a:p>
          <a:p>
            <a:pPr algn="just"/>
            <a:r>
              <a:rPr lang="pt-BR" sz="1600" dirty="0"/>
              <a:t>3.3.90 – Despesas de Manutenção </a:t>
            </a:r>
            <a:r>
              <a:rPr lang="pt-BR" sz="1600" dirty="0" smtClean="0"/>
              <a:t>da Secretaria de Esportes</a:t>
            </a:r>
            <a:endParaRPr lang="pt-BR" sz="1600" dirty="0"/>
          </a:p>
          <a:p>
            <a:pPr algn="just"/>
            <a:r>
              <a:rPr lang="pt-BR" sz="1600" b="1" dirty="0" smtClean="0"/>
              <a:t>Meta Física</a:t>
            </a:r>
            <a:r>
              <a:rPr lang="pt-BR" sz="1600" dirty="0" smtClean="0"/>
              <a:t>:</a:t>
            </a:r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15947"/>
              </p:ext>
            </p:extLst>
          </p:nvPr>
        </p:nvGraphicFramePr>
        <p:xfrm>
          <a:off x="2078892" y="1454312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1016 – Aquisição de Veículos p/Incentivo</a:t>
                      </a:r>
                      <a:r>
                        <a:rPr lang="pt-BR" baseline="0" dirty="0" smtClean="0"/>
                        <a:t> ao Esporte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R$ 211.790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211.790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3950677"/>
            <a:ext cx="8124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4.4.90 – Aquisição </a:t>
            </a:r>
            <a:r>
              <a:rPr lang="pt-BR" sz="1600" dirty="0" err="1" smtClean="0"/>
              <a:t>Minibus</a:t>
            </a:r>
            <a:r>
              <a:rPr lang="pt-BR" sz="1600" dirty="0" smtClean="0"/>
              <a:t> teto alto 17+1 lugares tipo D.</a:t>
            </a:r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6468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8579</TotalTime>
  <Words>3667</Words>
  <Application>Microsoft Office PowerPoint</Application>
  <PresentationFormat>Personalizar</PresentationFormat>
  <Paragraphs>965</Paragraphs>
  <Slides>57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Cacho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0004 – Esporte, Lazer, Bem Estar e Juventude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543</cp:revision>
  <dcterms:created xsi:type="dcterms:W3CDTF">2020-01-29T12:31:33Z</dcterms:created>
  <dcterms:modified xsi:type="dcterms:W3CDTF">2021-05-25T19:20:19Z</dcterms:modified>
</cp:coreProperties>
</file>