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>
        <p:scale>
          <a:sx n="77" d="100"/>
          <a:sy n="77" d="100"/>
        </p:scale>
        <p:origin x="-462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C50EF-3658-42C8-BCE7-583498D1C1B8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CDAF7-0C29-4735-B3AC-E0A4E2891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5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bilidade@saojosedabarra.mg.gov.b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613554"/>
            <a:ext cx="6815669" cy="1438739"/>
          </a:xfrm>
        </p:spPr>
        <p:txBody>
          <a:bodyPr/>
          <a:lstStyle/>
          <a:p>
            <a:r>
              <a:rPr lang="pt-BR" dirty="0" smtClean="0"/>
              <a:t>Audiência Pública	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387144"/>
            <a:ext cx="6815669" cy="1815921"/>
          </a:xfrm>
        </p:spPr>
        <p:txBody>
          <a:bodyPr>
            <a:normAutofit fontScale="77500" lnSpcReduction="20000"/>
          </a:bodyPr>
          <a:lstStyle/>
          <a:p>
            <a:endParaRPr lang="pt-BR" sz="4600" dirty="0" smtClean="0"/>
          </a:p>
          <a:p>
            <a:r>
              <a:rPr lang="pt-BR" sz="4600" dirty="0" smtClean="0"/>
              <a:t>Lei de Diretrizes Orçamentárias</a:t>
            </a:r>
          </a:p>
          <a:p>
            <a:r>
              <a:rPr lang="pt-BR" sz="4800" dirty="0" smtClean="0">
                <a:solidFill>
                  <a:srgbClr val="FF0000"/>
                </a:solidFill>
              </a:rPr>
              <a:t>LDO 2022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32" y="5677469"/>
            <a:ext cx="8103785" cy="101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92365"/>
              </p:ext>
            </p:extLst>
          </p:nvPr>
        </p:nvGraphicFramePr>
        <p:xfrm>
          <a:off x="1295401" y="2556932"/>
          <a:ext cx="9287679" cy="3097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6627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76921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2.008 – Apoio aos Estudantes de Ensino Médio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6921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2.009 – Apoio aos Estudantes de Ensino Superior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69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2.010 – Apoio aos Estudantes no Pré-Vestibular</a:t>
                      </a: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5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Programa: 0002 – CULTURA: IDEIAS EM MOVIMENTO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32487"/>
              </p:ext>
            </p:extLst>
          </p:nvPr>
        </p:nvGraphicFramePr>
        <p:xfrm>
          <a:off x="1445146" y="3261814"/>
          <a:ext cx="9287679" cy="232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6627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76921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2.011 – Melhorias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e Manutenção do Auditório Municipal Sophia Manes </a:t>
                      </a:r>
                      <a:r>
                        <a:rPr lang="pt-BR" baseline="0" dirty="0" err="1" smtClean="0">
                          <a:solidFill>
                            <a:schemeClr val="tx1"/>
                          </a:solidFill>
                        </a:rPr>
                        <a:t>Besen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6921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2.012 – Manutenção da Biblioteca Municipal </a:t>
                      </a:r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Profº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Lauro </a:t>
                      </a:r>
                      <a:r>
                        <a:rPr lang="pt-BR" baseline="0" dirty="0" err="1" smtClean="0">
                          <a:solidFill>
                            <a:schemeClr val="tx1"/>
                          </a:solidFill>
                        </a:rPr>
                        <a:t>Junkes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0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848143"/>
              </p:ext>
            </p:extLst>
          </p:nvPr>
        </p:nvGraphicFramePr>
        <p:xfrm>
          <a:off x="1295401" y="2556932"/>
          <a:ext cx="9287679" cy="367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65648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65603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2.013 – Manutenção da Biblioteca Itinerante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5603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2.014 – Manutenção do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Museu Municipal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66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2.015 – Aprimoramento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e Manutenção da Escola de Música</a:t>
                      </a:r>
                      <a:endParaRPr lang="pt-B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5603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2.016 – Apoio a Cultura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3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Programa: 0003 – GESTÃO PARTICIPATIVA E TRANSPARENTE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52375"/>
              </p:ext>
            </p:extLst>
          </p:nvPr>
        </p:nvGraphicFramePr>
        <p:xfrm>
          <a:off x="1445146" y="3261815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2.017 – Manutenção do Gabinete do Prefeito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2.018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– Manutenção do Conselho Tutelar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2019 – Manutenção do Órgão de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Controle Interno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0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97540"/>
            <a:ext cx="9601196" cy="3378328"/>
          </a:xfrm>
        </p:spPr>
        <p:txBody>
          <a:bodyPr/>
          <a:lstStyle/>
          <a:p>
            <a:r>
              <a:rPr lang="pt-BR" dirty="0" smtClean="0"/>
              <a:t>Programa: 0004 – MODERNIZAÇÃO E INFORMATIZAÇÃO ADMINISTRATIVA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14606"/>
              </p:ext>
            </p:extLst>
          </p:nvPr>
        </p:nvGraphicFramePr>
        <p:xfrm>
          <a:off x="1445146" y="3261815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1.014 – Reforma da Sede Administrativa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1.015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– Aquisição de Veículos para a Secretaria de Administração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2.020 – Manutenção da Secretaria de Administração e Finanças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97540"/>
            <a:ext cx="9601196" cy="3378328"/>
          </a:xfrm>
        </p:spPr>
        <p:txBody>
          <a:bodyPr/>
          <a:lstStyle/>
          <a:p>
            <a:r>
              <a:rPr lang="pt-BR" dirty="0" smtClean="0"/>
              <a:t>Programa: 0005 – PLANEJAR É A BASE DO FUTURO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162240"/>
              </p:ext>
            </p:extLst>
          </p:nvPr>
        </p:nvGraphicFramePr>
        <p:xfrm>
          <a:off x="1445146" y="3261815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1.016 – Aquisição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de Veículos para a Secretaria de Planejamento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2.021 – Manutenção da Secretaria de Planejamento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e Desenvolvimento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2.022 – Defesa Civil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97540"/>
            <a:ext cx="9601196" cy="3378328"/>
          </a:xfrm>
        </p:spPr>
        <p:txBody>
          <a:bodyPr/>
          <a:lstStyle/>
          <a:p>
            <a:r>
              <a:rPr lang="pt-BR" dirty="0" smtClean="0"/>
              <a:t>Programa: 0006 – INSERÇÃO SOCIAL E FORTALECIMENTO DA CONVIVÊNCIA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65754"/>
              </p:ext>
            </p:extLst>
          </p:nvPr>
        </p:nvGraphicFramePr>
        <p:xfrm>
          <a:off x="1445146" y="3261815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2.023 – Manutenção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de Ações da Assistência Social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2.024 – Manutenção do CRAS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2.025 – Benefício Eventual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0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937070"/>
              </p:ext>
            </p:extLst>
          </p:nvPr>
        </p:nvGraphicFramePr>
        <p:xfrm>
          <a:off x="1445146" y="2497540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2.026 – Manutenção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do Centro de Convivência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2.027 – Manutenção do FIA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2.028 – Apoio a APAE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97540"/>
            <a:ext cx="9601196" cy="3378328"/>
          </a:xfrm>
        </p:spPr>
        <p:txBody>
          <a:bodyPr/>
          <a:lstStyle/>
          <a:p>
            <a:r>
              <a:rPr lang="pt-BR" dirty="0" smtClean="0"/>
              <a:t>Programa: 0007 – MOBILIDADE, SERVIÇOS E ESPAÇOS PÚBLICOS DE QUALIDADE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787495"/>
              </p:ext>
            </p:extLst>
          </p:nvPr>
        </p:nvGraphicFramePr>
        <p:xfrm>
          <a:off x="1445146" y="3261815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1.004 – Obras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e Ações de Saneamento Básico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1.005 – Construção, Restauração e Reforma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de Bens e Espaços Públicos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1.006 – Aquisição de Equipamentos e Veículos Rodoviários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6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805770"/>
              </p:ext>
            </p:extLst>
          </p:nvPr>
        </p:nvGraphicFramePr>
        <p:xfrm>
          <a:off x="1445146" y="2497540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1.007 – Pavimentação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e Calçamento de Vias Públicas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1.008 – Recuperação de Pavimentações Asfálticas e de Lajotas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1.009 – Criação do Parque Municipal de Antônio Carlos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2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26972"/>
          </a:xfrm>
        </p:spPr>
        <p:txBody>
          <a:bodyPr/>
          <a:lstStyle/>
          <a:p>
            <a:r>
              <a:rPr lang="pt-BR" dirty="0" smtClean="0"/>
              <a:t>Audiência Pública – LDO 2022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95401" y="2434107"/>
            <a:ext cx="9601196" cy="3441761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Lei de Responsabilidade Fiscal: </a:t>
            </a:r>
            <a:endParaRPr lang="pt-BR" dirty="0" smtClean="0"/>
          </a:p>
          <a:p>
            <a:pPr algn="just"/>
            <a:r>
              <a:rPr lang="pt-BR" dirty="0" smtClean="0"/>
              <a:t>Art</a:t>
            </a:r>
            <a:r>
              <a:rPr lang="pt-BR" dirty="0"/>
              <a:t>. 48° São instrumentos de transparência da gestão fiscal, aos quais será dada ampla divulgação, inclusive em meios eletrônicos de acesso público: os planos, orçamentos e </a:t>
            </a:r>
            <a:r>
              <a:rPr lang="pt-BR" b="1" dirty="0"/>
              <a:t>leis de diretrizes orçamentárias</a:t>
            </a:r>
            <a:r>
              <a:rPr lang="pt-BR" dirty="0" smtClean="0"/>
              <a:t>.....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Parágrafo Único – A transparência será assegurada também mediante incentivo à participação popular e </a:t>
            </a:r>
            <a:r>
              <a:rPr lang="pt-BR" b="1" dirty="0"/>
              <a:t>realização de audiências públicas</a:t>
            </a:r>
            <a:r>
              <a:rPr lang="pt-BR" dirty="0"/>
              <a:t>, durante os processos de elaboração e de discussão dos planos, lei de diretrizes orçamentárias e orçamentos.</a:t>
            </a:r>
          </a:p>
        </p:txBody>
      </p:sp>
    </p:spTree>
    <p:extLst>
      <p:ext uri="{BB962C8B-B14F-4D97-AF65-F5344CB8AC3E}">
        <p14:creationId xmlns:p14="http://schemas.microsoft.com/office/powerpoint/2010/main" val="32594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411893"/>
              </p:ext>
            </p:extLst>
          </p:nvPr>
        </p:nvGraphicFramePr>
        <p:xfrm>
          <a:off x="1445146" y="2497540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1.010 – Criação do Binário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1.011 – Criação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da Avenida Beira Rio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2.029 – Manutenção da Secretaria de Obras, Transportes e Serviços Públicos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0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763213"/>
              </p:ext>
            </p:extLst>
          </p:nvPr>
        </p:nvGraphicFramePr>
        <p:xfrm>
          <a:off x="1445146" y="2497540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2.030 – Manutenção da Frota Municipal - Obras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2.031 – Manutenção das Vias Urbanas, Estradas Vicinais, Pontes e Espaços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Públicos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2.032 – Manutenção do Cemitério Municipal e Capela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Mortuária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6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40588"/>
              </p:ext>
            </p:extLst>
          </p:nvPr>
        </p:nvGraphicFramePr>
        <p:xfrm>
          <a:off x="1445146" y="2497540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2.033 – Manutenção,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Ampliação e Modernização dos Serviços de Iluminação Pública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2.034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– Manutenção do FUREBOM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2.035 – Manutenção dos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Serviços do Trânsito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8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97540"/>
            <a:ext cx="9601196" cy="3378328"/>
          </a:xfrm>
        </p:spPr>
        <p:txBody>
          <a:bodyPr/>
          <a:lstStyle/>
          <a:p>
            <a:r>
              <a:rPr lang="pt-BR" dirty="0" smtClean="0"/>
              <a:t>Programa: 0008 – AGRICULTURA E PECUÁRIA PARA NOSSA CIDADE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7425"/>
              </p:ext>
            </p:extLst>
          </p:nvPr>
        </p:nvGraphicFramePr>
        <p:xfrm>
          <a:off x="1445146" y="3261815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1.012 – Aquisição de Veículos, Máquinas e Equipamentos Agrícolas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2.036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– Manutenção da Secretaria de Agricultura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2.037 – Manutenção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da Casa do Agricultor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5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37241"/>
              </p:ext>
            </p:extLst>
          </p:nvPr>
        </p:nvGraphicFramePr>
        <p:xfrm>
          <a:off x="1445146" y="2497540"/>
          <a:ext cx="9287679" cy="2187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2.038 – Manutenção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da Frota Municipal -Agricultura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2.039 – Ações de Proteção aos Animais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3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97540"/>
            <a:ext cx="9601196" cy="3378328"/>
          </a:xfrm>
        </p:spPr>
        <p:txBody>
          <a:bodyPr/>
          <a:lstStyle/>
          <a:p>
            <a:r>
              <a:rPr lang="pt-BR" dirty="0" smtClean="0"/>
              <a:t>Programa: 0009 – ANTÔNIO CARLOS RECICLA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76575"/>
              </p:ext>
            </p:extLst>
          </p:nvPr>
        </p:nvGraphicFramePr>
        <p:xfrm>
          <a:off x="1445146" y="3261815"/>
          <a:ext cx="9287679" cy="2187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1.013 – Aquisição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de Caminhão e Equipamentos para a Coleta de Lixo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2.040 – Serviços de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Coleta e Destinação Final do Lixo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7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363412"/>
              </p:ext>
            </p:extLst>
          </p:nvPr>
        </p:nvGraphicFramePr>
        <p:xfrm>
          <a:off x="1445146" y="2497540"/>
          <a:ext cx="9287679" cy="2187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2.041 – Centro de Reciclagem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2.042 – Preservação do Meio Ambiente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6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97540"/>
            <a:ext cx="9601196" cy="3378328"/>
          </a:xfrm>
        </p:spPr>
        <p:txBody>
          <a:bodyPr/>
          <a:lstStyle/>
          <a:p>
            <a:r>
              <a:rPr lang="pt-BR" dirty="0" smtClean="0"/>
              <a:t>Programa: 0010 – ESPORTE E SAÚDE PARA TODOS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488513"/>
              </p:ext>
            </p:extLst>
          </p:nvPr>
        </p:nvGraphicFramePr>
        <p:xfrm>
          <a:off x="1445146" y="3261815"/>
          <a:ext cx="9287679" cy="1455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2.043 –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Funcionamento e Manutenção do Setor de Esportes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0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97540"/>
            <a:ext cx="9601196" cy="3378328"/>
          </a:xfrm>
        </p:spPr>
        <p:txBody>
          <a:bodyPr/>
          <a:lstStyle/>
          <a:p>
            <a:r>
              <a:rPr lang="pt-BR" dirty="0" smtClean="0"/>
              <a:t>Programa: 0011 – TURISMO COMO FOMENTO DA RENDA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48932"/>
              </p:ext>
            </p:extLst>
          </p:nvPr>
        </p:nvGraphicFramePr>
        <p:xfrm>
          <a:off x="1445146" y="3261815"/>
          <a:ext cx="9287679" cy="2187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2.044 – Manutenção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do Setor de Turismo e CAT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2.045 – Incentivo e Desenvolvimento do Turismo Rural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5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97540"/>
            <a:ext cx="9601196" cy="3378328"/>
          </a:xfrm>
        </p:spPr>
        <p:txBody>
          <a:bodyPr/>
          <a:lstStyle/>
          <a:p>
            <a:r>
              <a:rPr lang="pt-BR" dirty="0" smtClean="0"/>
              <a:t>Programa: 0012 – COMÉRCIO FORTE, CIDADE DESENVOLVIDA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756538"/>
              </p:ext>
            </p:extLst>
          </p:nvPr>
        </p:nvGraphicFramePr>
        <p:xfrm>
          <a:off x="1445146" y="3261815"/>
          <a:ext cx="9287679" cy="1455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2.046 – Apoio a Indústria e Comércio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5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94398"/>
          </a:xfrm>
        </p:spPr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34107"/>
            <a:ext cx="9601196" cy="3441761"/>
          </a:xfrm>
        </p:spPr>
        <p:txBody>
          <a:bodyPr/>
          <a:lstStyle/>
          <a:p>
            <a:pPr algn="just"/>
            <a:r>
              <a:rPr lang="pt-BR" dirty="0"/>
              <a:t>Diferente do Plano Plurianual (PPA), a Lei de Diretrizes Orçamentárias é elaborada apenas para 01 (um) exercício financeiro, ou seja, um planejamento de curto prazo, estabelecendo metas e prioridades da Administração Pública, servindo de base para a elaboração do Orçamento e levando sempre em consideração as ações aprovadas no PPA.</a:t>
            </a:r>
          </a:p>
        </p:txBody>
      </p:sp>
    </p:spTree>
    <p:extLst>
      <p:ext uri="{BB962C8B-B14F-4D97-AF65-F5344CB8AC3E}">
        <p14:creationId xmlns:p14="http://schemas.microsoft.com/office/powerpoint/2010/main" val="22276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97540"/>
            <a:ext cx="9601196" cy="3378328"/>
          </a:xfrm>
        </p:spPr>
        <p:txBody>
          <a:bodyPr/>
          <a:lstStyle/>
          <a:p>
            <a:r>
              <a:rPr lang="pt-BR" dirty="0" smtClean="0"/>
              <a:t>Programa: 0013 – ENCARGOS GERAIS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33767"/>
              </p:ext>
            </p:extLst>
          </p:nvPr>
        </p:nvGraphicFramePr>
        <p:xfrm>
          <a:off x="1445146" y="3261815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0.003 – Amortização de Dívidas Públicas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0.004 – Amortização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do Déficit Atuarial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0.005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– Contribuição ao PASEP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1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1913"/>
              </p:ext>
            </p:extLst>
          </p:nvPr>
        </p:nvGraphicFramePr>
        <p:xfrm>
          <a:off x="1445146" y="2497540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0.006 – Contribuição a Entidades Municipalistas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0.007 – Sentenças Judiciais e Precatórios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0.008 – Devolução de Saldos de Convênios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9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97540"/>
            <a:ext cx="9601196" cy="3378328"/>
          </a:xfrm>
        </p:spPr>
        <p:txBody>
          <a:bodyPr/>
          <a:lstStyle/>
          <a:p>
            <a:r>
              <a:rPr lang="pt-BR" dirty="0" smtClean="0"/>
              <a:t>Programa: 0014 – SAÚDE É PRIORIDADE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468167"/>
              </p:ext>
            </p:extLst>
          </p:nvPr>
        </p:nvGraphicFramePr>
        <p:xfrm>
          <a:off x="1445146" y="3261815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0.002 – Amortização de Dívidas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da Saúde - FGTS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1.017 – Aquisição de Veículos para a Saúde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1.018 – Construção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e Ampliação da Estrutura da Saúde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4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63115"/>
              </p:ext>
            </p:extLst>
          </p:nvPr>
        </p:nvGraphicFramePr>
        <p:xfrm>
          <a:off x="1445146" y="2497540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2.047 – Administração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Geral da Saúde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2.048 – Manutenção da Frota Municipal - Saúde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2.049 – Ações da Atenção Primária a Saúde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3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30834"/>
              </p:ext>
            </p:extLst>
          </p:nvPr>
        </p:nvGraphicFramePr>
        <p:xfrm>
          <a:off x="1445146" y="2497540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2.050 – Ações de Saúde da Família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2.051 – Ações de Saúde Bucal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2.052 – Ações com Agentes Comunitários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de Saúde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38153"/>
              </p:ext>
            </p:extLst>
          </p:nvPr>
        </p:nvGraphicFramePr>
        <p:xfrm>
          <a:off x="1445146" y="2497540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2.053 – Ações de Assistência Farmacêutica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Básica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2.054 – Ações de Vigilância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Sanitária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2.055 – Ações de Vigilância Epidemiológica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5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97540"/>
            <a:ext cx="9601196" cy="3378328"/>
          </a:xfrm>
        </p:spPr>
        <p:txBody>
          <a:bodyPr/>
          <a:lstStyle/>
          <a:p>
            <a:r>
              <a:rPr lang="pt-BR" dirty="0" smtClean="0"/>
              <a:t>Programa: 0015 – GESTÃO DO REGIME PRÓPRIO DE PREVIDÊNCIA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703467"/>
              </p:ext>
            </p:extLst>
          </p:nvPr>
        </p:nvGraphicFramePr>
        <p:xfrm>
          <a:off x="1445146" y="3261815"/>
          <a:ext cx="9287679" cy="2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0.009 – Inativos e Pensionistas  - Tesouro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0.010 – Inativos e Pensionistas - Ipreancarlos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2.056 – Apoio Administrativo - Ipreancarlos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7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97540"/>
            <a:ext cx="9601196" cy="3378328"/>
          </a:xfrm>
        </p:spPr>
        <p:txBody>
          <a:bodyPr/>
          <a:lstStyle/>
          <a:p>
            <a:r>
              <a:rPr lang="pt-BR" dirty="0" smtClean="0"/>
              <a:t>Programa: 0016 – AÇÃO LEGISLATIVA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429854"/>
              </p:ext>
            </p:extLst>
          </p:nvPr>
        </p:nvGraphicFramePr>
        <p:xfrm>
          <a:off x="1445146" y="3261815"/>
          <a:ext cx="9287679" cy="2187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1.019 – Reforma e Melhoria da Sede da Câmara Municipal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1.020 – Aquisição de Veículo para Câmara Municipal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6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781284"/>
              </p:ext>
            </p:extLst>
          </p:nvPr>
        </p:nvGraphicFramePr>
        <p:xfrm>
          <a:off x="1445146" y="2497540"/>
          <a:ext cx="9287679" cy="2187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2.057 – Manutenção das Atividades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Politico - Parlamentares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2.058 – Manutenção da Câmara Mirim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6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97540"/>
            <a:ext cx="9601196" cy="3378328"/>
          </a:xfrm>
        </p:spPr>
        <p:txBody>
          <a:bodyPr/>
          <a:lstStyle/>
          <a:p>
            <a:r>
              <a:rPr lang="pt-BR" dirty="0" smtClean="0"/>
              <a:t>Programa: 0017 – RESERVA DE CONTINGÊNCIA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62432"/>
              </p:ext>
            </p:extLst>
          </p:nvPr>
        </p:nvGraphicFramePr>
        <p:xfrm>
          <a:off x="1445146" y="3261815"/>
          <a:ext cx="9287679" cy="2187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22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2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0.011 – Reserva de Contingência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- Instituto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6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0.012 - Reserva de Contingência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- Prefeitura</a:t>
                      </a:r>
                      <a:endParaRPr lang="pt-BR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0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652491"/>
              </p:ext>
            </p:extLst>
          </p:nvPr>
        </p:nvGraphicFramePr>
        <p:xfrm>
          <a:off x="1295400" y="2557462"/>
          <a:ext cx="1653862" cy="778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862"/>
              </a:tblGrid>
              <a:tr h="77816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PPA 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2022/2025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010343"/>
              </p:ext>
            </p:extLst>
          </p:nvPr>
        </p:nvGraphicFramePr>
        <p:xfrm>
          <a:off x="4605273" y="2548465"/>
          <a:ext cx="1640981" cy="78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981"/>
              </a:tblGrid>
              <a:tr h="787162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LDO 2022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40577"/>
              </p:ext>
            </p:extLst>
          </p:nvPr>
        </p:nvGraphicFramePr>
        <p:xfrm>
          <a:off x="4590249" y="3473599"/>
          <a:ext cx="1640981" cy="78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981"/>
              </a:tblGrid>
              <a:tr h="78716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LDO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342603"/>
              </p:ext>
            </p:extLst>
          </p:nvPr>
        </p:nvGraphicFramePr>
        <p:xfrm>
          <a:off x="4577369" y="4400878"/>
          <a:ext cx="1640981" cy="78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981"/>
              </a:tblGrid>
              <a:tr h="78716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LDO 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704706"/>
              </p:ext>
            </p:extLst>
          </p:nvPr>
        </p:nvGraphicFramePr>
        <p:xfrm>
          <a:off x="4564491" y="5289520"/>
          <a:ext cx="1640981" cy="78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981"/>
              </a:tblGrid>
              <a:tr h="78716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LDO 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572834"/>
              </p:ext>
            </p:extLst>
          </p:nvPr>
        </p:nvGraphicFramePr>
        <p:xfrm>
          <a:off x="7807820" y="2531295"/>
          <a:ext cx="1640981" cy="78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981"/>
              </a:tblGrid>
              <a:tr h="78716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LOA 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228153"/>
              </p:ext>
            </p:extLst>
          </p:nvPr>
        </p:nvGraphicFramePr>
        <p:xfrm>
          <a:off x="7807819" y="3445695"/>
          <a:ext cx="1640981" cy="78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981"/>
              </a:tblGrid>
              <a:tr h="78716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LOA 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658974"/>
              </p:ext>
            </p:extLst>
          </p:nvPr>
        </p:nvGraphicFramePr>
        <p:xfrm>
          <a:off x="7820699" y="4398732"/>
          <a:ext cx="1640981" cy="78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981"/>
              </a:tblGrid>
              <a:tr h="78716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LOA 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48300"/>
              </p:ext>
            </p:extLst>
          </p:nvPr>
        </p:nvGraphicFramePr>
        <p:xfrm>
          <a:off x="7794941" y="5313132"/>
          <a:ext cx="1640981" cy="78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981"/>
              </a:tblGrid>
              <a:tr h="78716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LOA 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27" name="Conector de seta reta 26"/>
          <p:cNvCxnSpPr/>
          <p:nvPr/>
        </p:nvCxnSpPr>
        <p:spPr>
          <a:xfrm>
            <a:off x="2811439" y="3316406"/>
            <a:ext cx="1637731" cy="2292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2961564" y="3138985"/>
            <a:ext cx="1337481" cy="1514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2934269" y="2906973"/>
            <a:ext cx="1514901" cy="968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2961564" y="2825087"/>
            <a:ext cx="1487606" cy="27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6318913" y="2906973"/>
            <a:ext cx="1269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>
            <a:off x="6318913" y="3875964"/>
            <a:ext cx="1201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>
            <a:off x="6318913" y="4749421"/>
            <a:ext cx="1269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>
            <a:off x="6318913" y="5609230"/>
            <a:ext cx="1269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7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062331"/>
              </p:ext>
            </p:extLst>
          </p:nvPr>
        </p:nvGraphicFramePr>
        <p:xfrm>
          <a:off x="1295400" y="2483893"/>
          <a:ext cx="9601200" cy="2560320"/>
        </p:xfrm>
        <a:graphic>
          <a:graphicData uri="http://schemas.openxmlformats.org/drawingml/2006/table">
            <a:tbl>
              <a:tblPr/>
              <a:tblGrid>
                <a:gridCol w="9601200"/>
              </a:tblGrid>
              <a:tr h="2255588"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effectLst/>
                          <a:latin typeface="Trebuchet MS" panose="020B0603020202020204" pitchFamily="34" charset="0"/>
                        </a:rPr>
                        <a:t>No caso de esclarecimentos de dúvidas, </a:t>
                      </a:r>
                      <a:r>
                        <a:rPr lang="pt-BR" dirty="0" smtClean="0">
                          <a:effectLst/>
                          <a:latin typeface="Trebuchet MS" panose="020B0603020202020204" pitchFamily="34" charset="0"/>
                        </a:rPr>
                        <a:t>poderão </a:t>
                      </a:r>
                      <a:r>
                        <a:rPr lang="pt-BR" dirty="0">
                          <a:effectLst/>
                          <a:latin typeface="Trebuchet MS" panose="020B0603020202020204" pitchFamily="34" charset="0"/>
                        </a:rPr>
                        <a:t>entrar em contato via </a:t>
                      </a:r>
                      <a:r>
                        <a:rPr lang="pt-BR" b="1" dirty="0">
                          <a:effectLst/>
                          <a:latin typeface="Trebuchet MS" panose="020B0603020202020204" pitchFamily="34" charset="0"/>
                        </a:rPr>
                        <a:t>telefone </a:t>
                      </a:r>
                      <a:r>
                        <a:rPr lang="pt-BR" b="1" dirty="0" smtClean="0">
                          <a:effectLst/>
                          <a:latin typeface="Trebuchet MS" panose="020B0603020202020204" pitchFamily="34" charset="0"/>
                        </a:rPr>
                        <a:t>(48) 32728605; </a:t>
                      </a:r>
                      <a:r>
                        <a:rPr lang="pt-BR" b="1" dirty="0">
                          <a:effectLst/>
                          <a:latin typeface="Trebuchet MS" panose="020B0603020202020204" pitchFamily="34" charset="0"/>
                        </a:rPr>
                        <a:t>ou através do “e-mail”: </a:t>
                      </a:r>
                      <a:r>
                        <a:rPr lang="pt-BR" u="sng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hlinkClick r:id="rId2"/>
                        </a:rPr>
                        <a:t>contabilidade@</a:t>
                      </a:r>
                      <a:r>
                        <a:rPr lang="pt-BR" u="sng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antoniocarlos.sc.gov.br</a:t>
                      </a:r>
                      <a:r>
                        <a:rPr lang="pt-BR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pt-BR" u="sng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/>
                      <a:endParaRPr lang="pt-BR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/>
                      <a:endParaRPr lang="pt-BR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/>
                      <a:r>
                        <a:rPr lang="pt-BR" dirty="0" smtClean="0">
                          <a:effectLst/>
                          <a:latin typeface="Trebuchet MS" panose="020B0603020202020204" pitchFamily="34" charset="0"/>
                        </a:rPr>
                        <a:t>Obrigada!</a:t>
                      </a:r>
                    </a:p>
                    <a:p>
                      <a:pPr algn="just"/>
                      <a:r>
                        <a:rPr lang="pt-BR" dirty="0" smtClean="0">
                          <a:effectLst/>
                          <a:latin typeface="Trebuchet MS" panose="020B0603020202020204" pitchFamily="34" charset="0"/>
                        </a:rPr>
                        <a:t>Elaine</a:t>
                      </a:r>
                      <a:r>
                        <a:rPr lang="pt-BR" baseline="0" dirty="0" smtClean="0">
                          <a:effectLst/>
                          <a:latin typeface="Trebuchet MS" panose="020B0603020202020204" pitchFamily="34" charset="0"/>
                        </a:rPr>
                        <a:t> A. </a:t>
                      </a:r>
                      <a:r>
                        <a:rPr lang="pt-BR" baseline="0" dirty="0" err="1" smtClean="0">
                          <a:effectLst/>
                          <a:latin typeface="Trebuchet MS" panose="020B0603020202020204" pitchFamily="34" charset="0"/>
                        </a:rPr>
                        <a:t>Petry</a:t>
                      </a:r>
                      <a:r>
                        <a:rPr lang="pt-BR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pt-BR" baseline="0" dirty="0" err="1" smtClean="0">
                          <a:effectLst/>
                          <a:latin typeface="Trebuchet MS" panose="020B0603020202020204" pitchFamily="34" charset="0"/>
                        </a:rPr>
                        <a:t>Cunradi</a:t>
                      </a:r>
                      <a:endParaRPr lang="pt-BR" baseline="0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/>
                      <a:r>
                        <a:rPr lang="pt-BR" baseline="0" dirty="0" smtClean="0">
                          <a:effectLst/>
                          <a:latin typeface="Trebuchet MS" panose="020B0603020202020204" pitchFamily="34" charset="0"/>
                        </a:rPr>
                        <a:t>Contadora</a:t>
                      </a:r>
                    </a:p>
                    <a:p>
                      <a:pPr algn="just"/>
                      <a:r>
                        <a:rPr lang="pt-BR" dirty="0">
                          <a:effectLst/>
                          <a:latin typeface="Trebuchet MS" panose="020B0603020202020204" pitchFamily="34" charset="0"/>
                        </a:rPr>
                        <a:t/>
                      </a:r>
                      <a:br>
                        <a:rPr lang="pt-BR" dirty="0">
                          <a:effectLst/>
                          <a:latin typeface="Trebuchet MS" panose="020B0603020202020204" pitchFamily="34" charset="0"/>
                        </a:rPr>
                      </a:br>
                      <a:endParaRPr lang="pt-BR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31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29301"/>
            <a:ext cx="9601196" cy="35484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Elaboração da LDO</a:t>
            </a:r>
          </a:p>
          <a:p>
            <a:pPr algn="just"/>
            <a:r>
              <a:rPr lang="pt-BR" dirty="0"/>
              <a:t>Prioridades e metas da administração municipal, extraídas do Plano Plurianual </a:t>
            </a:r>
            <a:r>
              <a:rPr lang="pt-BR" dirty="0" smtClean="0"/>
              <a:t>2022/2025; 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Organização e estrutura dos orçamentos, as diretrizes para a elaboração e a execução dos orçamentos segundo STN e </a:t>
            </a:r>
            <a:r>
              <a:rPr lang="pt-BR" dirty="0" smtClean="0"/>
              <a:t>TCE-SC; </a:t>
            </a:r>
          </a:p>
          <a:p>
            <a:pPr algn="just"/>
            <a:r>
              <a:rPr lang="pt-BR" dirty="0" smtClean="0"/>
              <a:t>• </a:t>
            </a:r>
            <a:r>
              <a:rPr lang="pt-BR" dirty="0"/>
              <a:t>Disposições sobre a dívida pública municipal; </a:t>
            </a:r>
            <a:endParaRPr lang="pt-BR" dirty="0" smtClean="0"/>
          </a:p>
          <a:p>
            <a:pPr algn="just"/>
            <a:r>
              <a:rPr lang="pt-BR" dirty="0" smtClean="0"/>
              <a:t>• </a:t>
            </a:r>
            <a:r>
              <a:rPr lang="pt-BR" dirty="0"/>
              <a:t>Disposições sobre a despesa com pessoal e seus encargos. </a:t>
            </a:r>
            <a:endParaRPr lang="pt-BR" dirty="0" smtClean="0"/>
          </a:p>
          <a:p>
            <a:pPr algn="just"/>
            <a:r>
              <a:rPr lang="pt-BR" dirty="0" smtClean="0"/>
              <a:t>• </a:t>
            </a:r>
            <a:r>
              <a:rPr lang="pt-BR" dirty="0"/>
              <a:t>Equilíbrio e transparência das contas públicas. </a:t>
            </a:r>
            <a:endParaRPr lang="pt-BR" dirty="0" smtClean="0"/>
          </a:p>
          <a:p>
            <a:pPr algn="just"/>
            <a:r>
              <a:rPr lang="pt-BR" dirty="0" smtClean="0"/>
              <a:t>• </a:t>
            </a:r>
            <a:r>
              <a:rPr lang="pt-BR" dirty="0"/>
              <a:t>Evolução da Receita</a:t>
            </a:r>
          </a:p>
        </p:txBody>
      </p:sp>
    </p:spTree>
    <p:extLst>
      <p:ext uri="{BB962C8B-B14F-4D97-AF65-F5344CB8AC3E}">
        <p14:creationId xmlns:p14="http://schemas.microsoft.com/office/powerpoint/2010/main" val="22413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Programa: 0001 – EDUCAÇÃO PARA O PRESENTE E O FUTURO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06516"/>
              </p:ext>
            </p:extLst>
          </p:nvPr>
        </p:nvGraphicFramePr>
        <p:xfrm>
          <a:off x="1445146" y="3261814"/>
          <a:ext cx="9287679" cy="232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6627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76921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0.001 – Amortização de Dívidas da Educação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6921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1.001 – Construção, Ampliação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e Reforma das Escolas de Ensino Fundamental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7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809300"/>
              </p:ext>
            </p:extLst>
          </p:nvPr>
        </p:nvGraphicFramePr>
        <p:xfrm>
          <a:off x="1295401" y="2556932"/>
          <a:ext cx="9287679" cy="3097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6627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76921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1.002 – Construção, Ampliação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e Reforma das Escolas de Ensino Infantil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6921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1.003 – Aquisição de Veículos para a Secretaria de Educação e Transporte Escolar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?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6921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2.001 – Manutenção das Atividades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de Apoio Administrativo - Educação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3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29386"/>
              </p:ext>
            </p:extLst>
          </p:nvPr>
        </p:nvGraphicFramePr>
        <p:xfrm>
          <a:off x="1295401" y="2556932"/>
          <a:ext cx="9287679" cy="323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6627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76921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2.002 – Manutenção do Ensino Fundamental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6921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2.003 – Manutenção do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Ensino Infantil - Creche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69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2.004 – Manutenção do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Ensino Infantil – </a:t>
                      </a:r>
                      <a:r>
                        <a:rPr lang="pt-BR" baseline="0" dirty="0" err="1" smtClean="0">
                          <a:solidFill>
                            <a:schemeClr val="tx1"/>
                          </a:solidFill>
                        </a:rPr>
                        <a:t>Pré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escola</a:t>
                      </a:r>
                      <a:endParaRPr lang="pt-B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0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 – LDO </a:t>
            </a:r>
            <a:r>
              <a:rPr lang="pt-BR" dirty="0" smtClean="0"/>
              <a:t>2022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481698"/>
              </p:ext>
            </p:extLst>
          </p:nvPr>
        </p:nvGraphicFramePr>
        <p:xfrm>
          <a:off x="1295401" y="2556932"/>
          <a:ext cx="9287679" cy="3097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630"/>
                <a:gridCol w="1165370"/>
                <a:gridCol w="1165369"/>
                <a:gridCol w="1102655"/>
                <a:gridCol w="1102655"/>
              </a:tblGrid>
              <a:tr h="76627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76921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2.005 – Manutenção do Transporte Escolar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chemeClr val="tx1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6921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2.006 – Aquisição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e Distribuição da Alimentação Escolar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69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2.007 – Educação de Jovens e Adultos - EJA</a:t>
                      </a: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0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1231</TotalTime>
  <Words>1544</Words>
  <Application>Microsoft Office PowerPoint</Application>
  <PresentationFormat>Personalizar</PresentationFormat>
  <Paragraphs>438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Orgânico</vt:lpstr>
      <vt:lpstr>Audiência Pública 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Audiência Pública – LDO 2022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</dc:title>
  <dc:creator>contabilidade0</dc:creator>
  <cp:lastModifiedBy>CONTBL</cp:lastModifiedBy>
  <cp:revision>47</cp:revision>
  <dcterms:created xsi:type="dcterms:W3CDTF">2019-08-13T14:05:23Z</dcterms:created>
  <dcterms:modified xsi:type="dcterms:W3CDTF">2021-08-17T19:12:51Z</dcterms:modified>
</cp:coreProperties>
</file>