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58" r:id="rId5"/>
    <p:sldId id="260" r:id="rId6"/>
    <p:sldId id="32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19" r:id="rId16"/>
    <p:sldId id="269" r:id="rId17"/>
    <p:sldId id="270" r:id="rId18"/>
    <p:sldId id="271" r:id="rId19"/>
    <p:sldId id="272" r:id="rId20"/>
    <p:sldId id="332" r:id="rId21"/>
    <p:sldId id="273" r:id="rId22"/>
    <p:sldId id="274" r:id="rId23"/>
    <p:sldId id="275" r:id="rId24"/>
    <p:sldId id="333" r:id="rId25"/>
    <p:sldId id="276" r:id="rId26"/>
    <p:sldId id="277" r:id="rId27"/>
    <p:sldId id="278" r:id="rId28"/>
    <p:sldId id="334" r:id="rId29"/>
    <p:sldId id="279" r:id="rId30"/>
    <p:sldId id="280" r:id="rId31"/>
    <p:sldId id="323" r:id="rId32"/>
    <p:sldId id="281" r:id="rId33"/>
    <p:sldId id="282" r:id="rId34"/>
    <p:sldId id="283" r:id="rId35"/>
    <p:sldId id="284" r:id="rId36"/>
    <p:sldId id="324" r:id="rId37"/>
    <p:sldId id="285" r:id="rId38"/>
    <p:sldId id="286" r:id="rId39"/>
    <p:sldId id="287" r:id="rId40"/>
    <p:sldId id="288" r:id="rId41"/>
    <p:sldId id="289" r:id="rId42"/>
    <p:sldId id="290" r:id="rId43"/>
    <p:sldId id="325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326" r:id="rId52"/>
    <p:sldId id="298" r:id="rId53"/>
    <p:sldId id="299" r:id="rId54"/>
    <p:sldId id="300" r:id="rId55"/>
    <p:sldId id="327" r:id="rId56"/>
    <p:sldId id="301" r:id="rId57"/>
    <p:sldId id="302" r:id="rId58"/>
    <p:sldId id="320" r:id="rId59"/>
    <p:sldId id="303" r:id="rId60"/>
    <p:sldId id="304" r:id="rId61"/>
    <p:sldId id="322" r:id="rId62"/>
    <p:sldId id="305" r:id="rId63"/>
    <p:sldId id="306" r:id="rId64"/>
    <p:sldId id="331" r:id="rId65"/>
    <p:sldId id="307" r:id="rId66"/>
    <p:sldId id="308" r:id="rId67"/>
    <p:sldId id="329" r:id="rId68"/>
    <p:sldId id="309" r:id="rId69"/>
    <p:sldId id="310" r:id="rId70"/>
    <p:sldId id="311" r:id="rId71"/>
    <p:sldId id="330" r:id="rId72"/>
    <p:sldId id="312" r:id="rId73"/>
    <p:sldId id="313" r:id="rId74"/>
    <p:sldId id="321" r:id="rId75"/>
    <p:sldId id="314" r:id="rId76"/>
    <p:sldId id="318" r:id="rId77"/>
    <p:sldId id="315" r:id="rId78"/>
    <p:sldId id="316" r:id="rId79"/>
    <p:sldId id="317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6/28/2021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Ppa</a:t>
            </a:r>
            <a:r>
              <a:rPr lang="pt-BR" dirty="0" smtClean="0"/>
              <a:t> 2022-2025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Audiência Pública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01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5</a:t>
            </a:r>
            <a:r>
              <a:rPr lang="pt-BR" dirty="0" smtClean="0"/>
              <a:t>) </a:t>
            </a:r>
            <a:r>
              <a:rPr lang="pt-BR" b="1" dirty="0" smtClean="0"/>
              <a:t>Manutenção das Atividades de Apoio Administrativo – Educação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Incentivar e promover permanentemente a qualificação dos professores e equipe técnica da Secretaria de Educação e Cultura;</a:t>
            </a:r>
          </a:p>
          <a:p>
            <a:pPr algn="just"/>
            <a:r>
              <a:rPr lang="pt-BR" dirty="0" smtClean="0"/>
              <a:t>Revisão do Plano de Cargos e Salários do Magistério;</a:t>
            </a:r>
          </a:p>
          <a:p>
            <a:pPr algn="just"/>
            <a:r>
              <a:rPr lang="pt-BR" dirty="0" smtClean="0"/>
              <a:t>Pagamento de pessoal e encargos sociais dos profissionais que atuam na Secretaria de Educação.</a:t>
            </a:r>
          </a:p>
          <a:p>
            <a:pPr algn="just"/>
            <a:r>
              <a:rPr lang="pt-BR" dirty="0" smtClean="0"/>
              <a:t>Demais despesas de manutenção da secretaria e investimentos.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6)</a:t>
            </a:r>
            <a:r>
              <a:rPr lang="pt-BR" b="1" dirty="0" smtClean="0"/>
              <a:t>Manutenção do Ensino Infantil – CRECHE:</a:t>
            </a:r>
          </a:p>
          <a:p>
            <a:pPr algn="just"/>
            <a:r>
              <a:rPr lang="pt-BR" dirty="0" smtClean="0"/>
              <a:t>Implantar nos </a:t>
            </a:r>
            <a:r>
              <a:rPr lang="pt-BR" dirty="0" err="1" smtClean="0"/>
              <a:t>CEIMs</a:t>
            </a:r>
            <a:r>
              <a:rPr lang="pt-BR" dirty="0" smtClean="0"/>
              <a:t> circuitos sensoriais;</a:t>
            </a:r>
          </a:p>
          <a:p>
            <a:pPr algn="just"/>
            <a:r>
              <a:rPr lang="pt-BR" dirty="0" smtClean="0"/>
              <a:t>Implantar a escola do sítio na Sede;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0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6)</a:t>
            </a:r>
            <a:r>
              <a:rPr lang="pt-BR" b="1" dirty="0" smtClean="0"/>
              <a:t>Manutenção do Ensino Infantil – CRECHE:</a:t>
            </a:r>
          </a:p>
          <a:p>
            <a:pPr algn="just"/>
            <a:r>
              <a:rPr lang="pt-BR" dirty="0" smtClean="0"/>
              <a:t>Ampliar a oferta de vagas na educação infantil/creche;</a:t>
            </a:r>
          </a:p>
          <a:p>
            <a:pPr algn="just"/>
            <a:r>
              <a:rPr lang="pt-BR" dirty="0" smtClean="0"/>
              <a:t>Aperfeiçoar o sistema de matricula online;</a:t>
            </a:r>
          </a:p>
          <a:p>
            <a:pPr algn="just"/>
            <a:r>
              <a:rPr lang="pt-BR" dirty="0" smtClean="0"/>
              <a:t>Aquisição de materiais, mobiliários, equipamentos para os </a:t>
            </a:r>
            <a:r>
              <a:rPr lang="pt-BR" dirty="0" err="1" smtClean="0"/>
              <a:t>CEIs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Pagamento dos profissionais da educação que atuam no ensino infantil – creche.</a:t>
            </a:r>
          </a:p>
          <a:p>
            <a:pPr algn="just"/>
            <a:r>
              <a:rPr lang="pt-BR" dirty="0" smtClean="0"/>
              <a:t>Demais despesas de manutenção das escolas.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7) </a:t>
            </a:r>
            <a:r>
              <a:rPr lang="pt-BR" b="1" dirty="0" smtClean="0"/>
              <a:t>Manutenção do Ensino Infantil – Pré-escola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Efetivação de professores habilitados em educação física e artes para atender na educação infantil;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6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7) </a:t>
            </a:r>
            <a:r>
              <a:rPr lang="pt-BR" b="1" dirty="0" smtClean="0"/>
              <a:t>Manutenção do Ensino Infantil – Pré-escola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Oferecer atendimento psicológico aos alunos da rede;</a:t>
            </a:r>
          </a:p>
          <a:p>
            <a:pPr algn="just"/>
            <a:r>
              <a:rPr lang="pt-BR" dirty="0" smtClean="0"/>
              <a:t>Estimular a atuação da fonoaudióloga;</a:t>
            </a:r>
          </a:p>
          <a:p>
            <a:pPr algn="just"/>
            <a:r>
              <a:rPr lang="pt-BR" dirty="0" smtClean="0"/>
              <a:t>Aquisição de materiais, mobiliários, equipamentos para os </a:t>
            </a:r>
            <a:r>
              <a:rPr lang="pt-BR" dirty="0" err="1" smtClean="0"/>
              <a:t>CEIs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Pagamento de pessoal e encargos sociais dos profissionais que atuam na Pré-escola.</a:t>
            </a:r>
          </a:p>
          <a:p>
            <a:pPr algn="just"/>
            <a:r>
              <a:rPr lang="pt-BR" dirty="0" smtClean="0"/>
              <a:t>Demais despesas de manutenção das escolas.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8) </a:t>
            </a:r>
            <a:r>
              <a:rPr lang="pt-BR" b="1" dirty="0" smtClean="0"/>
              <a:t>Manutenção do Transporte Escolar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Regulamentar o Programa de Transporte Escolar;</a:t>
            </a:r>
          </a:p>
          <a:p>
            <a:pPr algn="just"/>
            <a:r>
              <a:rPr lang="pt-BR" dirty="0" smtClean="0"/>
              <a:t>Reorganizar as rotas;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00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8) </a:t>
            </a:r>
            <a:r>
              <a:rPr lang="pt-BR" b="1" dirty="0" smtClean="0"/>
              <a:t>Manutenção do Transporte Escolar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Pagamento das despesas de pessoal e encargos sociais dos motoristas e monitores.;</a:t>
            </a:r>
          </a:p>
          <a:p>
            <a:pPr algn="just"/>
            <a:r>
              <a:rPr lang="pt-BR" dirty="0" smtClean="0"/>
              <a:t>Despesas com a manutenção dos veículos da frota escolar.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9) </a:t>
            </a:r>
            <a:r>
              <a:rPr lang="pt-BR" b="1" dirty="0" smtClean="0"/>
              <a:t>Aquisição e distribuição </a:t>
            </a:r>
            <a:r>
              <a:rPr lang="pt-BR" b="1" dirty="0" smtClean="0"/>
              <a:t>da </a:t>
            </a:r>
            <a:r>
              <a:rPr lang="pt-BR" b="1" dirty="0" smtClean="0"/>
              <a:t>Alimentação Escolar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Implantar o Projeto de Alimentação Saudável com apoio da nutricionista;</a:t>
            </a:r>
          </a:p>
          <a:p>
            <a:pPr algn="just"/>
            <a:r>
              <a:rPr lang="pt-BR" dirty="0" smtClean="0"/>
              <a:t>Aquisição de produtos para preparação da merenda escolar.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10) </a:t>
            </a:r>
            <a:r>
              <a:rPr lang="pt-BR" b="1" dirty="0" smtClean="0"/>
              <a:t>Apoio a educação de Jovens e Adultos – EJA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e ampliar o atendimento na modalidade EJA (supletivo);</a:t>
            </a:r>
          </a:p>
          <a:p>
            <a:pPr algn="just"/>
            <a:r>
              <a:rPr lang="pt-BR" dirty="0" smtClean="0"/>
              <a:t>Incentivar e divulgar o programa “</a:t>
            </a:r>
            <a:r>
              <a:rPr lang="pt-BR" dirty="0" err="1" smtClean="0"/>
              <a:t>Antoniocarlense</a:t>
            </a:r>
            <a:r>
              <a:rPr lang="pt-BR" dirty="0" smtClean="0"/>
              <a:t> Alfabetizado”.</a:t>
            </a:r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46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661375"/>
            <a:ext cx="10432789" cy="49068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11) </a:t>
            </a:r>
            <a:r>
              <a:rPr lang="pt-BR" b="1" dirty="0" smtClean="0"/>
              <a:t>Apoio aos Estudantes do Ensino Médio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Fornecer aos estudantes de ensino médio/técnico vale transporte para realizarem seus estudos.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12) </a:t>
            </a:r>
            <a:r>
              <a:rPr lang="pt-BR" b="1" dirty="0" smtClean="0"/>
              <a:t>Apoio aos Estudantes do Ensino Superior:</a:t>
            </a:r>
          </a:p>
          <a:p>
            <a:pPr algn="just"/>
            <a:r>
              <a:rPr lang="pt-BR" dirty="0" smtClean="0"/>
              <a:t>Fornecer aos estudantes universitários vale transporte.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13) </a:t>
            </a:r>
            <a:r>
              <a:rPr lang="pt-BR" b="1" dirty="0" smtClean="0"/>
              <a:t>Apoio aos Estudantes no Pré-vestibular:</a:t>
            </a:r>
          </a:p>
          <a:p>
            <a:pPr algn="just"/>
            <a:r>
              <a:rPr lang="pt-BR" dirty="0" smtClean="0"/>
              <a:t>Ofertar curso pré-vestibular gratuito para os munícipes concluintes do Ensino Médio.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14) </a:t>
            </a:r>
            <a:r>
              <a:rPr lang="pt-BR" b="1" dirty="0" smtClean="0"/>
              <a:t>Amortização da Divida da Educação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Pagamento dos juros, encargos e principal da dívida com o FINISA (construção quadra de esportes escola </a:t>
            </a:r>
            <a:r>
              <a:rPr lang="pt-BR" dirty="0" err="1" smtClean="0"/>
              <a:t>Rachadel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00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60796"/>
            <a:ext cx="10058400" cy="1609344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CULTURA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03" y="1670140"/>
            <a:ext cx="6685850" cy="5014388"/>
          </a:xfrm>
        </p:spPr>
      </p:pic>
    </p:spTree>
    <p:extLst>
      <p:ext uri="{BB962C8B-B14F-4D97-AF65-F5344CB8AC3E}">
        <p14:creationId xmlns:p14="http://schemas.microsoft.com/office/powerpoint/2010/main" val="22334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/>
          <a:lstStyle/>
          <a:p>
            <a:pPr algn="ctr"/>
            <a:r>
              <a:rPr lang="pt-BR" dirty="0" smtClean="0"/>
              <a:t>cultura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1"/>
            <a:ext cx="10394152" cy="43562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CULTURA: IDEIAS EM MOVIMENTO</a:t>
            </a: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r>
              <a:rPr lang="pt-BR" dirty="0" smtClean="0"/>
              <a:t>Manter e aprimorar os serviços prestados pela Biblioteca Municipal;</a:t>
            </a:r>
          </a:p>
          <a:p>
            <a:r>
              <a:rPr lang="pt-BR" dirty="0" smtClean="0"/>
              <a:t>Inaugurar e manter os serviços e ações da Biblioteca Itinerante;</a:t>
            </a:r>
          </a:p>
          <a:p>
            <a:r>
              <a:rPr lang="pt-BR" dirty="0" smtClean="0"/>
              <a:t>Melhorar a estrutura física do auditório Municipal;</a:t>
            </a:r>
          </a:p>
          <a:p>
            <a:r>
              <a:rPr lang="pt-BR" dirty="0" smtClean="0"/>
              <a:t>Realizar a manutenção e conservação do Museu Municipal;</a:t>
            </a:r>
          </a:p>
          <a:p>
            <a:r>
              <a:rPr lang="pt-BR" dirty="0"/>
              <a:t>Realizar a manutenção e </a:t>
            </a:r>
            <a:r>
              <a:rPr lang="pt-BR" dirty="0" smtClean="0"/>
              <a:t>conservação da Escola de música;</a:t>
            </a:r>
          </a:p>
          <a:p>
            <a:r>
              <a:rPr lang="pt-BR" dirty="0" smtClean="0"/>
              <a:t>Elaborar e Implementar o Grupo de Danças Folclóricas;</a:t>
            </a:r>
          </a:p>
          <a:p>
            <a:r>
              <a:rPr lang="pt-BR" dirty="0" smtClean="0"/>
              <a:t>Reativar e manter a Fanfarra Municipal;</a:t>
            </a:r>
          </a:p>
          <a:p>
            <a:r>
              <a:rPr lang="pt-BR" dirty="0" smtClean="0"/>
              <a:t>Elaborar e executar o Plano Municipal de Cultura.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07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>
                <a:solidFill>
                  <a:srgbClr val="FF0000"/>
                </a:solidFill>
              </a:rPr>
              <a:t>CULTURA: IDEIAS EM MOVIMENTO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Melhorias e Manutenção do Auditório Municipal Sophia Manes </a:t>
            </a:r>
            <a:r>
              <a:rPr lang="pt-BR" b="1" dirty="0" err="1" smtClean="0"/>
              <a:t>Besen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Aquisição e manutenção de aparelhagem de vídeo e sonorização.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Manutenção da Biblioteca Municipal </a:t>
            </a:r>
            <a:r>
              <a:rPr lang="pt-BR" b="1" dirty="0" err="1" smtClean="0"/>
              <a:t>Profº</a:t>
            </a:r>
            <a:r>
              <a:rPr lang="pt-BR" b="1" dirty="0" smtClean="0"/>
              <a:t> Lauro </a:t>
            </a:r>
            <a:r>
              <a:rPr lang="pt-BR" b="1" dirty="0" err="1" smtClean="0"/>
              <a:t>Junkes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Promover Programas de Incentivo à Leitura;</a:t>
            </a:r>
          </a:p>
          <a:p>
            <a:pPr algn="just"/>
            <a:r>
              <a:rPr lang="pt-BR" dirty="0" smtClean="0"/>
              <a:t>Aquisição de novos livros.</a:t>
            </a:r>
          </a:p>
          <a:p>
            <a:pPr algn="just"/>
            <a:r>
              <a:rPr lang="pt-BR" dirty="0" smtClean="0"/>
              <a:t>Pagamento de pessoal e encargos sociais das bibliotecárias.</a:t>
            </a:r>
          </a:p>
          <a:p>
            <a:pPr algn="just"/>
            <a:r>
              <a:rPr lang="pt-BR" dirty="0" smtClean="0"/>
              <a:t>Demais despesas de manutenção da biblioteca.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Manutenção da Biblioteca Itinerante</a:t>
            </a:r>
            <a:r>
              <a:rPr lang="pt-BR" dirty="0" smtClean="0"/>
              <a:t>:</a:t>
            </a:r>
          </a:p>
          <a:p>
            <a:pPr algn="just"/>
            <a:r>
              <a:rPr lang="pt-BR" dirty="0"/>
              <a:t>Promover Programas de Incentivo à Leitura;</a:t>
            </a:r>
          </a:p>
          <a:p>
            <a:pPr algn="just"/>
            <a:r>
              <a:rPr lang="pt-BR" dirty="0"/>
              <a:t>Aquisição de </a:t>
            </a:r>
            <a:r>
              <a:rPr lang="pt-BR" dirty="0" smtClean="0"/>
              <a:t>livros</a:t>
            </a:r>
            <a:r>
              <a:rPr lang="pt-BR" dirty="0"/>
              <a:t>.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2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>
                <a:solidFill>
                  <a:srgbClr val="FF0000"/>
                </a:solidFill>
              </a:rPr>
              <a:t>CULTURA: IDEIAS EM MOVIMENTO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Manutenção do Museu Municipal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Exposições e confecções de materiais advindos do acervo museológico;</a:t>
            </a:r>
          </a:p>
          <a:p>
            <a:pPr algn="just"/>
            <a:r>
              <a:rPr lang="pt-BR" dirty="0" smtClean="0"/>
              <a:t>Demais despesas de manutenção do museu.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/>
              <a:t>5</a:t>
            </a:r>
            <a:r>
              <a:rPr lang="pt-BR" dirty="0" smtClean="0"/>
              <a:t>) </a:t>
            </a:r>
            <a:r>
              <a:rPr lang="pt-BR" b="1" dirty="0" smtClean="0"/>
              <a:t>Aprimoramento e Manutenção da Escola de Música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Aquisição de instrumentos musicais;</a:t>
            </a:r>
          </a:p>
          <a:p>
            <a:pPr algn="just"/>
            <a:r>
              <a:rPr lang="pt-BR" dirty="0" smtClean="0"/>
              <a:t>Elaboração, realização e manutenção do grupo de Danças Folclóricas;</a:t>
            </a:r>
          </a:p>
          <a:p>
            <a:pPr algn="just"/>
            <a:r>
              <a:rPr lang="pt-BR" dirty="0" smtClean="0"/>
              <a:t>Reativação e manutenção da Fanfarra Municipal;</a:t>
            </a:r>
          </a:p>
          <a:p>
            <a:pPr algn="just"/>
            <a:r>
              <a:rPr lang="pt-BR" dirty="0" smtClean="0"/>
              <a:t>Aquisição de instrumentos e uniformes;</a:t>
            </a:r>
          </a:p>
          <a:p>
            <a:pPr algn="just"/>
            <a:r>
              <a:rPr lang="pt-BR" dirty="0" smtClean="0"/>
              <a:t>Processo licitatório para contratação de colaboradores/professores.</a:t>
            </a:r>
          </a:p>
          <a:p>
            <a:pPr algn="just"/>
            <a:r>
              <a:rPr lang="pt-BR" dirty="0" smtClean="0"/>
              <a:t>Demais despesas de manutenção.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98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>
                <a:solidFill>
                  <a:srgbClr val="FF0000"/>
                </a:solidFill>
              </a:rPr>
              <a:t>CULTURA: IDEIAS EM MOVIMENTO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6</a:t>
            </a:r>
            <a:r>
              <a:rPr lang="pt-BR" dirty="0" smtClean="0"/>
              <a:t>) </a:t>
            </a:r>
            <a:r>
              <a:rPr lang="pt-BR" b="1" dirty="0" smtClean="0"/>
              <a:t>Apoio a Cultura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Promoção de eventos como: desfile cívico, Natal Iluminado, Aniversário do Município, Noite Cultural, Recital da Escola de musica e exposições culturais.</a:t>
            </a:r>
          </a:p>
          <a:p>
            <a:pPr algn="just"/>
            <a:r>
              <a:rPr lang="pt-BR" dirty="0" smtClean="0"/>
              <a:t>Despesas com a manutenção e funcionamento da coordenação da cultura.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52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Previsão Legal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848" y="2121407"/>
            <a:ext cx="6953690" cy="4086209"/>
          </a:xfrm>
        </p:spPr>
        <p:txBody>
          <a:bodyPr/>
          <a:lstStyle/>
          <a:p>
            <a:pPr algn="just"/>
            <a:r>
              <a:rPr lang="pt-BR" dirty="0"/>
              <a:t>O Plano Plurianual (PPA) é o instrumento de planejamento governamental de médio prazo, previsto no artigo 165 da Constituição Federal que estabelece, de forma regionalizada, as diretrizes, objetivos e metas da Administração Pública organizado em programas, estruturado em ações, que resultem em bens e serviços para a população</a:t>
            </a:r>
            <a:r>
              <a:rPr lang="pt-BR" dirty="0" smtClean="0"/>
              <a:t>.</a:t>
            </a:r>
          </a:p>
          <a:p>
            <a:pPr algn="just"/>
            <a:r>
              <a:rPr lang="pt-BR" dirty="0"/>
              <a:t>Seu propósito é estabelecer diretrizes, metas e objetivos da gestão pública através de propostas apresentadas pela população e pelos poderes legislativo e </a:t>
            </a:r>
            <a:r>
              <a:rPr lang="pt-BR" dirty="0" smtClean="0"/>
              <a:t>executivo </a:t>
            </a:r>
            <a:r>
              <a:rPr lang="pt-BR" dirty="0"/>
              <a:t>visando o desenvolvimento da </a:t>
            </a:r>
            <a:r>
              <a:rPr lang="pt-BR" dirty="0" smtClean="0"/>
              <a:t>cidade.</a:t>
            </a:r>
          </a:p>
          <a:p>
            <a:pPr algn="just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177" y="2213959"/>
            <a:ext cx="2762250" cy="16573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60" y="4147930"/>
            <a:ext cx="2059686" cy="20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gabinete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6386" y="2312917"/>
            <a:ext cx="4434614" cy="31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4000" dirty="0" smtClean="0"/>
              <a:t>Gabinete do prefeito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1"/>
            <a:ext cx="10394152" cy="4356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GESTÃO PARTICIPATIVA E TRANSPARENTE</a:t>
            </a: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r>
              <a:rPr lang="pt-BR" dirty="0" smtClean="0"/>
              <a:t>Dar maior publicidade e transparência aos atos da administração municipal;</a:t>
            </a:r>
          </a:p>
          <a:p>
            <a:r>
              <a:rPr lang="pt-BR" dirty="0" smtClean="0"/>
              <a:t>Promover maior participação da sociedade nas ações e decisões do poder executivo;</a:t>
            </a:r>
          </a:p>
          <a:p>
            <a:r>
              <a:rPr lang="pt-BR" dirty="0" smtClean="0"/>
              <a:t>Ampliar a captação de recursos;</a:t>
            </a:r>
          </a:p>
          <a:p>
            <a:r>
              <a:rPr lang="pt-BR" dirty="0" smtClean="0"/>
              <a:t>Ampliar as ações para proteção das crianças e adolescentes.</a:t>
            </a:r>
          </a:p>
        </p:txBody>
      </p:sp>
    </p:spTree>
    <p:extLst>
      <p:ext uri="{BB962C8B-B14F-4D97-AF65-F5344CB8AC3E}">
        <p14:creationId xmlns:p14="http://schemas.microsoft.com/office/powerpoint/2010/main" val="41060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gestão participativa e transparente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Manutenção do Gabinete do Prefeito:</a:t>
            </a:r>
            <a:endParaRPr lang="pt-BR" dirty="0" smtClean="0"/>
          </a:p>
          <a:p>
            <a:pPr algn="just"/>
            <a:r>
              <a:rPr lang="pt-BR" dirty="0" smtClean="0"/>
              <a:t>Manter as atividades dentro de padrões de qualidade e eficiência, garantindo as despesas com manutenção e com pessoal, necessárias aos serviços públicos.</a:t>
            </a:r>
          </a:p>
          <a:p>
            <a:pPr algn="just"/>
            <a:r>
              <a:rPr lang="pt-BR" dirty="0" smtClean="0"/>
              <a:t>Demais despesas de manutenção e compra de materiais permanentes para o setor.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Manutenção do Conselho Tutelar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Zelar pelos direitos das crianças e adolescentes;</a:t>
            </a:r>
          </a:p>
          <a:p>
            <a:pPr algn="just"/>
            <a:r>
              <a:rPr lang="pt-BR" dirty="0" smtClean="0"/>
              <a:t>Pagamento dos conselheiros e demais despesas de manutenção do setor.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56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gestão participativa e transparente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3) </a:t>
            </a:r>
            <a:r>
              <a:rPr lang="pt-BR" b="1" dirty="0"/>
              <a:t>Manutenção do Órgão de Controle </a:t>
            </a:r>
            <a:r>
              <a:rPr lang="pt-BR" b="1" dirty="0" smtClean="0"/>
              <a:t>Interno:</a:t>
            </a:r>
            <a:endParaRPr lang="pt-BR" b="1" dirty="0"/>
          </a:p>
          <a:p>
            <a:pPr algn="just"/>
            <a:r>
              <a:rPr lang="pt-BR" dirty="0" smtClean="0"/>
              <a:t>Coordenar, controlar e avaliar os resultados quanto à eficácia e eficiência da gestão dos recursos públicos.</a:t>
            </a:r>
          </a:p>
          <a:p>
            <a:pPr algn="just"/>
            <a:r>
              <a:rPr lang="pt-BR" dirty="0" smtClean="0"/>
              <a:t>Pagamento de pessoal e encargos do controlador interno, capacitação, demais despesas.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55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dirty="0" smtClean="0">
                <a:solidFill>
                  <a:srgbClr val="FF0000"/>
                </a:solidFill>
              </a:rPr>
              <a:t>Administração e finanças</a:t>
            </a:r>
            <a:endParaRPr lang="pt-BR" sz="4400" dirty="0">
              <a:solidFill>
                <a:srgbClr val="FF0000"/>
              </a:solidFill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457" y="2093976"/>
            <a:ext cx="4311181" cy="35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SECRETARIA DE ADMINISTRAÇÃO E FINANÇAS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1"/>
            <a:ext cx="10394152" cy="43562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MODERNIZAÇÃO E INFORMATIZAÇÃO ADMINISTRATIVA</a:t>
            </a: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Modernizar e informatizar os atos da administração municipal;</a:t>
            </a:r>
          </a:p>
          <a:p>
            <a:pPr algn="just"/>
            <a:r>
              <a:rPr lang="pt-BR" dirty="0" smtClean="0"/>
              <a:t>Planejamento das compras visando melhorar e diminuir os gastos públicos;</a:t>
            </a:r>
          </a:p>
          <a:p>
            <a:pPr algn="just"/>
            <a:r>
              <a:rPr lang="pt-BR" dirty="0" smtClean="0"/>
              <a:t>Ações que aumentem a receita própria;</a:t>
            </a:r>
          </a:p>
          <a:p>
            <a:pPr algn="just"/>
            <a:r>
              <a:rPr lang="pt-BR" dirty="0" smtClean="0"/>
              <a:t>Melhorar a gestão dos recursos humanos;</a:t>
            </a:r>
          </a:p>
          <a:p>
            <a:pPr algn="just"/>
            <a:r>
              <a:rPr lang="pt-BR" dirty="0" smtClean="0"/>
              <a:t>Viabilizar a acessibilidade do prédio;</a:t>
            </a:r>
          </a:p>
          <a:p>
            <a:pPr algn="just"/>
            <a:r>
              <a:rPr lang="pt-BR" dirty="0" smtClean="0"/>
              <a:t>Reforma e modernização do prédio administrativo;</a:t>
            </a:r>
          </a:p>
          <a:p>
            <a:pPr algn="just"/>
            <a:r>
              <a:rPr lang="pt-BR" dirty="0" smtClean="0"/>
              <a:t>Melhorar a gestão do patrimônio público;</a:t>
            </a:r>
          </a:p>
          <a:p>
            <a:pPr algn="just"/>
            <a:r>
              <a:rPr lang="pt-BR" dirty="0" smtClean="0"/>
              <a:t>Ampliar o quadro de funcionários.</a:t>
            </a:r>
          </a:p>
        </p:txBody>
      </p:sp>
    </p:spTree>
    <p:extLst>
      <p:ext uri="{BB962C8B-B14F-4D97-AF65-F5344CB8AC3E}">
        <p14:creationId xmlns:p14="http://schemas.microsoft.com/office/powerpoint/2010/main" val="25375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modernização e informatização administrativa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Manutenção da Secretaria de Administração e Finanças:</a:t>
            </a:r>
            <a:endParaRPr lang="pt-BR" dirty="0" smtClean="0"/>
          </a:p>
          <a:p>
            <a:pPr algn="just"/>
            <a:r>
              <a:rPr lang="pt-BR" dirty="0" smtClean="0"/>
              <a:t>Implantação de sistema informatizado para comunicação interna e assim diminuir o uso do papel;</a:t>
            </a:r>
          </a:p>
          <a:p>
            <a:pPr algn="just"/>
            <a:r>
              <a:rPr lang="pt-BR" dirty="0" smtClean="0"/>
              <a:t>Ampliar a fiscalização tributária;</a:t>
            </a:r>
          </a:p>
          <a:p>
            <a:pPr algn="just"/>
            <a:r>
              <a:rPr lang="pt-BR" dirty="0" smtClean="0"/>
              <a:t>Análise da planta de valores que são a base da cobrança dos impostos e implantar a taxa de coleta de lixo em todos os locais de coleta;</a:t>
            </a:r>
          </a:p>
          <a:p>
            <a:pPr algn="just"/>
            <a:r>
              <a:rPr lang="pt-BR" dirty="0" smtClean="0"/>
              <a:t>Reestruturar e ampliar o quadro de funcionários;</a:t>
            </a:r>
          </a:p>
          <a:p>
            <a:pPr algn="just"/>
            <a:r>
              <a:rPr lang="pt-BR" dirty="0" smtClean="0"/>
              <a:t>Capacitar e qualificar os servidores municipais;</a:t>
            </a:r>
          </a:p>
          <a:p>
            <a:pPr algn="just"/>
            <a:r>
              <a:rPr lang="pt-BR" dirty="0" smtClean="0"/>
              <a:t>Demais despesas de manutenção e compra de materiais permanentes para o setor.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61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modernização e informatização administrativa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2</a:t>
            </a:r>
            <a:r>
              <a:rPr lang="pt-BR" dirty="0" smtClean="0"/>
              <a:t>) </a:t>
            </a:r>
            <a:r>
              <a:rPr lang="pt-BR" b="1" dirty="0" smtClean="0"/>
              <a:t>Reforma da Sede Administrativa:</a:t>
            </a:r>
            <a:endParaRPr lang="pt-BR" dirty="0" smtClean="0"/>
          </a:p>
          <a:p>
            <a:pPr algn="just"/>
            <a:r>
              <a:rPr lang="pt-BR" dirty="0" smtClean="0"/>
              <a:t>Obras de melhorias na sede administrativa como: pintura, parte elétrica, acessibilidade, entre outras.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Aquisição de Veículos para a Secretaria de Administração e Finanças:</a:t>
            </a:r>
          </a:p>
          <a:p>
            <a:pPr algn="just"/>
            <a:r>
              <a:rPr lang="pt-BR" dirty="0" smtClean="0"/>
              <a:t>Disponibilizar veículo para o uso dos servidores da secretaria no exercício de suas funções.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Planejamento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761" y="2403069"/>
            <a:ext cx="5202677" cy="27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SECRETARIA DE planejamento e desenvolvimento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1"/>
            <a:ext cx="10394152" cy="43562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PLANEJAR É A BASE DO FUTURO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Planejar o crescimento ordenado e sustentável do município;</a:t>
            </a:r>
          </a:p>
          <a:p>
            <a:pPr algn="just"/>
            <a:r>
              <a:rPr lang="pt-BR" dirty="0" smtClean="0"/>
              <a:t>Difundir e aprimorar as informações referentes a Defesa Civil, Planejamento urbano, legislação municipal em relação ao uso e ocupação do solo;</a:t>
            </a:r>
          </a:p>
          <a:p>
            <a:pPr algn="just"/>
            <a:r>
              <a:rPr lang="pt-BR" dirty="0" smtClean="0"/>
              <a:t>Promover e fiscalizar a organização do crescimento da cidade, com a revisão do plano diretor, atualização do cadastro de terrenos, construções e loteamentos;</a:t>
            </a:r>
          </a:p>
          <a:p>
            <a:pPr algn="just"/>
            <a:r>
              <a:rPr lang="pt-BR" dirty="0" smtClean="0"/>
              <a:t>Fiscalizar e inibir loteamentos e construções clandestinas;</a:t>
            </a:r>
          </a:p>
          <a:p>
            <a:pPr algn="just"/>
            <a:r>
              <a:rPr lang="pt-BR" dirty="0" smtClean="0"/>
              <a:t>Elaborar estudos, planos e projetos que promovam a acessibilidade, mobilidade, criação de áreas de lazer e desenvolvimento econômico e social do município.</a:t>
            </a:r>
          </a:p>
        </p:txBody>
      </p:sp>
    </p:spTree>
    <p:extLst>
      <p:ext uri="{BB962C8B-B14F-4D97-AF65-F5344CB8AC3E}">
        <p14:creationId xmlns:p14="http://schemas.microsoft.com/office/powerpoint/2010/main" val="3223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PPA – LDO - LOA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711" y="2213665"/>
            <a:ext cx="7166673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PLANEJAR É A BASE DO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Manutenção da Secretaria de Planejamento e Desenvolvimento:</a:t>
            </a:r>
            <a:endParaRPr lang="pt-BR" dirty="0" smtClean="0"/>
          </a:p>
          <a:p>
            <a:pPr algn="just"/>
            <a:r>
              <a:rPr lang="pt-BR" dirty="0" smtClean="0"/>
              <a:t>Despesas com a manutenção e funcionamento da secretaria como pagamento de pessoal, despesas de custeio, material permanente, sistemas informatizados.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Defesa Civil</a:t>
            </a:r>
          </a:p>
          <a:p>
            <a:pPr algn="just"/>
            <a:r>
              <a:rPr lang="pt-BR" dirty="0" smtClean="0"/>
              <a:t>Despesas com materiais, serviços, equipamentos e outras necessárias ao funcionamento da defesa civil.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Aquisição de Veículo para a Secretaria de Planejamento e Desenvolvimento</a:t>
            </a:r>
          </a:p>
          <a:p>
            <a:pPr algn="just"/>
            <a:r>
              <a:rPr lang="pt-BR" dirty="0" smtClean="0"/>
              <a:t>Renovar a frota, melhorando a qualidade do atendimento aos munícipes.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00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ASSISTÊNCIA SOCIAL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37" y="1773170"/>
            <a:ext cx="6786021" cy="4241263"/>
          </a:xfrm>
        </p:spPr>
      </p:pic>
    </p:spTree>
    <p:extLst>
      <p:ext uri="{BB962C8B-B14F-4D97-AF65-F5344CB8AC3E}">
        <p14:creationId xmlns:p14="http://schemas.microsoft.com/office/powerpoint/2010/main" val="36233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Assistência social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INSERÇÃO SOCIAL E FORTALECIMENTO DA CONVIVÊNCIA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Prover serviços, programas, projetos e benefícios de proteção social básica e/ou especial.</a:t>
            </a:r>
          </a:p>
          <a:p>
            <a:pPr algn="just"/>
            <a:r>
              <a:rPr lang="pt-BR" dirty="0" smtClean="0"/>
              <a:t>Contribuir com a inclusão e a equidade dos usuários;</a:t>
            </a:r>
          </a:p>
          <a:p>
            <a:pPr algn="just"/>
            <a:r>
              <a:rPr lang="pt-BR" dirty="0" smtClean="0"/>
              <a:t>Assegurar que as ações no âmbito da assistência social tenham centralidade na família;</a:t>
            </a:r>
          </a:p>
          <a:p>
            <a:pPr algn="just"/>
            <a:r>
              <a:rPr lang="pt-BR" dirty="0" smtClean="0"/>
              <a:t>Manter e ampliar a politica de assistência social;</a:t>
            </a:r>
          </a:p>
          <a:p>
            <a:pPr algn="just"/>
            <a:r>
              <a:rPr lang="pt-BR" dirty="0" smtClean="0"/>
              <a:t>Desenvolver ações de combate ao trabalho infantil;</a:t>
            </a:r>
          </a:p>
          <a:p>
            <a:pPr algn="just"/>
            <a:r>
              <a:rPr lang="pt-BR" dirty="0" smtClean="0"/>
              <a:t>Buscar os meios para acesso e a permanência na escola de crianças e adolescentes com deficiência de 0 a 18 anos, que recebem o Beneficio de prestação continuada.</a:t>
            </a:r>
          </a:p>
        </p:txBody>
      </p:sp>
    </p:spTree>
    <p:extLst>
      <p:ext uri="{BB962C8B-B14F-4D97-AF65-F5344CB8AC3E}">
        <p14:creationId xmlns:p14="http://schemas.microsoft.com/office/powerpoint/2010/main" val="29638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Assistência social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INSERÇÃO SOCIAL E FORTALECIMENTO DA CONVIVÊNCIA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Auxiliar, orientar e operacionalizar o acesso aos benefícios sociais como: bolsa família, auxilio funeral, auxilio desabrigados, auxilio alimentar e outros.</a:t>
            </a:r>
          </a:p>
          <a:p>
            <a:pPr algn="just"/>
            <a:r>
              <a:rPr lang="pt-BR" dirty="0" smtClean="0"/>
              <a:t>Fortalecer e apoiar o trabalho do CMAS e CMDCA;</a:t>
            </a:r>
          </a:p>
          <a:p>
            <a:pPr algn="just"/>
            <a:r>
              <a:rPr lang="pt-BR" dirty="0" smtClean="0"/>
              <a:t>Executar o plano municipal de assistência social;</a:t>
            </a:r>
          </a:p>
          <a:p>
            <a:pPr algn="just"/>
            <a:r>
              <a:rPr lang="pt-BR" dirty="0" smtClean="0"/>
              <a:t>Atender as famílias carentes, crianças e jovens em situação de risco e idoso.</a:t>
            </a:r>
          </a:p>
          <a:p>
            <a:pPr algn="just"/>
            <a:r>
              <a:rPr lang="pt-BR" dirty="0" smtClean="0"/>
              <a:t>Auxiliar, orientar e operacionalizar ações para construção de moradias populares para as famílias de baixa </a:t>
            </a:r>
            <a:r>
              <a:rPr lang="pt-BR" dirty="0" smtClean="0"/>
              <a:t>renda em parceria com a CEF.</a:t>
            </a:r>
            <a:endParaRPr lang="pt-BR" dirty="0" smtClean="0"/>
          </a:p>
          <a:p>
            <a:pPr algn="just"/>
            <a:r>
              <a:rPr lang="pt-BR" dirty="0" smtClean="0"/>
              <a:t>Qualificação profissional e reinserção ao mercado de trabalho aos beneficiários dos programas sociais.</a:t>
            </a:r>
          </a:p>
        </p:txBody>
      </p:sp>
    </p:spTree>
    <p:extLst>
      <p:ext uri="{BB962C8B-B14F-4D97-AF65-F5344CB8AC3E}">
        <p14:creationId xmlns:p14="http://schemas.microsoft.com/office/powerpoint/2010/main" val="8832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inserção social e fortalecimento da convivência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Manutenção de Ações da Assistência Social:</a:t>
            </a:r>
            <a:endParaRPr lang="pt-BR" dirty="0" smtClean="0"/>
          </a:p>
          <a:p>
            <a:pPr algn="just"/>
            <a:r>
              <a:rPr lang="pt-BR" dirty="0" smtClean="0"/>
              <a:t>Despesas com a manutenção e funcionamento do setor da assistência como pagamento de pessoal, despesas de custeio.</a:t>
            </a:r>
          </a:p>
          <a:p>
            <a:pPr algn="just"/>
            <a:r>
              <a:rPr lang="pt-BR" dirty="0" smtClean="0"/>
              <a:t>Implantação de projetos e ações previstas no SUAS.</a:t>
            </a:r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Manutenção do CRAS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Oferta dos serviços socioassistenciais da Proteção Social Básica no SUAS nas áreas de vulnerabilidade e risco social do município.</a:t>
            </a:r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Concessão de Benefícios Eventuais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Oferta </a:t>
            </a:r>
            <a:r>
              <a:rPr lang="pt-BR" dirty="0"/>
              <a:t>de natureza temporária para prevenir e enfrentar situações </a:t>
            </a:r>
            <a:r>
              <a:rPr lang="pt-BR" dirty="0" smtClean="0"/>
              <a:t>temporárias </a:t>
            </a:r>
            <a:r>
              <a:rPr lang="pt-BR" dirty="0"/>
              <a:t>de </a:t>
            </a:r>
            <a:r>
              <a:rPr lang="pt-BR" dirty="0" smtClean="0"/>
              <a:t>vulnerabilidade. Benefícios conforme a Lei 1579/2018: Auxilio-natalidade; auxílio-funeral; auxílio aluguel social e auxilio alimentação.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inserção social e fortalecimento da convivência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4</a:t>
            </a:r>
            <a:r>
              <a:rPr lang="pt-BR" dirty="0" smtClean="0"/>
              <a:t>) </a:t>
            </a:r>
            <a:r>
              <a:rPr lang="pt-BR" b="1" dirty="0" smtClean="0"/>
              <a:t>Manutenção do Centro de Convivência:</a:t>
            </a:r>
            <a:endParaRPr lang="pt-BR" dirty="0" smtClean="0"/>
          </a:p>
          <a:p>
            <a:pPr algn="just"/>
            <a:r>
              <a:rPr lang="pt-BR" dirty="0" smtClean="0"/>
              <a:t>Atender a pessoa idosa através de ações socioeducativas e recreativas que possibilitem a inserção social e o fortalecimento da convivência.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5) </a:t>
            </a:r>
            <a:r>
              <a:rPr lang="pt-BR" b="1" dirty="0" smtClean="0"/>
              <a:t>Manutenção do FIA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Financiar programas, projetos e ações voltados para a promoção e a defesa dos direitos da criança e do adolescente e suas respectivas famílias.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6) </a:t>
            </a:r>
            <a:r>
              <a:rPr lang="pt-BR" b="1" dirty="0" smtClean="0"/>
              <a:t>Apoio a APAE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Garantir o repasse de recursos para a APAE, para manter o atendimento aos portadores de necessidades especiais, através de termos de parcerias</a:t>
            </a:r>
            <a:r>
              <a:rPr lang="pt-BR" dirty="0" smtClean="0"/>
              <a:t>.</a:t>
            </a:r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96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SAÚDE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68" y="1657260"/>
            <a:ext cx="5964760" cy="4473570"/>
          </a:xfrm>
        </p:spPr>
      </p:pic>
    </p:spTree>
    <p:extLst>
      <p:ext uri="{BB962C8B-B14F-4D97-AF65-F5344CB8AC3E}">
        <p14:creationId xmlns:p14="http://schemas.microsoft.com/office/powerpoint/2010/main" val="352827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SAÚDE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SAÚDE É PRIORIDADE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Modernizar, qualificar e humanizar os serviços públicos de saúde oferecidos pelo município;</a:t>
            </a:r>
          </a:p>
          <a:p>
            <a:pPr algn="just"/>
            <a:r>
              <a:rPr lang="pt-BR" dirty="0" smtClean="0"/>
              <a:t>Aumentar a oferta de serviços, exames e medicamentos disponibilizados pelo município;</a:t>
            </a:r>
          </a:p>
          <a:p>
            <a:pPr algn="just"/>
            <a:r>
              <a:rPr lang="pt-BR" dirty="0" smtClean="0"/>
              <a:t>Reorganizar a estrutura física, administrativa, emergência e unidade básica de saúde;</a:t>
            </a:r>
          </a:p>
          <a:p>
            <a:pPr algn="just"/>
            <a:r>
              <a:rPr lang="pt-BR" dirty="0" smtClean="0"/>
              <a:t>Descentralização do atendimento;</a:t>
            </a:r>
          </a:p>
          <a:p>
            <a:pPr algn="just"/>
            <a:r>
              <a:rPr lang="pt-BR" dirty="0" smtClean="0"/>
              <a:t>Oferecer qualificação continuada aos servidores da Saúde.</a:t>
            </a:r>
          </a:p>
        </p:txBody>
      </p:sp>
    </p:spTree>
    <p:extLst>
      <p:ext uri="{BB962C8B-B14F-4D97-AF65-F5344CB8AC3E}">
        <p14:creationId xmlns:p14="http://schemas.microsoft.com/office/powerpoint/2010/main" val="26161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SAÚDE É PRIORIDADE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Amortização da Dívida da Saúde - FGTS:</a:t>
            </a:r>
            <a:endParaRPr lang="pt-BR" dirty="0" smtClean="0"/>
          </a:p>
          <a:p>
            <a:pPr algn="just"/>
            <a:r>
              <a:rPr lang="pt-BR" dirty="0" smtClean="0"/>
              <a:t>Promover o pagamento de amortizações e juros da dívida do parcelamento do FGTS.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Administração Geral da Saúde:</a:t>
            </a:r>
          </a:p>
          <a:p>
            <a:pPr algn="just"/>
            <a:r>
              <a:rPr lang="pt-BR" dirty="0" smtClean="0"/>
              <a:t>Despesas com a parte administrativa do setor da saúde.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Manutenção da Frota Municipal – Saúde:</a:t>
            </a:r>
          </a:p>
          <a:p>
            <a:pPr algn="just"/>
            <a:r>
              <a:rPr lang="pt-BR" dirty="0" smtClean="0"/>
              <a:t>Manter e conservar a frota de veículos da secretaria, despesas como: combustível, serviços de mão de obra, peça, pneus, lavação, seguro, entre outros.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5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SAÚDE É PRIORIDADE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/>
              <a:t>4</a:t>
            </a:r>
            <a:r>
              <a:rPr lang="pt-BR" dirty="0" smtClean="0"/>
              <a:t>) </a:t>
            </a:r>
            <a:r>
              <a:rPr lang="pt-BR" b="1" dirty="0" smtClean="0"/>
              <a:t>Ações da Atenção Básica - APS:</a:t>
            </a:r>
            <a:endParaRPr lang="pt-BR" dirty="0" smtClean="0"/>
          </a:p>
          <a:p>
            <a:pPr algn="just"/>
            <a:r>
              <a:rPr lang="pt-BR" dirty="0" smtClean="0"/>
              <a:t>Atendimento realizado na Atenção Básica, sendo este o atendimento inicial da população no SUS. </a:t>
            </a:r>
          </a:p>
          <a:p>
            <a:pPr algn="just"/>
            <a:r>
              <a:rPr lang="pt-BR" dirty="0" smtClean="0"/>
              <a:t>Filtrar e organizar o fluxo dos serviços nas redes de saúde, orientando sobre a prevenção de doenças, solucionando casos de agravos e direcionando os mais graves para níveis de atendimento superiores.</a:t>
            </a:r>
          </a:p>
          <a:p>
            <a:pPr algn="just"/>
            <a:r>
              <a:rPr lang="pt-BR" dirty="0" smtClean="0"/>
              <a:t>Despesas com o prédio da emergência, exames, suprimentos e profissionais de saúde.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5) </a:t>
            </a:r>
            <a:r>
              <a:rPr lang="pt-BR" b="1" dirty="0" smtClean="0"/>
              <a:t>Ações de Saúde da Família</a:t>
            </a:r>
          </a:p>
          <a:p>
            <a:pPr algn="just"/>
            <a:r>
              <a:rPr lang="pt-BR" dirty="0" smtClean="0"/>
              <a:t>Priorizar as ações de prevenção, promoção e recuperação da saúde das pessoas, de forma integral e continua, por meio de atendimentos prestados na unidade básica de saúde, no domicilio ou através de mobilização da comunidade.</a:t>
            </a:r>
          </a:p>
          <a:p>
            <a:pPr algn="just"/>
            <a:r>
              <a:rPr lang="pt-BR" dirty="0" smtClean="0"/>
              <a:t>Despesas com o prédio do ESF e profissionais de saúde.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71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do </a:t>
            </a:r>
            <a:r>
              <a:rPr lang="pt-BR" dirty="0" err="1" smtClean="0"/>
              <a:t>ppa</a:t>
            </a: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 PPA dispõe sobre:</a:t>
            </a:r>
          </a:p>
          <a:p>
            <a:endParaRPr lang="pt-BR" dirty="0" smtClean="0"/>
          </a:p>
          <a:p>
            <a:r>
              <a:rPr lang="pt-BR" dirty="0" smtClean="0"/>
              <a:t>1) Programas (objetivos, justificativa, diretrizes)</a:t>
            </a:r>
          </a:p>
          <a:p>
            <a:r>
              <a:rPr lang="pt-BR" dirty="0" smtClean="0"/>
              <a:t>2) Ações</a:t>
            </a:r>
          </a:p>
          <a:p>
            <a:r>
              <a:rPr lang="pt-BR" dirty="0" smtClean="0"/>
              <a:t>3) Metas Físicas</a:t>
            </a:r>
          </a:p>
          <a:p>
            <a:r>
              <a:rPr lang="pt-BR" dirty="0" smtClean="0"/>
              <a:t>4) Metas financeiras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051" y="3914361"/>
            <a:ext cx="3572197" cy="20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SAÚDE É PRIORIDADE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6) </a:t>
            </a:r>
            <a:r>
              <a:rPr lang="pt-BR" b="1" dirty="0" smtClean="0"/>
              <a:t>Ações de Saúde Bucal:</a:t>
            </a:r>
            <a:endParaRPr lang="pt-BR" dirty="0" smtClean="0"/>
          </a:p>
          <a:p>
            <a:pPr algn="just"/>
            <a:r>
              <a:rPr lang="pt-BR" dirty="0" smtClean="0"/>
              <a:t>O sistema de atendimento utilizado no ESF pelas equipes de saúde bucal é voltado à promoção de saúde, controle e tratamento das doenças bucais.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7) </a:t>
            </a:r>
            <a:r>
              <a:rPr lang="pt-BR" b="1" dirty="0" smtClean="0"/>
              <a:t>Ações com Agentes Comunitários de Saúde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Realização de visitas domiciliares </a:t>
            </a:r>
            <a:r>
              <a:rPr lang="pt-BR" dirty="0" err="1" smtClean="0"/>
              <a:t>orientativas</a:t>
            </a:r>
            <a:r>
              <a:rPr lang="pt-BR" dirty="0" smtClean="0"/>
              <a:t> e de ações educativas;</a:t>
            </a:r>
          </a:p>
          <a:p>
            <a:pPr algn="just"/>
            <a:r>
              <a:rPr lang="pt-BR" dirty="0" smtClean="0"/>
              <a:t>Avisar sobre consultas e exames, informar sobre vacinas, efetuar o registro de novos moradores, servir de ponte entre os munícipes e a Unidade Básica de Saúde.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8) </a:t>
            </a:r>
            <a:r>
              <a:rPr lang="pt-BR" b="1" dirty="0" smtClean="0"/>
              <a:t>Ações de Assistência Farmacêutica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Distribuir/suprir a necessidade de medicamentos (mediante receita médica), proporcionando a promoção, proteção e recuperação da saúde.</a:t>
            </a:r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03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SAÚDE É PRIORIDADE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9</a:t>
            </a:r>
            <a:r>
              <a:rPr lang="pt-BR" dirty="0" smtClean="0"/>
              <a:t>) </a:t>
            </a:r>
            <a:r>
              <a:rPr lang="pt-BR" b="1" dirty="0" smtClean="0"/>
              <a:t>Ações de Vigilância Sanitária:</a:t>
            </a:r>
            <a:endParaRPr lang="pt-BR" dirty="0" smtClean="0"/>
          </a:p>
          <a:p>
            <a:pPr algn="just"/>
            <a:r>
              <a:rPr lang="pt-BR" dirty="0" smtClean="0"/>
              <a:t>Manutenção do Setor e fiscalização das leis e normas sobre vigilância sanitária.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10) </a:t>
            </a:r>
            <a:r>
              <a:rPr lang="pt-BR" b="1" dirty="0" smtClean="0"/>
              <a:t>Ações de Vigilância Epidemiológica:</a:t>
            </a:r>
          </a:p>
          <a:p>
            <a:pPr algn="just"/>
            <a:r>
              <a:rPr lang="pt-BR" dirty="0" smtClean="0"/>
              <a:t>Ações relacionadas ao combate de doenças e pandemia e </a:t>
            </a:r>
            <a:r>
              <a:rPr lang="pt-BR" dirty="0"/>
              <a:t>fiscalização das leis e normas sobre vigilância </a:t>
            </a:r>
            <a:r>
              <a:rPr lang="pt-BR" dirty="0" smtClean="0"/>
              <a:t>epidemiológica.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11) </a:t>
            </a:r>
            <a:r>
              <a:rPr lang="pt-BR" b="1" dirty="0" smtClean="0"/>
              <a:t>Aquisição de Veículos para a Saúde:</a:t>
            </a:r>
          </a:p>
          <a:p>
            <a:pPr algn="just"/>
            <a:r>
              <a:rPr lang="pt-BR" dirty="0" smtClean="0"/>
              <a:t>Adquirir novos veículos.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86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SAÚDE É PRIORIDADE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12) </a:t>
            </a:r>
            <a:r>
              <a:rPr lang="pt-BR" b="1" dirty="0" smtClean="0"/>
              <a:t>Construção e Ampliação da Estrutura da Saúde</a:t>
            </a:r>
            <a:endParaRPr lang="pt-BR" dirty="0" smtClean="0"/>
          </a:p>
          <a:p>
            <a:pPr algn="just"/>
            <a:r>
              <a:rPr lang="pt-BR" dirty="0" smtClean="0"/>
              <a:t>Construção de novas Unidades de Saúde e ampliação das existentes.</a:t>
            </a:r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57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OBRAS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92" y="1773170"/>
            <a:ext cx="7521871" cy="4231053"/>
          </a:xfrm>
        </p:spPr>
      </p:pic>
    </p:spTree>
    <p:extLst>
      <p:ext uri="{BB962C8B-B14F-4D97-AF65-F5344CB8AC3E}">
        <p14:creationId xmlns:p14="http://schemas.microsoft.com/office/powerpoint/2010/main" val="129454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obras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Manter e melhorar as vias públicas municipais;</a:t>
            </a:r>
          </a:p>
          <a:p>
            <a:pPr algn="just"/>
            <a:r>
              <a:rPr lang="pt-BR" dirty="0" smtClean="0"/>
              <a:t>Realizar novas pavimentações e recuperação de trechos danificados;</a:t>
            </a:r>
          </a:p>
          <a:p>
            <a:pPr algn="just"/>
            <a:r>
              <a:rPr lang="pt-BR" dirty="0" smtClean="0"/>
              <a:t>Construir novas pontes e sistemas de drenagem;</a:t>
            </a:r>
          </a:p>
          <a:p>
            <a:pPr algn="just"/>
            <a:r>
              <a:rPr lang="pt-BR" dirty="0" smtClean="0"/>
              <a:t>Executar melhorias e limpeza das vias públicas;</a:t>
            </a:r>
          </a:p>
          <a:p>
            <a:pPr algn="just"/>
            <a:r>
              <a:rPr lang="pt-BR" dirty="0" smtClean="0"/>
              <a:t>Realizar obras de retificação, contenção de encostas e alargamentos das estradas vicinais;</a:t>
            </a:r>
          </a:p>
          <a:p>
            <a:pPr algn="just"/>
            <a:r>
              <a:rPr lang="pt-BR" dirty="0" smtClean="0"/>
              <a:t>Manter, ampliar e modernizar a rede de iluminação pública;</a:t>
            </a:r>
          </a:p>
        </p:txBody>
      </p:sp>
    </p:spTree>
    <p:extLst>
      <p:ext uri="{BB962C8B-B14F-4D97-AF65-F5344CB8AC3E}">
        <p14:creationId xmlns:p14="http://schemas.microsoft.com/office/powerpoint/2010/main" val="4544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obras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Manter e ampliar os espaços públicos de lazer e circulação de pessoas;</a:t>
            </a:r>
          </a:p>
          <a:p>
            <a:pPr algn="just"/>
            <a:r>
              <a:rPr lang="pt-BR" dirty="0" smtClean="0"/>
              <a:t>Melhorar a sinalização de trânsito;</a:t>
            </a:r>
          </a:p>
          <a:p>
            <a:pPr algn="just"/>
            <a:r>
              <a:rPr lang="pt-BR" dirty="0" smtClean="0"/>
              <a:t>Melhorar a mobilidade e acessibilidade ao longo das vias públicas;</a:t>
            </a:r>
          </a:p>
          <a:p>
            <a:pPr algn="just"/>
            <a:r>
              <a:rPr lang="pt-BR" dirty="0" smtClean="0"/>
              <a:t>Renovar a frota de veículos e máquinas da Secretaria de Obras, Transportes e Serviços Públicos.</a:t>
            </a:r>
          </a:p>
        </p:txBody>
      </p:sp>
    </p:spTree>
    <p:extLst>
      <p:ext uri="{BB962C8B-B14F-4D97-AF65-F5344CB8AC3E}">
        <p14:creationId xmlns:p14="http://schemas.microsoft.com/office/powerpoint/2010/main" val="35667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Manutenção da Secretaria de Obras, Transportes e Serviços Públicos:</a:t>
            </a:r>
            <a:endParaRPr lang="pt-BR" dirty="0" smtClean="0"/>
          </a:p>
          <a:p>
            <a:pPr algn="just"/>
            <a:r>
              <a:rPr lang="pt-BR" dirty="0" smtClean="0"/>
              <a:t>Despesas de manutenção e funcionamento da secretaria, como: pagamento de pessoal, despesas de custeio e material permanente.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Manutenção da Frota Municipal – Obras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e conservar a Frota de Veículos da secretaria. Despesas com combustível, mão de obra, peça, lavação, pneus,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Manutenção das Vias Urbanas, Estradas Vicinais, Pontes e Espaços Públicos</a:t>
            </a:r>
          </a:p>
          <a:p>
            <a:pPr algn="just"/>
            <a:r>
              <a:rPr lang="pt-BR" dirty="0" smtClean="0"/>
              <a:t>Serviços de manutenção e limpeza das ruas, melhorias em pontes e conservação de espaços públicos como praça e rodoviária.</a:t>
            </a:r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Manutenção do Cemitério Municipal e Capela Mortuária:</a:t>
            </a:r>
            <a:endParaRPr lang="pt-BR" dirty="0" smtClean="0"/>
          </a:p>
          <a:p>
            <a:pPr algn="just"/>
            <a:r>
              <a:rPr lang="pt-BR" dirty="0" smtClean="0"/>
              <a:t>Ampliar e manter a infraestrutura do Cemitério e Capela Mortuária.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5) </a:t>
            </a:r>
            <a:r>
              <a:rPr lang="pt-BR" b="1" dirty="0" smtClean="0"/>
              <a:t>Manutenção, Ampliação e Modernização dos Serviços de Iluminação Pública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Despesas com a manutenção e ampliação dos serviços de iluminação como: troca de lâmpadas para LED, entre outros.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6) </a:t>
            </a:r>
            <a:r>
              <a:rPr lang="pt-BR" b="1" dirty="0" smtClean="0"/>
              <a:t>Manutenção do </a:t>
            </a:r>
            <a:r>
              <a:rPr lang="pt-BR" b="1" dirty="0" err="1" smtClean="0"/>
              <a:t>Furebom</a:t>
            </a:r>
            <a:r>
              <a:rPr lang="pt-BR" b="1" dirty="0" smtClean="0"/>
              <a:t>:</a:t>
            </a:r>
          </a:p>
          <a:p>
            <a:pPr algn="just"/>
            <a:r>
              <a:rPr lang="pt-BR" dirty="0" smtClean="0"/>
              <a:t>Deve ser aplicado exclusivamente no investimento em segurança contra incêndio e outros sinistros, como aquisição de viaturas, equipamentos, instalações físicas e despesas de custeio da atividade de bombeiro militar, conforme Lei 1321/2011.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21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7</a:t>
            </a:r>
            <a:r>
              <a:rPr lang="pt-BR" dirty="0" smtClean="0"/>
              <a:t>) </a:t>
            </a:r>
            <a:r>
              <a:rPr lang="pt-BR" b="1" dirty="0" smtClean="0"/>
              <a:t>Obras e Ações de Saneamento Básico:</a:t>
            </a:r>
            <a:endParaRPr lang="pt-BR" dirty="0" smtClean="0"/>
          </a:p>
          <a:p>
            <a:pPr algn="just"/>
            <a:r>
              <a:rPr lang="pt-BR" dirty="0" smtClean="0"/>
              <a:t>Refere-se a ações de saneamento básico como manejo de resíduos sólidos e de aguas pluviais, e incentivo a construção de fossas sépticas.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8) </a:t>
            </a:r>
            <a:r>
              <a:rPr lang="pt-BR" b="1" dirty="0" smtClean="0"/>
              <a:t>Construção, Restauração e Reforma de Bens e Espaços Públicos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Refere-se a construção ou reforma de: pontes, praças, parques, abrigos de passageiros, drenagem, bueiros, academias ao ar livre, revitalização da área urbana do município.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9) </a:t>
            </a:r>
            <a:r>
              <a:rPr lang="pt-BR" b="1" dirty="0" smtClean="0"/>
              <a:t>Aquisição de Equipamentos Rodoviários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Aquisição de equipamentos e veículos para renovação da frota;</a:t>
            </a:r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4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10) </a:t>
            </a:r>
            <a:r>
              <a:rPr lang="pt-BR" b="1" dirty="0" smtClean="0"/>
              <a:t>Pavimentação de Vias Públicas:</a:t>
            </a:r>
            <a:endParaRPr lang="pt-BR" dirty="0" smtClean="0"/>
          </a:p>
          <a:p>
            <a:pPr algn="just"/>
            <a:r>
              <a:rPr lang="pt-BR" dirty="0" smtClean="0"/>
              <a:t>Obras de pavimentação </a:t>
            </a:r>
            <a:r>
              <a:rPr lang="pt-BR" dirty="0" smtClean="0"/>
              <a:t>asfáltica: Rua Padre Carlos </a:t>
            </a:r>
            <a:r>
              <a:rPr lang="pt-BR" dirty="0" err="1" smtClean="0"/>
              <a:t>Guesser</a:t>
            </a:r>
            <a:r>
              <a:rPr lang="pt-BR" dirty="0" smtClean="0"/>
              <a:t>; Floriano Pedro </a:t>
            </a:r>
            <a:r>
              <a:rPr lang="pt-BR" dirty="0" err="1" smtClean="0"/>
              <a:t>Besen</a:t>
            </a:r>
            <a:r>
              <a:rPr lang="pt-BR" dirty="0" smtClean="0"/>
              <a:t>; Santa paulina; Pedro Leonardo </a:t>
            </a:r>
            <a:r>
              <a:rPr lang="pt-BR" dirty="0" err="1" smtClean="0"/>
              <a:t>Schmitz</a:t>
            </a:r>
            <a:r>
              <a:rPr lang="pt-BR" dirty="0" smtClean="0"/>
              <a:t> e Antônio Weber.</a:t>
            </a:r>
            <a:endParaRPr lang="pt-BR" dirty="0" smtClean="0"/>
          </a:p>
          <a:p>
            <a:pPr algn="just"/>
            <a:r>
              <a:rPr lang="pt-BR" dirty="0" smtClean="0"/>
              <a:t>Criação de um binário (mão única) entre as ruas João Henrique </a:t>
            </a:r>
            <a:r>
              <a:rPr lang="pt-BR" dirty="0" err="1" smtClean="0"/>
              <a:t>Pauli</a:t>
            </a:r>
            <a:r>
              <a:rPr lang="pt-BR" dirty="0" smtClean="0"/>
              <a:t>, Daniel </a:t>
            </a:r>
            <a:r>
              <a:rPr lang="pt-BR" dirty="0" err="1" smtClean="0"/>
              <a:t>Petry</a:t>
            </a:r>
            <a:r>
              <a:rPr lang="pt-BR" dirty="0" smtClean="0"/>
              <a:t> e Avenida João Antônio </a:t>
            </a:r>
            <a:r>
              <a:rPr lang="pt-BR" dirty="0" err="1" smtClean="0"/>
              <a:t>Besen</a:t>
            </a:r>
            <a:r>
              <a:rPr lang="pt-BR" dirty="0" smtClean="0"/>
              <a:t>;</a:t>
            </a:r>
          </a:p>
          <a:p>
            <a:pPr algn="just"/>
            <a:r>
              <a:rPr lang="pt-BR" dirty="0" smtClean="0"/>
              <a:t>Construção de passeios e ciclo faixas nas áreas urbanas do município;</a:t>
            </a:r>
          </a:p>
          <a:p>
            <a:pPr algn="just"/>
            <a:r>
              <a:rPr lang="pt-BR" dirty="0" smtClean="0"/>
              <a:t>Construção de calçadas, boca de lobo, meio fio.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48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cronograma	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1) Audiência Pública: Apresentação da proposta do executivo contendo os Programas e Ações de Governo (Projetos e Atividades), sem mensuração de valores.</a:t>
            </a:r>
          </a:p>
          <a:p>
            <a:endParaRPr lang="pt-BR" dirty="0"/>
          </a:p>
          <a:p>
            <a:r>
              <a:rPr lang="pt-BR" dirty="0" smtClean="0"/>
              <a:t>2) Coleta de sugestões.</a:t>
            </a:r>
          </a:p>
          <a:p>
            <a:endParaRPr lang="pt-BR" dirty="0"/>
          </a:p>
          <a:p>
            <a:r>
              <a:rPr lang="pt-BR" dirty="0" smtClean="0"/>
              <a:t>3) Elaboração do Projeto de Lei.</a:t>
            </a:r>
          </a:p>
          <a:p>
            <a:endParaRPr lang="pt-BR" dirty="0"/>
          </a:p>
          <a:p>
            <a:r>
              <a:rPr lang="pt-BR" dirty="0" smtClean="0"/>
              <a:t>4) Encaminhamento ao Legislativo (31/07)</a:t>
            </a:r>
          </a:p>
          <a:p>
            <a:endParaRPr lang="pt-BR" dirty="0"/>
          </a:p>
          <a:p>
            <a:r>
              <a:rPr lang="pt-BR" dirty="0" smtClean="0"/>
              <a:t>5) Devolução ao executivo para sanção da Lei (31/08)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13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mobilidade, serviços e espaços públicos de qualidade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11) </a:t>
            </a:r>
            <a:r>
              <a:rPr lang="pt-BR" b="1" dirty="0" smtClean="0"/>
              <a:t>Construção do Parque Municipal de Antônio </a:t>
            </a:r>
            <a:r>
              <a:rPr lang="pt-BR" b="1" dirty="0"/>
              <a:t>C</a:t>
            </a:r>
            <a:r>
              <a:rPr lang="pt-BR" b="1" dirty="0" smtClean="0"/>
              <a:t>arlos:</a:t>
            </a:r>
            <a:endParaRPr lang="pt-BR" dirty="0" smtClean="0"/>
          </a:p>
          <a:p>
            <a:pPr algn="just"/>
            <a:r>
              <a:rPr lang="pt-BR" dirty="0" smtClean="0"/>
              <a:t>Criação do parque municipal com pista de caminhada, quadras poliesportivas, teatro ao ar livre, local para desenvolvimento da educação ambiental.</a:t>
            </a:r>
          </a:p>
          <a:p>
            <a:pPr algn="just"/>
            <a:r>
              <a:rPr lang="pt-BR" dirty="0" smtClean="0"/>
              <a:t>Oferecer aos munícipes opções de lazer, esporte e contato com a natureza</a:t>
            </a:r>
            <a:r>
              <a:rPr lang="pt-BR" dirty="0" smtClean="0"/>
              <a:t>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12) </a:t>
            </a:r>
            <a:r>
              <a:rPr lang="pt-BR" b="1" dirty="0" smtClean="0"/>
              <a:t>Recuperação de Pavimentações Asfáltica e de Lajotas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Obras de recapeamento e recuperação de vias asfaltadas e com lajotas.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13) </a:t>
            </a:r>
            <a:r>
              <a:rPr lang="pt-BR" b="1" dirty="0" smtClean="0"/>
              <a:t>Manutenção dos Serviços do Trânsito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Despesas de manutenção dos serviços de Transito como sinalização, placas de ruas, lombadas, pinturas de faixas e meio fio, despesas com a PM e PC.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25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AGRICULTURA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28" y="1773170"/>
            <a:ext cx="6557639" cy="4370052"/>
          </a:xfrm>
        </p:spPr>
      </p:pic>
    </p:spTree>
    <p:extLst>
      <p:ext uri="{BB962C8B-B14F-4D97-AF65-F5344CB8AC3E}">
        <p14:creationId xmlns:p14="http://schemas.microsoft.com/office/powerpoint/2010/main" val="24069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agricultura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AGRICULTURA E PECUÁRIA PARA NOSSA CIDADE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Criar e ou reestruturar o Plano Municipal de Agricultura;</a:t>
            </a:r>
          </a:p>
          <a:p>
            <a:pPr algn="just"/>
            <a:r>
              <a:rPr lang="pt-BR" dirty="0" smtClean="0"/>
              <a:t>Estimular e aumentar a produção, área cultivada e produtividade do município;</a:t>
            </a:r>
          </a:p>
          <a:p>
            <a:pPr algn="just"/>
            <a:r>
              <a:rPr lang="pt-BR" dirty="0" smtClean="0"/>
              <a:t>Aumentar a produção da agricultura orgânica, </a:t>
            </a:r>
            <a:r>
              <a:rPr lang="pt-BR" dirty="0" smtClean="0"/>
              <a:t>pecuária, agroecologia </a:t>
            </a:r>
            <a:r>
              <a:rPr lang="pt-BR" dirty="0" smtClean="0"/>
              <a:t>e desenvolver o empreendedorismo rural;</a:t>
            </a:r>
          </a:p>
          <a:p>
            <a:pPr algn="just"/>
            <a:r>
              <a:rPr lang="pt-BR" dirty="0" smtClean="0"/>
              <a:t>Melhorar e ampliar a assistência técnica;</a:t>
            </a:r>
          </a:p>
          <a:p>
            <a:pPr algn="just"/>
            <a:r>
              <a:rPr lang="pt-BR" dirty="0" smtClean="0"/>
              <a:t>Aumentar e diversificar a produção agrícola do município;</a:t>
            </a:r>
          </a:p>
          <a:p>
            <a:pPr algn="just"/>
            <a:r>
              <a:rPr lang="pt-BR" dirty="0" smtClean="0"/>
              <a:t>Renovar e ampliar os equipamentos da patrulha agrícola do município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Apoiar e oferecer consultoria para as atividades de pecuária.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60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agricultura e pecuária para nossa cidade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Manutenção da Secretaria de Agricultura:</a:t>
            </a:r>
            <a:endParaRPr lang="pt-BR" dirty="0" smtClean="0"/>
          </a:p>
          <a:p>
            <a:pPr algn="just"/>
            <a:r>
              <a:rPr lang="pt-BR" dirty="0" smtClean="0"/>
              <a:t>Despesas de manutenção e funcionamento da secretaria, como: pagamento de pessoal, despesas de custeio e material permanente, despesas com materiais utilizados pelo médico veterinário, horas máquinas para apoio aos agricultores.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Manutenção da Casa do Agricultor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um espaço único para atendimento </a:t>
            </a:r>
            <a:r>
              <a:rPr lang="pt-BR" dirty="0"/>
              <a:t>a</a:t>
            </a:r>
            <a:r>
              <a:rPr lang="pt-BR" dirty="0" smtClean="0"/>
              <a:t>o agricultor, reunindo Setor de Bloco de Notas, </a:t>
            </a:r>
            <a:r>
              <a:rPr lang="pt-BR" dirty="0" err="1"/>
              <a:t>E</a:t>
            </a:r>
            <a:r>
              <a:rPr lang="pt-BR" dirty="0" err="1" smtClean="0"/>
              <a:t>pagri</a:t>
            </a:r>
            <a:r>
              <a:rPr lang="pt-BR" dirty="0" smtClean="0"/>
              <a:t>, </a:t>
            </a:r>
            <a:r>
              <a:rPr lang="pt-BR" dirty="0" err="1" smtClean="0"/>
              <a:t>Cidasc</a:t>
            </a:r>
            <a:r>
              <a:rPr lang="pt-BR" dirty="0" smtClean="0"/>
              <a:t> e Secretaria e coordenação da agricultura.</a:t>
            </a:r>
            <a:endParaRPr lang="pt-BR" dirty="0" smtClean="0"/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3</a:t>
            </a:r>
            <a:r>
              <a:rPr lang="pt-BR" dirty="0" smtClean="0"/>
              <a:t>) </a:t>
            </a:r>
            <a:r>
              <a:rPr lang="pt-BR" b="1" dirty="0" smtClean="0"/>
              <a:t>Manutenção da Frota Municipal – Agricultura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e conservar a Frota de Veículos da secretaria. Despesas com combustível, mão de obra, peça, lavação, pneus,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73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agricultura e pecuária para nossa cidade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Ações de Proteção aos Animais:</a:t>
            </a:r>
            <a:endParaRPr lang="pt-BR" dirty="0" smtClean="0"/>
          </a:p>
          <a:p>
            <a:pPr algn="just"/>
            <a:r>
              <a:rPr lang="pt-BR" dirty="0" smtClean="0"/>
              <a:t>Despesas com castração, proteção, medicação de animais e campanhas educativas de combate aos maus tratos e abandono de animais.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5) </a:t>
            </a:r>
            <a:r>
              <a:rPr lang="pt-BR" b="1" dirty="0" smtClean="0"/>
              <a:t>Aquisição de Veículos, Máquinas e Equipamentos Agrícolas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Aquisição de novos veículos.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61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MEIO AMBIENTE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2" y="1889081"/>
            <a:ext cx="5720061" cy="4290046"/>
          </a:xfrm>
        </p:spPr>
      </p:pic>
    </p:spTree>
    <p:extLst>
      <p:ext uri="{BB962C8B-B14F-4D97-AF65-F5344CB8AC3E}">
        <p14:creationId xmlns:p14="http://schemas.microsoft.com/office/powerpoint/2010/main" val="35426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Meio ambiente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ANTÔNIO CARLOS RECICLA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Criar estrutura administrativa, Plano Municipal e Ações de regulamentação e licenciamento ambiental de competência do município;</a:t>
            </a:r>
          </a:p>
          <a:p>
            <a:pPr algn="just"/>
            <a:r>
              <a:rPr lang="pt-BR" dirty="0" smtClean="0"/>
              <a:t>Elevar a conscientização em relação a preservação do meio ambiente e práticas sustentáveis;</a:t>
            </a:r>
          </a:p>
          <a:p>
            <a:pPr algn="just"/>
            <a:r>
              <a:rPr lang="pt-BR" dirty="0" smtClean="0"/>
              <a:t>Executar os serviços de coleta e destinação final dos resíduos sólidos;</a:t>
            </a:r>
          </a:p>
          <a:p>
            <a:pPr algn="just"/>
            <a:r>
              <a:rPr lang="pt-BR" dirty="0" smtClean="0"/>
              <a:t>Aumentar a área e volume da coleta seletiva e diminuir o volume/peso dos resíduos orgânicos e rejeitos;</a:t>
            </a:r>
          </a:p>
          <a:p>
            <a:pPr algn="just"/>
            <a:r>
              <a:rPr lang="pt-BR" dirty="0" smtClean="0"/>
              <a:t>Executar as ações previstas no Plano Municipal de Resíduos Sólidos;</a:t>
            </a:r>
          </a:p>
          <a:p>
            <a:pPr algn="just"/>
            <a:r>
              <a:rPr lang="pt-BR" dirty="0" smtClean="0"/>
              <a:t>Realizar projetos e ações de recuperação da mata ciliar.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7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Antônio Carlos recicla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8939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Aquisição de Caminhão e Equipamentos para a Coleta de Lixo:</a:t>
            </a:r>
            <a:endParaRPr lang="pt-BR" dirty="0" smtClean="0"/>
          </a:p>
          <a:p>
            <a:pPr algn="just"/>
            <a:r>
              <a:rPr lang="pt-BR" dirty="0" smtClean="0"/>
              <a:t>Aquisição de caminhão e equipamentos como contentores de lixo.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Serviço de Coleta e Destinação Final do Lixo:</a:t>
            </a:r>
          </a:p>
          <a:p>
            <a:pPr algn="just"/>
            <a:r>
              <a:rPr lang="pt-BR" dirty="0" smtClean="0"/>
              <a:t>Manutenção e funcionamento da coleta de lixo: pagamento de pessoal, despesas com o caminhão do lixo, serviços de destinação final do lixo, contratação de pessoa jurídica/física para coleta seletiva, outras despesas de custeio.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Centro de Reciclagem:</a:t>
            </a:r>
          </a:p>
          <a:p>
            <a:pPr algn="just"/>
            <a:r>
              <a:rPr lang="pt-BR" dirty="0" smtClean="0"/>
              <a:t>Criar compostagem comunitária e estruturar o centro de coleta e triagem do lixo reciclável</a:t>
            </a:r>
            <a:r>
              <a:rPr lang="pt-BR" dirty="0" smtClean="0"/>
              <a:t>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Preservação do Meio Ambiente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Apoiar a realização de projetos, pesquisas e ações visando a preservação dos recursos naturais com atenção especial aos recursos hídricos.</a:t>
            </a:r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35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3049" y="35037"/>
            <a:ext cx="10058400" cy="1609344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ESPORTE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87" y="1644381"/>
            <a:ext cx="3717124" cy="4956165"/>
          </a:xfrm>
        </p:spPr>
      </p:pic>
    </p:spTree>
    <p:extLst>
      <p:ext uri="{BB962C8B-B14F-4D97-AF65-F5344CB8AC3E}">
        <p14:creationId xmlns:p14="http://schemas.microsoft.com/office/powerpoint/2010/main" val="31889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esporte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ESPORTE E SAÚDE PARA TODOS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Promover o esporte e a atividade física para todas as faixas etárias;</a:t>
            </a:r>
          </a:p>
          <a:p>
            <a:pPr algn="just"/>
            <a:r>
              <a:rPr lang="pt-BR" dirty="0" smtClean="0"/>
              <a:t>Manter e ampliar o programa esportivo municipal com a realização de treinamentos e iniciação esportiva em diversas modalidades;</a:t>
            </a:r>
          </a:p>
          <a:p>
            <a:pPr algn="just"/>
            <a:r>
              <a:rPr lang="pt-BR" dirty="0" smtClean="0"/>
              <a:t>Promover eventos esportivos como o campeonato municipal de futebol amador, torneio de futsal, provas de ciclismo e outros esportes;</a:t>
            </a:r>
          </a:p>
          <a:p>
            <a:pPr algn="just"/>
            <a:r>
              <a:rPr lang="pt-BR" dirty="0" smtClean="0"/>
              <a:t>Manter e ampliar os espaços públicos destinados ao esporte e lazer.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7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EDUCAÇÃO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3" y="1644381"/>
            <a:ext cx="3585269" cy="4780359"/>
          </a:xfrm>
        </p:spPr>
      </p:pic>
    </p:spTree>
    <p:extLst>
      <p:ext uri="{BB962C8B-B14F-4D97-AF65-F5344CB8AC3E}">
        <p14:creationId xmlns:p14="http://schemas.microsoft.com/office/powerpoint/2010/main" val="2902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esporte e saúde para todos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Funcionamento e Manutenção do Setor de Esportes:</a:t>
            </a:r>
            <a:endParaRPr lang="pt-BR" dirty="0" smtClean="0"/>
          </a:p>
          <a:p>
            <a:pPr algn="just"/>
            <a:r>
              <a:rPr lang="pt-BR" dirty="0" smtClean="0"/>
              <a:t>Despesas com o ginásio de esporte, aquisição de materiais esportivos, despesas com os veículos do esporte.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Promoção ao Desporto e Lazer:</a:t>
            </a:r>
          </a:p>
          <a:p>
            <a:pPr algn="just"/>
            <a:r>
              <a:rPr lang="pt-BR" dirty="0" smtClean="0"/>
              <a:t>Pagamento de profissionais prestadores de serviços na área de iniciação esportiva em diversas modalidades.</a:t>
            </a:r>
          </a:p>
          <a:p>
            <a:pPr algn="just"/>
            <a:r>
              <a:rPr lang="pt-BR" dirty="0" smtClean="0"/>
              <a:t>Realização do campeonato municipal;</a:t>
            </a:r>
          </a:p>
          <a:p>
            <a:pPr algn="just"/>
            <a:r>
              <a:rPr lang="pt-BR" dirty="0" smtClean="0"/>
              <a:t>Criação do Programa Bolsa Atleta;</a:t>
            </a:r>
          </a:p>
          <a:p>
            <a:pPr algn="just"/>
            <a:r>
              <a:rPr lang="pt-BR" dirty="0" smtClean="0"/>
              <a:t>Transformar áreas publicas nas comunidades em praças e academias ao ar livre.</a:t>
            </a:r>
          </a:p>
          <a:p>
            <a:pPr algn="just"/>
            <a:r>
              <a:rPr lang="pt-BR" dirty="0" smtClean="0"/>
              <a:t>Incentivo ao ciclismo.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20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TURISMO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21" y="1670139"/>
            <a:ext cx="5998454" cy="4498841"/>
          </a:xfrm>
        </p:spPr>
      </p:pic>
    </p:spTree>
    <p:extLst>
      <p:ext uri="{BB962C8B-B14F-4D97-AF65-F5344CB8AC3E}">
        <p14:creationId xmlns:p14="http://schemas.microsoft.com/office/powerpoint/2010/main" val="3681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turismo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TURISMO COMO FOMENTO DA RENDA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Fomentar o turismo no município através de ações de divulgação dos atrativos turísticos;</a:t>
            </a:r>
          </a:p>
          <a:p>
            <a:pPr algn="just"/>
            <a:r>
              <a:rPr lang="pt-BR" dirty="0" smtClean="0"/>
              <a:t>Organizar o calendário de eventos do município;</a:t>
            </a:r>
          </a:p>
          <a:p>
            <a:pPr algn="just"/>
            <a:r>
              <a:rPr lang="pt-BR" dirty="0" smtClean="0"/>
              <a:t>Realizar projetos de conscientização e apoio a atividade turística.</a:t>
            </a:r>
          </a:p>
          <a:p>
            <a:pPr algn="just"/>
            <a:r>
              <a:rPr lang="pt-BR" dirty="0" smtClean="0"/>
              <a:t>Melhorar a qualidade dos produtos e serviços turísticos.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14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turismo como fomento de renda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Manutenção do Setor de Turismo:</a:t>
            </a:r>
            <a:endParaRPr lang="pt-BR" dirty="0" smtClean="0"/>
          </a:p>
          <a:p>
            <a:pPr algn="just"/>
            <a:r>
              <a:rPr lang="pt-BR" dirty="0" smtClean="0"/>
              <a:t>Despesas com o funcionamento e manutenção do setor de turismo e o CAT e outros gastos necessários para manter as atividades turísticas do município.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Incentivo e Desenvolvimento do Turismo Rural</a:t>
            </a:r>
            <a:r>
              <a:rPr lang="pt-BR" dirty="0" smtClean="0"/>
              <a:t>:</a:t>
            </a:r>
          </a:p>
          <a:p>
            <a:pPr marL="0" indent="0" algn="just">
              <a:buNone/>
            </a:pPr>
            <a:r>
              <a:rPr lang="pt-BR" dirty="0" smtClean="0"/>
              <a:t>Incentivar e desenvolver o turismo rural, como a criação do Projeto Acolhida na Colônia e demais atividades relacionadas ao turismo rural.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2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COMÉRCIO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2120900"/>
            <a:ext cx="6076950" cy="4051300"/>
          </a:xfrm>
        </p:spPr>
      </p:pic>
    </p:spTree>
    <p:extLst>
      <p:ext uri="{BB962C8B-B14F-4D97-AF65-F5344CB8AC3E}">
        <p14:creationId xmlns:p14="http://schemas.microsoft.com/office/powerpoint/2010/main" val="17516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comércio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COMÉRCIO FORTE, CIDADE DESENVOLVIDA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Apoiar os projetos de fomento aos setores produtivos;</a:t>
            </a:r>
          </a:p>
          <a:p>
            <a:pPr algn="just"/>
            <a:r>
              <a:rPr lang="pt-BR" dirty="0" smtClean="0"/>
              <a:t>Atrair novas atividades econômicas, proporcionando a geração de trabalho e renda;</a:t>
            </a:r>
          </a:p>
          <a:p>
            <a:pPr algn="just"/>
            <a:r>
              <a:rPr lang="pt-BR" dirty="0" smtClean="0"/>
              <a:t>Incentivar a rede de empreendedores existentes no município.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88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comércio forte, cidade desenvolvida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Apoio a Indústria e Comércio:</a:t>
            </a:r>
            <a:endParaRPr lang="pt-BR" dirty="0" smtClean="0"/>
          </a:p>
          <a:p>
            <a:pPr algn="just"/>
            <a:r>
              <a:rPr lang="pt-BR" dirty="0" smtClean="0"/>
              <a:t>Promover e custear politicas e projetos voltados para o desenvolvimento, promoção e apoio da indústria e comercio;</a:t>
            </a:r>
          </a:p>
          <a:p>
            <a:pPr algn="just"/>
            <a:r>
              <a:rPr lang="pt-BR" dirty="0" smtClean="0"/>
              <a:t>Apoiar e incentivar a instalação de empresas para geração de empregos;</a:t>
            </a:r>
          </a:p>
          <a:p>
            <a:pPr algn="just"/>
            <a:r>
              <a:rPr lang="pt-BR" dirty="0" smtClean="0"/>
              <a:t>Oferecer palestras </a:t>
            </a:r>
            <a:r>
              <a:rPr lang="pt-BR" dirty="0"/>
              <a:t>v</a:t>
            </a:r>
            <a:r>
              <a:rPr lang="pt-BR" dirty="0" smtClean="0"/>
              <a:t>oltadas ao comércio.</a:t>
            </a:r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644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ENCARGOS GERAIS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993" y="2300038"/>
            <a:ext cx="6295450" cy="31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ENCARGOS GERAIS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ENCARGOS GERAIS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Engloba despesas que não contribuem para a manutenção de ações de governo, das quais não resulta um produto e não geram contraprestação direta sob a forma de bens ou serviços.</a:t>
            </a:r>
          </a:p>
          <a:p>
            <a:pPr algn="just"/>
            <a:r>
              <a:rPr lang="pt-BR" dirty="0" smtClean="0"/>
              <a:t>Obrigações do ente público.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45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encargos gerais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Amortização de Dívidas:</a:t>
            </a:r>
            <a:endParaRPr lang="pt-BR" dirty="0" smtClean="0"/>
          </a:p>
          <a:p>
            <a:pPr algn="just"/>
            <a:r>
              <a:rPr lang="pt-BR" dirty="0" smtClean="0"/>
              <a:t>Promover o pagamento de amortizações e juros das dividas municipais, quais sejam: parcelamento INSS; parcelamento do FGTS; financiamento FINISA, BRDE e outras que venham a ser contratadas na vigência do PPA.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Contribuição ao PASEP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Promover o pagamento do PASEP conforme determina a legislação.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Contribuição a Entidades Municipalistas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em dias as contribuições devidas as entidades municipalistas: CNM, FECAM e GRANFPOLIS, entidades que prestam assessorias técnica e defendem os interesses do município.</a:t>
            </a:r>
          </a:p>
        </p:txBody>
      </p:sp>
    </p:spTree>
    <p:extLst>
      <p:ext uri="{BB962C8B-B14F-4D97-AF65-F5344CB8AC3E}">
        <p14:creationId xmlns:p14="http://schemas.microsoft.com/office/powerpoint/2010/main" val="24962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/>
          <a:lstStyle/>
          <a:p>
            <a:pPr algn="ctr"/>
            <a:r>
              <a:rPr lang="pt-BR" dirty="0" smtClean="0"/>
              <a:t>educação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1"/>
            <a:ext cx="10394152" cy="43562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EDUCAÇÃO PARA O PRESENTE E FUTURO</a:t>
            </a: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r>
              <a:rPr lang="pt-BR" dirty="0" smtClean="0"/>
              <a:t>Revisar e cumprir as metas do PME;</a:t>
            </a:r>
          </a:p>
          <a:p>
            <a:r>
              <a:rPr lang="pt-BR" dirty="0" smtClean="0"/>
              <a:t>Aprimorar a qualidade do ensino da EI e EF;</a:t>
            </a:r>
          </a:p>
          <a:p>
            <a:r>
              <a:rPr lang="pt-BR" dirty="0" smtClean="0"/>
              <a:t>Reformar as escolas e centros de educação infantil;</a:t>
            </a:r>
          </a:p>
          <a:p>
            <a:r>
              <a:rPr lang="pt-BR" dirty="0" smtClean="0"/>
              <a:t>Estimular e incentivar a alimentação saudável;</a:t>
            </a:r>
          </a:p>
          <a:p>
            <a:r>
              <a:rPr lang="pt-BR" dirty="0" smtClean="0"/>
              <a:t>Promover a valorização e formação continuada dos profissionais da educação;</a:t>
            </a:r>
          </a:p>
          <a:p>
            <a:r>
              <a:rPr lang="pt-BR" dirty="0" smtClean="0"/>
              <a:t>Incentivar o uso da tecnologia;</a:t>
            </a:r>
          </a:p>
          <a:p>
            <a:r>
              <a:rPr lang="pt-BR" dirty="0" smtClean="0"/>
              <a:t>Estimular e realizar a educação ambiental;</a:t>
            </a:r>
          </a:p>
          <a:p>
            <a:r>
              <a:rPr lang="pt-BR" dirty="0" smtClean="0"/>
              <a:t>Regulamentar, renovar e manter a frota de veículos escolares;</a:t>
            </a:r>
          </a:p>
          <a:p>
            <a:r>
              <a:rPr lang="pt-BR" dirty="0" smtClean="0"/>
              <a:t>Manter o atendimento da educação de Jovens e Adultos;</a:t>
            </a:r>
          </a:p>
          <a:p>
            <a:r>
              <a:rPr lang="pt-BR" dirty="0" smtClean="0"/>
              <a:t>Investir ainda mais no atendimento a educação especial.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34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encargos gerais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Sentenças Judiciais e Precatórios:</a:t>
            </a:r>
            <a:endParaRPr lang="pt-BR" dirty="0" smtClean="0"/>
          </a:p>
          <a:p>
            <a:pPr algn="just"/>
            <a:r>
              <a:rPr lang="pt-BR" dirty="0" smtClean="0"/>
              <a:t>Disponibilizar recursos para despesas decorrentes de processos judiciais.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5) </a:t>
            </a:r>
            <a:r>
              <a:rPr lang="pt-BR" b="1" dirty="0" smtClean="0"/>
              <a:t>Devolução de Saldos de Convênios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Manter em dia as prestações de contas de convênios com o Governo Federal e estadual.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6) </a:t>
            </a:r>
            <a:r>
              <a:rPr lang="pt-BR" b="1" dirty="0" smtClean="0"/>
              <a:t>Amortização do Déficit Atuarial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Cobertura do déficit atuarial com o Ipreancarlos.</a:t>
            </a:r>
          </a:p>
        </p:txBody>
      </p:sp>
    </p:spTree>
    <p:extLst>
      <p:ext uri="{BB962C8B-B14F-4D97-AF65-F5344CB8AC3E}">
        <p14:creationId xmlns:p14="http://schemas.microsoft.com/office/powerpoint/2010/main" val="36551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>
                <a:solidFill>
                  <a:srgbClr val="FF0000"/>
                </a:solidFill>
              </a:rPr>
              <a:t>iPREANCARLOS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254" y="2625768"/>
            <a:ext cx="5213587" cy="32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err="1" smtClean="0"/>
              <a:t>ipreancarlos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GESTÃO DO REGIME PRÓPRIO DE PREVIDÊNCIA SOCIAL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Proporcionar o pagamento de aposentadorias e pensões, com segurança e confiabilidade para os atuais e futuros beneficiários.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74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gestão do regime próprio de previdência social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Apoio Administrativo - Ipreancarlos</a:t>
            </a:r>
            <a:endParaRPr lang="pt-BR" dirty="0" smtClean="0"/>
          </a:p>
          <a:p>
            <a:pPr algn="just"/>
            <a:r>
              <a:rPr lang="pt-BR" dirty="0" smtClean="0"/>
              <a:t>Gastos com a manutenção e serviços do instituto e garantir o funcionamento das atividades administrativas.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2</a:t>
            </a:r>
            <a:r>
              <a:rPr lang="pt-BR" dirty="0" smtClean="0"/>
              <a:t>) </a:t>
            </a:r>
            <a:r>
              <a:rPr lang="pt-BR" b="1" dirty="0" smtClean="0"/>
              <a:t>Inativos e Pensionistas - Ipreancarlos</a:t>
            </a:r>
            <a:r>
              <a:rPr lang="pt-BR" dirty="0" smtClean="0"/>
              <a:t>:</a:t>
            </a:r>
          </a:p>
          <a:p>
            <a:pPr algn="just"/>
            <a:r>
              <a:rPr lang="pt-BR" dirty="0" smtClean="0"/>
              <a:t>Despesas previdenciárias com os aposentados e pensionistas do Instituto.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3</a:t>
            </a:r>
            <a:r>
              <a:rPr lang="pt-BR" dirty="0" smtClean="0"/>
              <a:t>) </a:t>
            </a:r>
            <a:r>
              <a:rPr lang="pt-BR" b="1" dirty="0"/>
              <a:t>Inativos e Pensionistas - </a:t>
            </a:r>
            <a:r>
              <a:rPr lang="pt-BR" b="1" dirty="0" smtClean="0"/>
              <a:t>Tesouro</a:t>
            </a:r>
            <a:r>
              <a:rPr lang="pt-BR" dirty="0" smtClean="0"/>
              <a:t>:</a:t>
            </a:r>
            <a:endParaRPr lang="pt-BR" dirty="0"/>
          </a:p>
          <a:p>
            <a:pPr algn="just"/>
            <a:r>
              <a:rPr lang="pt-BR" dirty="0"/>
              <a:t>Despesas previdenciárias com os aposentados e pensionistas </a:t>
            </a:r>
            <a:r>
              <a:rPr lang="pt-BR" dirty="0" smtClean="0"/>
              <a:t>do Tesouro Municipal.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37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9166" y="239934"/>
            <a:ext cx="10058400" cy="1609344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LEGISLATIVO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99" y="1567108"/>
            <a:ext cx="6084313" cy="4563235"/>
          </a:xfrm>
        </p:spPr>
      </p:pic>
    </p:spTree>
    <p:extLst>
      <p:ext uri="{BB962C8B-B14F-4D97-AF65-F5344CB8AC3E}">
        <p14:creationId xmlns:p14="http://schemas.microsoft.com/office/powerpoint/2010/main" val="41589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Legislativo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AÇÃO LEGISLATIVA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Objetivos do Programa:</a:t>
            </a:r>
          </a:p>
          <a:p>
            <a:pPr algn="just"/>
            <a:r>
              <a:rPr lang="pt-BR" dirty="0" smtClean="0"/>
              <a:t>Assegurar o funcionamento do Poder Legislativo, em consonância com os preceitos constitucionais e disposições expressas na lei orgânica municipal, oferecendo plenas condições aos vereadores no exercício de suas funções.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ação legislativa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</a:t>
            </a:r>
            <a:r>
              <a:rPr lang="pt-BR" dirty="0" smtClean="0"/>
              <a:t>) </a:t>
            </a:r>
            <a:r>
              <a:rPr lang="pt-BR" b="1" dirty="0" smtClean="0"/>
              <a:t>Reforma e Melhoria da Sede da Câmara</a:t>
            </a:r>
            <a:endParaRPr lang="pt-BR" dirty="0" smtClean="0"/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/>
              <a:t>2</a:t>
            </a:r>
            <a:r>
              <a:rPr lang="pt-BR" dirty="0" smtClean="0"/>
              <a:t>) </a:t>
            </a:r>
            <a:r>
              <a:rPr lang="pt-BR" b="1" dirty="0" smtClean="0"/>
              <a:t>Aquisição de Veículos para a Câmara Municipal</a:t>
            </a:r>
            <a:r>
              <a:rPr lang="pt-BR" dirty="0" smtClean="0"/>
              <a:t>: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Manutenção das Atividades Politico-Parlamentares</a:t>
            </a:r>
            <a:r>
              <a:rPr lang="pt-BR" dirty="0" smtClean="0"/>
              <a:t>: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Manutenção da Câmara Mirim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756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RESERVA DE CONTINGÊNCIA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Programa: </a:t>
            </a:r>
            <a:r>
              <a:rPr lang="pt-BR" sz="2400" u="sng" dirty="0" smtClean="0">
                <a:solidFill>
                  <a:srgbClr val="FF0000"/>
                </a:solidFill>
              </a:rPr>
              <a:t>RESERVA DE CONTINGÊNCIA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Objetivos do Programa:</a:t>
            </a:r>
          </a:p>
          <a:p>
            <a:pPr algn="just"/>
            <a:r>
              <a:rPr lang="pt-BR" dirty="0" smtClean="0"/>
              <a:t>Atender os passivos contingentes e outros riscos e eventos fiscais imprevistos de forma a preservar o equilíbrio de caixa caso esses riscos ocorram.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68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972" y="20657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Participação popular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Dúvidas?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Sugestões?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36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096" y="1815920"/>
            <a:ext cx="10394152" cy="4726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Audiência Pública PPA 2022/2025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Apresentação por:</a:t>
            </a:r>
          </a:p>
          <a:p>
            <a:pPr marL="0" indent="0">
              <a:buNone/>
            </a:pPr>
            <a:r>
              <a:rPr lang="pt-BR" dirty="0" smtClean="0"/>
              <a:t>Elaine A. </a:t>
            </a:r>
            <a:r>
              <a:rPr lang="pt-BR" dirty="0" err="1" smtClean="0"/>
              <a:t>Petry</a:t>
            </a:r>
            <a:r>
              <a:rPr lang="pt-BR" dirty="0" smtClean="0"/>
              <a:t> </a:t>
            </a:r>
            <a:r>
              <a:rPr lang="pt-BR" dirty="0" err="1" smtClean="0"/>
              <a:t>Cunradi</a:t>
            </a:r>
            <a:r>
              <a:rPr lang="pt-BR" dirty="0" smtClean="0"/>
              <a:t> – Contadora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Obrigada!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02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848" y="1803042"/>
            <a:ext cx="10058400" cy="436915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1) </a:t>
            </a:r>
            <a:r>
              <a:rPr lang="pt-BR" b="1" dirty="0" smtClean="0"/>
              <a:t>Construção, Ampliação e Reforma das Escolas do Ensino Fundamental</a:t>
            </a:r>
            <a:r>
              <a:rPr lang="pt-BR" dirty="0" smtClean="0"/>
              <a:t>: ampliação da Escola Municipal Dom Afonso </a:t>
            </a:r>
            <a:r>
              <a:rPr lang="pt-BR" dirty="0" err="1" smtClean="0"/>
              <a:t>Niehues</a:t>
            </a:r>
            <a:r>
              <a:rPr lang="pt-BR" dirty="0" smtClean="0"/>
              <a:t>;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2) </a:t>
            </a:r>
            <a:r>
              <a:rPr lang="pt-BR" b="1" dirty="0" smtClean="0"/>
              <a:t>Construção, Ampliação e Reforma dos Centros de educação Infantil</a:t>
            </a:r>
            <a:r>
              <a:rPr lang="pt-BR" dirty="0" smtClean="0"/>
              <a:t>: reforma e ampliação do CEIM Professora Xênia </a:t>
            </a:r>
            <a:r>
              <a:rPr lang="pt-BR" dirty="0" err="1" smtClean="0"/>
              <a:t>Goedert</a:t>
            </a:r>
            <a:r>
              <a:rPr lang="pt-BR" dirty="0" smtClean="0"/>
              <a:t> </a:t>
            </a:r>
            <a:r>
              <a:rPr lang="pt-BR" dirty="0" err="1" smtClean="0"/>
              <a:t>Kremer</a:t>
            </a:r>
            <a:r>
              <a:rPr lang="pt-BR" dirty="0" smtClean="0"/>
              <a:t>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3) </a:t>
            </a:r>
            <a:r>
              <a:rPr lang="pt-BR" b="1" dirty="0" smtClean="0"/>
              <a:t>Aquisição de Veículos para a Secretaria de Educação e Transporte Escolar</a:t>
            </a:r>
            <a:r>
              <a:rPr lang="pt-BR" dirty="0" smtClean="0"/>
              <a:t>: aquisição de novos veículos para substituição dos mais antigos e ampliação da frota.</a:t>
            </a:r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Manutenção do Ensino fundamental</a:t>
            </a:r>
            <a:r>
              <a:rPr lang="pt-BR" dirty="0" smtClean="0"/>
              <a:t>: </a:t>
            </a:r>
          </a:p>
          <a:p>
            <a:pPr algn="just"/>
            <a:r>
              <a:rPr lang="pt-BR" dirty="0" smtClean="0"/>
              <a:t>Implantar o Programa Salas Digitais nas escolas;</a:t>
            </a:r>
          </a:p>
          <a:p>
            <a:pPr algn="just"/>
            <a:r>
              <a:rPr lang="pt-BR" dirty="0" smtClean="0"/>
              <a:t>Implantar uma sala de Atendimento Educacional Especializado;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4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18410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Ações do programa: </a:t>
            </a:r>
            <a:br>
              <a:rPr lang="pt-BR" sz="2400" dirty="0" smtClean="0"/>
            </a:br>
            <a:r>
              <a:rPr lang="pt-BR" sz="2400" dirty="0" smtClean="0">
                <a:solidFill>
                  <a:srgbClr val="FF0000"/>
                </a:solidFill>
              </a:rPr>
              <a:t>educação para o presente e futuro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5459" y="1803042"/>
            <a:ext cx="10432789" cy="466215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4) </a:t>
            </a:r>
            <a:r>
              <a:rPr lang="pt-BR" b="1" dirty="0" smtClean="0"/>
              <a:t>Manutenção do Ensino fundamental</a:t>
            </a:r>
            <a:r>
              <a:rPr lang="pt-BR" dirty="0" smtClean="0"/>
              <a:t>: </a:t>
            </a:r>
          </a:p>
          <a:p>
            <a:pPr algn="just"/>
            <a:r>
              <a:rPr lang="pt-BR" dirty="0" smtClean="0"/>
              <a:t>Implantar o Ensino Bilíngue em alemão em escola piloto;</a:t>
            </a:r>
          </a:p>
          <a:p>
            <a:pPr algn="just"/>
            <a:r>
              <a:rPr lang="pt-BR" dirty="0" smtClean="0"/>
              <a:t>Realizar estudos para implementação de educação em período integral em escola piloto;</a:t>
            </a:r>
          </a:p>
          <a:p>
            <a:pPr algn="just"/>
            <a:r>
              <a:rPr lang="pt-BR" dirty="0" smtClean="0"/>
              <a:t>Implantar o Programa Escola e Comunidade;</a:t>
            </a:r>
          </a:p>
          <a:p>
            <a:pPr algn="just"/>
            <a:r>
              <a:rPr lang="pt-BR" dirty="0" smtClean="0"/>
              <a:t>Manter e ampliar o programa de incentivo à leitura aos alunos e familiares;</a:t>
            </a:r>
          </a:p>
          <a:p>
            <a:pPr algn="just"/>
            <a:r>
              <a:rPr lang="pt-BR" dirty="0" smtClean="0"/>
              <a:t>Aquisição de materiais, mobiliários, equipamentos para as escolas de ensino fundamental;</a:t>
            </a:r>
          </a:p>
          <a:p>
            <a:pPr algn="just"/>
            <a:r>
              <a:rPr lang="pt-BR" dirty="0" smtClean="0"/>
              <a:t>Oferecer atendimento psicológico aos alunos da rede conforme necessidade educacional;</a:t>
            </a:r>
          </a:p>
          <a:p>
            <a:pPr algn="just"/>
            <a:r>
              <a:rPr lang="pt-BR" dirty="0" smtClean="0"/>
              <a:t>Estimular a </a:t>
            </a:r>
            <a:r>
              <a:rPr lang="pt-BR" dirty="0" smtClean="0"/>
              <a:t>atuação </a:t>
            </a:r>
            <a:r>
              <a:rPr lang="pt-BR" dirty="0" smtClean="0"/>
              <a:t>da fonoaudióloga educacional nas unidades educativas municipais.</a:t>
            </a:r>
          </a:p>
          <a:p>
            <a:pPr algn="just"/>
            <a:r>
              <a:rPr lang="pt-BR" dirty="0" smtClean="0"/>
              <a:t>Pagamento de pessoal e encargos sociais dos profissionais da educação.</a:t>
            </a:r>
          </a:p>
          <a:p>
            <a:pPr algn="just"/>
            <a:r>
              <a:rPr lang="pt-BR" dirty="0" smtClean="0"/>
              <a:t>Demais despesas de custeio.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33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4779</TotalTime>
  <Words>4368</Words>
  <Application>Microsoft Office PowerPoint</Application>
  <PresentationFormat>Widescreen</PresentationFormat>
  <Paragraphs>590</Paragraphs>
  <Slides>79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3" baseType="lpstr">
      <vt:lpstr>Rockwell</vt:lpstr>
      <vt:lpstr>Rockwell Condensed</vt:lpstr>
      <vt:lpstr>Wingdings</vt:lpstr>
      <vt:lpstr>Tipo de Madeira</vt:lpstr>
      <vt:lpstr>Ppa 2022-2025</vt:lpstr>
      <vt:lpstr>Previsão Legal</vt:lpstr>
      <vt:lpstr>PPA – LDO - LOA</vt:lpstr>
      <vt:lpstr>Estrutura do ppa </vt:lpstr>
      <vt:lpstr>cronograma </vt:lpstr>
      <vt:lpstr>EDUCAÇÃO</vt:lpstr>
      <vt:lpstr>educação</vt:lpstr>
      <vt:lpstr>Ações do programa:  educação para o presente e futuro</vt:lpstr>
      <vt:lpstr>Ações do programa:  educação para o presente e futuro</vt:lpstr>
      <vt:lpstr>Ações do programa:  educação para o presente e futuro</vt:lpstr>
      <vt:lpstr>Ações do programa:  educação para o presente e futuro</vt:lpstr>
      <vt:lpstr>Ações do programa:  educação para o presente e futuro</vt:lpstr>
      <vt:lpstr>Ações do programa:  educação para o presente e futuro</vt:lpstr>
      <vt:lpstr>Ações do programa:  educação para o presente e futuro</vt:lpstr>
      <vt:lpstr>CULTURA</vt:lpstr>
      <vt:lpstr>cultura</vt:lpstr>
      <vt:lpstr>Ações do programa:  CULTURA: IDEIAS EM MOVIMENTO</vt:lpstr>
      <vt:lpstr>Ações do programa:  CULTURA: IDEIAS EM MOVIMENTO</vt:lpstr>
      <vt:lpstr>Ações do programa:  CULTURA: IDEIAS EM MOVIMENTO</vt:lpstr>
      <vt:lpstr>gabinete</vt:lpstr>
      <vt:lpstr>Gabinete do prefeito</vt:lpstr>
      <vt:lpstr>Ações do programa:  gestão participativa e transparente</vt:lpstr>
      <vt:lpstr>Ações do programa:  gestão participativa e transparente</vt:lpstr>
      <vt:lpstr>Administração e finanças</vt:lpstr>
      <vt:lpstr>SECRETARIA DE ADMINISTRAÇÃO E FINANÇAS</vt:lpstr>
      <vt:lpstr>Ações do programa:  modernização e informatização administrativa</vt:lpstr>
      <vt:lpstr>Ações do programa:  modernização e informatização administrativa</vt:lpstr>
      <vt:lpstr>Planejamento</vt:lpstr>
      <vt:lpstr>SECRETARIA DE planejamento e desenvolvimento</vt:lpstr>
      <vt:lpstr>Ações do programa:  PLANEJAR É A BASE DO FUTURO</vt:lpstr>
      <vt:lpstr>ASSISTÊNCIA SOCIAL</vt:lpstr>
      <vt:lpstr>Assistência social</vt:lpstr>
      <vt:lpstr>Assistência social</vt:lpstr>
      <vt:lpstr>Ações do programa:  inserção social e fortalecimento da convivência</vt:lpstr>
      <vt:lpstr>Ações do programa:  inserção social e fortalecimento da convivência</vt:lpstr>
      <vt:lpstr>SAÚDE</vt:lpstr>
      <vt:lpstr>SAÚDE</vt:lpstr>
      <vt:lpstr>Ações do programa:  SAÚDE É PRIORIDADE</vt:lpstr>
      <vt:lpstr>Ações do programa:  SAÚDE É PRIORIDADE</vt:lpstr>
      <vt:lpstr>Ações do programa:  SAÚDE É PRIORIDADE</vt:lpstr>
      <vt:lpstr>Ações do programa:  SAÚDE É PRIORIDADE</vt:lpstr>
      <vt:lpstr>Ações do programa:  SAÚDE É PRIORIDADE</vt:lpstr>
      <vt:lpstr>OBRAS</vt:lpstr>
      <vt:lpstr>obras</vt:lpstr>
      <vt:lpstr>obras</vt:lpstr>
      <vt:lpstr>Ações do programa:  mobilidade, serviços e espaços públicos de qualidade</vt:lpstr>
      <vt:lpstr>Ações do programa:  mobilidade, serviços e espaços públicos de qualidade</vt:lpstr>
      <vt:lpstr>Ações do programa:  mobilidade, serviços e espaços públicos de qualidade</vt:lpstr>
      <vt:lpstr>Ações do programa:  mobilidade, serviços e espaços públicos de qualidade</vt:lpstr>
      <vt:lpstr>Ações do programa:  mobilidade, serviços e espaços públicos de qualidade</vt:lpstr>
      <vt:lpstr>AGRICULTURA</vt:lpstr>
      <vt:lpstr>agricultura</vt:lpstr>
      <vt:lpstr>Ações do programa:  agricultura e pecuária para nossa cidade</vt:lpstr>
      <vt:lpstr>Ações do programa:  agricultura e pecuária para nossa cidade</vt:lpstr>
      <vt:lpstr>MEIO AMBIENTE</vt:lpstr>
      <vt:lpstr>Meio ambiente</vt:lpstr>
      <vt:lpstr>Ações do programa:  Antônio Carlos recicla</vt:lpstr>
      <vt:lpstr>ESPORTE</vt:lpstr>
      <vt:lpstr>esporte</vt:lpstr>
      <vt:lpstr>Ações do programa:  esporte e saúde para todos</vt:lpstr>
      <vt:lpstr>TURISMO</vt:lpstr>
      <vt:lpstr>turismo</vt:lpstr>
      <vt:lpstr>Ações do programa:  turismo como fomento de renda</vt:lpstr>
      <vt:lpstr>COMÉRCIO</vt:lpstr>
      <vt:lpstr>comércio</vt:lpstr>
      <vt:lpstr>Ações do programa:  comércio forte, cidade desenvolvida</vt:lpstr>
      <vt:lpstr>ENCARGOS GERAIS</vt:lpstr>
      <vt:lpstr>ENCARGOS GERAIS</vt:lpstr>
      <vt:lpstr>Ações do programa:  encargos gerais</vt:lpstr>
      <vt:lpstr>Ações do programa:  encargos gerais</vt:lpstr>
      <vt:lpstr>iPREANCARLOS</vt:lpstr>
      <vt:lpstr>ipreancarlos</vt:lpstr>
      <vt:lpstr>Ações do programa:  gestão do regime próprio de previdência social</vt:lpstr>
      <vt:lpstr>LEGISLATIVO</vt:lpstr>
      <vt:lpstr>Legislativo</vt:lpstr>
      <vt:lpstr>Ações do programa:  ação legislativa</vt:lpstr>
      <vt:lpstr>RESERVA DE CONTINGÊNCIA</vt:lpstr>
      <vt:lpstr>Participação popular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 2022-2025</dc:title>
  <dc:creator>contabilidade0</dc:creator>
  <cp:lastModifiedBy>contabilidade0</cp:lastModifiedBy>
  <cp:revision>73</cp:revision>
  <dcterms:created xsi:type="dcterms:W3CDTF">2021-06-22T16:54:07Z</dcterms:created>
  <dcterms:modified xsi:type="dcterms:W3CDTF">2021-06-28T18:41:30Z</dcterms:modified>
</cp:coreProperties>
</file>