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2"/>
  </p:handoutMasterIdLst>
  <p:sldIdLst>
    <p:sldId id="256" r:id="rId2"/>
    <p:sldId id="257" r:id="rId3"/>
    <p:sldId id="301" r:id="rId4"/>
    <p:sldId id="371" r:id="rId5"/>
    <p:sldId id="372" r:id="rId6"/>
    <p:sldId id="377" r:id="rId7"/>
    <p:sldId id="379" r:id="rId8"/>
    <p:sldId id="280" r:id="rId9"/>
    <p:sldId id="281" r:id="rId10"/>
    <p:sldId id="284" r:id="rId11"/>
    <p:sldId id="283" r:id="rId12"/>
    <p:sldId id="380" r:id="rId13"/>
    <p:sldId id="286" r:id="rId14"/>
    <p:sldId id="287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88" r:id="rId25"/>
    <p:sldId id="300" r:id="rId26"/>
    <p:sldId id="302" r:id="rId27"/>
    <p:sldId id="303" r:id="rId28"/>
    <p:sldId id="305" r:id="rId29"/>
    <p:sldId id="306" r:id="rId30"/>
    <p:sldId id="381" r:id="rId31"/>
    <p:sldId id="307" r:id="rId32"/>
    <p:sldId id="308" r:id="rId33"/>
    <p:sldId id="309" r:id="rId34"/>
    <p:sldId id="382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69" r:id="rId43"/>
    <p:sldId id="318" r:id="rId44"/>
    <p:sldId id="320" r:id="rId45"/>
    <p:sldId id="321" r:id="rId46"/>
    <p:sldId id="322" r:id="rId47"/>
    <p:sldId id="383" r:id="rId48"/>
    <p:sldId id="323" r:id="rId49"/>
    <p:sldId id="384" r:id="rId50"/>
    <p:sldId id="324" r:id="rId51"/>
    <p:sldId id="325" r:id="rId52"/>
    <p:sldId id="326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6" r:id="rId61"/>
    <p:sldId id="337" r:id="rId62"/>
    <p:sldId id="339" r:id="rId63"/>
    <p:sldId id="340" r:id="rId64"/>
    <p:sldId id="341" r:id="rId65"/>
    <p:sldId id="342" r:id="rId66"/>
    <p:sldId id="385" r:id="rId67"/>
    <p:sldId id="344" r:id="rId68"/>
    <p:sldId id="386" r:id="rId69"/>
    <p:sldId id="345" r:id="rId70"/>
    <p:sldId id="347" r:id="rId71"/>
    <p:sldId id="348" r:id="rId72"/>
    <p:sldId id="349" r:id="rId73"/>
    <p:sldId id="350" r:id="rId74"/>
    <p:sldId id="351" r:id="rId75"/>
    <p:sldId id="352" r:id="rId76"/>
    <p:sldId id="353" r:id="rId77"/>
    <p:sldId id="354" r:id="rId78"/>
    <p:sldId id="356" r:id="rId79"/>
    <p:sldId id="370" r:id="rId80"/>
    <p:sldId id="387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5" r:id="rId89"/>
    <p:sldId id="367" r:id="rId90"/>
    <p:sldId id="368" r:id="rId9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56192"/>
        <c:axId val="31694848"/>
      </c:lineChart>
      <c:catAx>
        <c:axId val="3165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694848"/>
        <c:crosses val="autoZero"/>
        <c:auto val="1"/>
        <c:lblAlgn val="ctr"/>
        <c:lblOffset val="100"/>
        <c:noMultiLvlLbl val="0"/>
      </c:catAx>
      <c:valAx>
        <c:axId val="31694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165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97780-8A8D-4629-8EF1-AAE534D9AF5E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95B9-3A88-4381-A866-66EC1C35CA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82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2º Quadrimestre de 2020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31235"/>
              </p:ext>
            </p:extLst>
          </p:nvPr>
        </p:nvGraphicFramePr>
        <p:xfrm>
          <a:off x="502275" y="686287"/>
          <a:ext cx="8961700" cy="527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498502"/>
                <a:gridCol w="1698014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Realizado/Liquidado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93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6.213.663,78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26,69%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5.852.356,53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25,14%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Obras 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2.822.933,15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12,13%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Ipreancarlos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2.044.646,12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8,78%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1.450.173,04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6,23%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1.485.197,03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6,38%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879.657,93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Encargos Gerais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843.429,13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3,62%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602.125,25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2,59%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Planejamento e </a:t>
                      </a:r>
                      <a:r>
                        <a:rPr lang="pt-BR" baseline="0" dirty="0" err="1" smtClean="0"/>
                        <a:t>Desenv</a:t>
                      </a:r>
                      <a:r>
                        <a:rPr lang="pt-BR" baseline="0" dirty="0" smtClean="0"/>
                        <a:t>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363.171,78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Saúde 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428.623,91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1,84%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Esportes e Turismo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294.547,35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1,26%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23.280.525,00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71283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20.944.467,52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14.755.160,10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189.925,84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5.999.381,58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2.336.057,48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1.831.758,31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504.299,17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23.280.525,00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4739" y="199107"/>
            <a:ext cx="8911687" cy="1280890"/>
          </a:xfrm>
        </p:spPr>
        <p:txBody>
          <a:bodyPr/>
          <a:lstStyle/>
          <a:p>
            <a:pPr algn="ctr"/>
            <a:r>
              <a:rPr lang="pt-BR" dirty="0" smtClean="0"/>
              <a:t>Despesas Covid-19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0569" y="1264555"/>
            <a:ext cx="8915400" cy="3777622"/>
          </a:xfrm>
        </p:spPr>
        <p:txBody>
          <a:bodyPr/>
          <a:lstStyle/>
          <a:p>
            <a:r>
              <a:rPr lang="pt-BR" dirty="0" smtClean="0"/>
              <a:t>Ação: 2.041 – Combate ao Covid-19</a:t>
            </a:r>
          </a:p>
          <a:p>
            <a:r>
              <a:rPr lang="pt-BR" dirty="0" smtClean="0"/>
              <a:t>Decretos Crédito extraordinário: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Decreto 48 de 14/04/2020.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Decreto 59 de 29/04/2020.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Decreto 97 de 24/07/2020.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Decreto 101 de 30/07/2020.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Decreto 124 de 25/08/2020.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87995"/>
              </p:ext>
            </p:extLst>
          </p:nvPr>
        </p:nvGraphicFramePr>
        <p:xfrm>
          <a:off x="296216" y="4609085"/>
          <a:ext cx="1146219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236"/>
                <a:gridCol w="1855473"/>
                <a:gridCol w="1913912"/>
                <a:gridCol w="2133064"/>
                <a:gridCol w="200951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Abertura Crédito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Empenhada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365.484,23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234.917,56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234.917,56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234.917,56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100.660,03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79.811,55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55.385,39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52.269,39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466.144,26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314.729,11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290.302,95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287.186,95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39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051412"/>
              </p:ext>
            </p:extLst>
          </p:nvPr>
        </p:nvGraphicFramePr>
        <p:xfrm>
          <a:off x="1893192" y="2365420"/>
          <a:ext cx="961142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55"/>
                <a:gridCol w="2402855"/>
                <a:gridCol w="2402855"/>
                <a:gridCol w="2402855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</a:t>
                      </a:r>
                      <a:r>
                        <a:rPr lang="pt-BR" baseline="0" dirty="0" smtClean="0"/>
                        <a:t> 2020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R$ 338.200,00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R$ 206.494,69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R$ 6.847.399,00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R$ 4.920.725,72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R$ 2.100.000,00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R$ 100.000,00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31/08/2020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680918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7.271.402,45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2.715.416,04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R$ 35.485.383,10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R$ 561.544,31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R$ 46.033.745,90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520441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21.963.825,96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18.777.325,02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3.132.277,44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54.323,50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3.026.992,00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228.674,37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2.798.317,63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18.936.933,96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40.887.220,17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18.936.933,96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46,32%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22.079.098,89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20.975.143,95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19.871.189,00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407166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1.214.314,83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1.214.314,83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1.214.314,83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40.887.220,17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1.214.314,83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2,97%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95402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5.294.125,06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25,47%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5.196.792,52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97.332,54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0,47%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455312"/>
            <a:ext cx="9521266" cy="4881093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algn="just"/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</a:t>
            </a:r>
            <a:r>
              <a:rPr lang="pt-BR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52201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4.663.252,94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22,78%</a:t>
                      </a:r>
                      <a:endParaRPr lang="pt-BR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3.070.411,07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1.592.841,87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7,78%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099418"/>
              </p:ext>
            </p:extLst>
          </p:nvPr>
        </p:nvGraphicFramePr>
        <p:xfrm>
          <a:off x="2589213" y="2133600"/>
          <a:ext cx="891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31/08/2020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246.019,41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47.821,74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609.993,25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8.105,76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22.478,14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294.678,40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161.936,32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5.372,77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910.891,97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88.237,68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3.122,36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496.336,99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111.130,83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2.625.000,00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504.299,17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189.925,84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4.936.900,61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9598539" cy="1280890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 e Resultado Nominal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9403" y="1751527"/>
            <a:ext cx="10165209" cy="4816697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</a:t>
            </a:r>
          </a:p>
          <a:p>
            <a:pPr marL="0" indent="0" algn="just">
              <a:buNone/>
            </a:pPr>
            <a:r>
              <a:rPr lang="pt-BR" dirty="0"/>
              <a:t>O resultado primário é definido pela diferença entre receitas e despesas do governo, excluindo-se da conta as receitas e despesas com juros. Caso essa diferença seja positiva, tem-se um superávit primário; caso seja negativa, tem-se um déficit </a:t>
            </a:r>
            <a:r>
              <a:rPr lang="pt-BR" dirty="0" smtClean="0"/>
              <a:t>primário.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Resultado </a:t>
            </a:r>
            <a:r>
              <a:rPr lang="pt-BR" dirty="0" smtClean="0"/>
              <a:t>Nominal</a:t>
            </a:r>
          </a:p>
          <a:p>
            <a:pPr marL="0" indent="0" algn="just">
              <a:buNone/>
            </a:pPr>
            <a:r>
              <a:rPr lang="pt-BR" dirty="0"/>
              <a:t>De acordo com Manual de Demonstrativos Fiscais: O objetivo da apuração do Resultado Nominal é medir a evolução da Dívida Fiscal </a:t>
            </a:r>
            <a:r>
              <a:rPr lang="pt-BR" dirty="0" smtClean="0"/>
              <a:t>Líquida.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82894"/>
              </p:ext>
            </p:extLst>
          </p:nvPr>
        </p:nvGraphicFramePr>
        <p:xfrm>
          <a:off x="2047741" y="352726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Primário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28.286.462,31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23.858.710,8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4.427.751,51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2112"/>
              </p:ext>
            </p:extLst>
          </p:nvPr>
        </p:nvGraphicFramePr>
        <p:xfrm>
          <a:off x="2070636" y="606439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Nominal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R$ 3.111.947,38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22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até o 2º Quadrimestre de 2020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75069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R$ 251.939 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R$ 227.955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R$ 5.465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R$ 16.249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servidores lotados no Gabinete do Prefeito ( </a:t>
            </a:r>
            <a:r>
              <a:rPr lang="pt-BR" sz="1200" dirty="0" smtClean="0"/>
              <a:t> servidores)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85984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38.546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R$ 27.134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R$ 11.412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6652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R$ 588.600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R$ 586.241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R$ 350.780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R$ 50.540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165.491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R$ 3.440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R$ 13.400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servidores lotados na </a:t>
            </a:r>
            <a:r>
              <a:rPr lang="pt-BR" dirty="0" err="1" smtClean="0"/>
              <a:t>Sec</a:t>
            </a:r>
            <a:r>
              <a:rPr lang="pt-BR" dirty="0" smtClean="0"/>
              <a:t> de Adm.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</a:t>
            </a:r>
            <a:r>
              <a:rPr lang="pt-BR" dirty="0" err="1" smtClean="0"/>
              <a:t>Adm</a:t>
            </a:r>
            <a:endParaRPr lang="pt-BR" dirty="0" smtClean="0"/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7267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223.035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223.035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98070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1005</a:t>
                      </a:r>
                      <a:r>
                        <a:rPr lang="pt-BR" baseline="0" dirty="0" smtClean="0"/>
                        <a:t> – Revitalização, Reforma da Sede Administrativa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42.590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42.590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52246" y="5216769"/>
            <a:ext cx="967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Reforma e adaptação da acessibilidade do prédio da Prefeitura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10810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R$ 146.973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R$ 122.281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R$ 9.744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R$ 14.948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</a:t>
            </a:r>
            <a:r>
              <a:rPr lang="pt-BR" dirty="0"/>
              <a:t>servidores 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18117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2º Quadrimestre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61469"/>
              </p:ext>
            </p:extLst>
          </p:nvPr>
        </p:nvGraphicFramePr>
        <p:xfrm>
          <a:off x="2078892" y="1454312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R$ 97.110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R$ 70.305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R$ 6.153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R$ 20.652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548554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na Secretaria de Esportes</a:t>
            </a:r>
            <a:endParaRPr lang="pt-BR" dirty="0"/>
          </a:p>
          <a:p>
            <a:pPr algn="just"/>
            <a:r>
              <a:rPr lang="pt-BR" dirty="0"/>
              <a:t>3.1.91 – Encargos folha</a:t>
            </a:r>
          </a:p>
          <a:p>
            <a:pPr algn="just"/>
            <a:r>
              <a:rPr lang="pt-BR" dirty="0"/>
              <a:t>3.3.90 – Despesas de Manutenção </a:t>
            </a:r>
            <a:r>
              <a:rPr lang="pt-BR" dirty="0" smtClean="0"/>
              <a:t>da Secretaria de Esportes</a:t>
            </a:r>
            <a:endParaRPr lang="pt-BR" dirty="0"/>
          </a:p>
          <a:p>
            <a:pPr algn="just"/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24643"/>
              </p:ext>
            </p:extLst>
          </p:nvPr>
        </p:nvGraphicFramePr>
        <p:xfrm>
          <a:off x="2078892" y="1454312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 – Aquisição</a:t>
                      </a:r>
                      <a:r>
                        <a:rPr lang="pt-BR" baseline="0" dirty="0" smtClean="0"/>
                        <a:t> de Veículo p/Incentivo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86708" y="3913946"/>
            <a:ext cx="812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Não houve a compra de veículo para incentivo ao esporte no 2º quadrimestre.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20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9789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R$35.000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R$ 1.289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</a:t>
            </a:r>
            <a:r>
              <a:rPr lang="pt-BR" dirty="0" smtClean="0"/>
              <a:t>Despesa de Pessoal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Material para construção do lago na frente do Centro de Apoio ao Turista.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058" y="675427"/>
            <a:ext cx="8915399" cy="64928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0005 – Turismo e Desenvolvimento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80046"/>
              </p:ext>
            </p:extLst>
          </p:nvPr>
        </p:nvGraphicFramePr>
        <p:xfrm>
          <a:off x="1996830" y="1840524"/>
          <a:ext cx="8128000" cy="22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86861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1017 – Construção de Centro de Apoio ao Turista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54.402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54.402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54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77524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R$ 45.275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92923" y="4267200"/>
            <a:ext cx="861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1.490 Kits alimentação escolar Pandemia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90976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R$ 1.390.000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R$ 1.391.457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R$ 982.041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R$ 150.815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R$ 119.334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R$ 139.267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40949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R$ 987.000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R$ 1.079.415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R$ 771.906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R$ 114.294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R$ 110.400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R$ 82.815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7995" y="1674254"/>
            <a:ext cx="9761628" cy="4236968"/>
          </a:xfrm>
        </p:spPr>
        <p:txBody>
          <a:bodyPr/>
          <a:lstStyle/>
          <a:p>
            <a:r>
              <a:rPr lang="pt-BR" dirty="0" smtClean="0"/>
              <a:t>Receita Total Estimada para o ano de 2020: R$ 48.822.955,00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2 º quadrimestre:</a:t>
            </a:r>
          </a:p>
          <a:p>
            <a:r>
              <a:rPr lang="pt-BR" dirty="0" smtClean="0"/>
              <a:t>Meta: R$ 32.672.591,00</a:t>
            </a:r>
          </a:p>
          <a:p>
            <a:r>
              <a:rPr lang="pt-BR" dirty="0" smtClean="0"/>
              <a:t>Realizado: R$ 32.400.299,20</a:t>
            </a:r>
          </a:p>
          <a:p>
            <a:r>
              <a:rPr lang="pt-BR" dirty="0" smtClean="0"/>
              <a:t>Diferença a menor: R$ -272.291,80</a:t>
            </a:r>
          </a:p>
          <a:p>
            <a:endParaRPr lang="pt-BR" dirty="0"/>
          </a:p>
          <a:p>
            <a:r>
              <a:rPr lang="pt-BR" dirty="0" smtClean="0"/>
              <a:t>* incluindo receitas próprias e convênios.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229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571972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R$ 227.693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R$ 153.182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R$ 16.219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R$ 58.292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47662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Nenhum aluno beneficiado no 2º quadrimestre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86159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2009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 Nenhum aluno beneficiado no 2º 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11999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R$ 46.060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R$ 46.060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16723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– Investimentos – Não houve despesa nesta ação no 2º quadrimestre.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674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R$ 324.509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R$ 324.509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2º e 5º Aditivo Construção Creche Loteamento São Carlos e liquidação de empenho anterior ano de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1731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193.632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193.632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1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Aquisição de 1 ônibus escolar de 29 </a:t>
            </a:r>
            <a:r>
              <a:rPr lang="pt-BR" dirty="0" smtClean="0"/>
              <a:t>lugares com recursos do FNDE e outro cedido pelo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44115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0002 – Amortização da Dívida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2.997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de Financiamento do Contrato do </a:t>
            </a:r>
            <a:r>
              <a:rPr lang="pt-BR" dirty="0" err="1" smtClean="0"/>
              <a:t>Finisa</a:t>
            </a:r>
            <a:r>
              <a:rPr lang="pt-BR" dirty="0" smtClean="0"/>
              <a:t> – Construção da quadra no Núcleo Escolar Municipal Verônica </a:t>
            </a:r>
            <a:r>
              <a:rPr lang="pt-BR" dirty="0" err="1" smtClean="0"/>
              <a:t>Guesser</a:t>
            </a:r>
            <a:r>
              <a:rPr lang="pt-BR" dirty="0" smtClean="0"/>
              <a:t> Pauli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138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54710"/>
              </p:ext>
            </p:extLst>
          </p:nvPr>
        </p:nvGraphicFramePr>
        <p:xfrm>
          <a:off x="2055446" y="1469943"/>
          <a:ext cx="90228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1004 – Reforma e Revitalização</a:t>
                      </a:r>
                      <a:r>
                        <a:rPr lang="pt-BR" baseline="0" dirty="0" smtClean="0"/>
                        <a:t> do Centro Cultural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3985846"/>
            <a:ext cx="8956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nenhuma despesa relacionada na ação de reforma e revitalização do centro cultural.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809111"/>
              </p:ext>
            </p:extLst>
          </p:nvPr>
        </p:nvGraphicFramePr>
        <p:xfrm>
          <a:off x="2055446" y="1469943"/>
          <a:ext cx="90228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45.073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33.427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5.109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287108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2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40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984033"/>
              </p:ext>
            </p:extLst>
          </p:nvPr>
        </p:nvGraphicFramePr>
        <p:xfrm>
          <a:off x="798490" y="2163517"/>
          <a:ext cx="103712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206"/>
                <a:gridCol w="2150772"/>
                <a:gridCol w="2356833"/>
                <a:gridCol w="227046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Fonte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10.828.692,00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11.143.450,95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+ 314.758,95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Impostos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2.205.800,00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2.395.818,94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+ 190.018,94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Impostos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4.590.000,00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4.707.959,76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+ 117.959,76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15.048.099,00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14.153.069,55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- 895.029,45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32.672.591,00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32.400.299,20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- 272.291,80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113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38798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19.557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17.407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lotadas 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Não houve.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70346"/>
              </p:ext>
            </p:extLst>
          </p:nvPr>
        </p:nvGraphicFramePr>
        <p:xfrm>
          <a:off x="1832707" y="1294097"/>
          <a:ext cx="860083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R$ 12.187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R$ 8.220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R$ 1.608</a:t>
                      </a:r>
                    </a:p>
                    <a:p>
                      <a:pPr algn="r"/>
                      <a:r>
                        <a:rPr lang="pt-BR" dirty="0" smtClean="0"/>
                        <a:t>R$ 2.359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1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74852"/>
              </p:ext>
            </p:extLst>
          </p:nvPr>
        </p:nvGraphicFramePr>
        <p:xfrm>
          <a:off x="1867876" y="1552004"/>
          <a:ext cx="874150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5.208</a:t>
                      </a:r>
                    </a:p>
                    <a:p>
                      <a:pPr algn="r"/>
                      <a:r>
                        <a:rPr lang="pt-BR" dirty="0" smtClean="0"/>
                        <a:t>R$ 25.926</a:t>
                      </a:r>
                    </a:p>
                    <a:p>
                      <a:pPr algn="r"/>
                      <a:r>
                        <a:rPr lang="pt-BR" dirty="0" smtClean="0"/>
                        <a:t>R$ 5.070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servidor lotado na escola de música</a:t>
            </a:r>
          </a:p>
          <a:p>
            <a:r>
              <a:rPr lang="pt-BR" dirty="0" smtClean="0"/>
              <a:t>3.1.90 – Despesa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89516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– APAE Antônio Carlos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33301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R$ 145.956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36.141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R$ 3.604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R$ 106.211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 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75723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R$ 16.475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12.915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R$ 2.496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1.064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73032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9851657" cy="67715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63307"/>
              </p:ext>
            </p:extLst>
          </p:nvPr>
        </p:nvGraphicFramePr>
        <p:xfrm>
          <a:off x="1809259" y="1317542"/>
          <a:ext cx="8659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24"/>
                <a:gridCol w="43297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1006 – Constr. e</a:t>
                      </a:r>
                      <a:r>
                        <a:rPr lang="pt-BR" baseline="0" dirty="0" smtClean="0"/>
                        <a:t> Aquisição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 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R$ 192.500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57.068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57.068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3962400"/>
            <a:ext cx="860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Início da construção do centro de convivência.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8981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75948"/>
              </p:ext>
            </p:extLst>
          </p:nvPr>
        </p:nvGraphicFramePr>
        <p:xfrm>
          <a:off x="1879600" y="1434774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009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1007 – Construção CRAS e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R$ 12.385 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R$ 12.385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87415" y="4032738"/>
            <a:ext cx="876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1º aditivo Construção do CRAS e Aquisição de Equipamentos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736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63030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R$ 10.486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R$ 10.486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até o 2º </a:t>
            </a:r>
            <a:r>
              <a:rPr lang="pt-BR" dirty="0"/>
              <a:t>Quadrimestre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08464"/>
              </p:ext>
            </p:extLst>
          </p:nvPr>
        </p:nvGraphicFramePr>
        <p:xfrm>
          <a:off x="875763" y="2133600"/>
          <a:ext cx="106288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279"/>
                <a:gridCol w="2730321"/>
                <a:gridCol w="23992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3.727.672,74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11,50%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1.369.872,97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4,23%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1.199.577,84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Agropecuária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1.125,42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57.423,09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21.245.722,15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65,57%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112.972,23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0,35%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2.891.737,29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8,93%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</a:t>
                      </a:r>
                      <a:r>
                        <a:rPr lang="pt-BR" dirty="0" smtClean="0"/>
                        <a:t> Orçamentária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1.794.195,47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32.400.299,20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225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77612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R$ 164.250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180.861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R$ 180.861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Construção de uma ponte concreto armado na rua </a:t>
            </a:r>
            <a:r>
              <a:rPr lang="pt-BR" dirty="0" err="1" smtClean="0"/>
              <a:t>Adolino</a:t>
            </a:r>
            <a:r>
              <a:rPr lang="pt-BR" dirty="0" smtClean="0"/>
              <a:t> Pedro </a:t>
            </a:r>
            <a:r>
              <a:rPr lang="pt-BR" dirty="0" err="1" smtClean="0"/>
              <a:t>Feltz</a:t>
            </a:r>
            <a:r>
              <a:rPr lang="pt-BR" dirty="0" smtClean="0"/>
              <a:t> e duas galerias celulares na rua Miguel </a:t>
            </a:r>
            <a:r>
              <a:rPr lang="pt-BR" dirty="0" err="1" smtClean="0"/>
              <a:t>Reinard</a:t>
            </a:r>
            <a:r>
              <a:rPr lang="pt-BR" dirty="0" smtClean="0"/>
              <a:t>  e na rua de Fátima.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1190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464.168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R$ 464.168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</a:t>
            </a:r>
            <a:endParaRPr lang="pt-BR" dirty="0"/>
          </a:p>
          <a:p>
            <a:r>
              <a:rPr lang="pt-BR" b="1" dirty="0"/>
              <a:t>Meta Física </a:t>
            </a:r>
            <a:r>
              <a:rPr lang="pt-BR" dirty="0" smtClean="0"/>
              <a:t>– </a:t>
            </a:r>
            <a:r>
              <a:rPr lang="pt-BR" dirty="0"/>
              <a:t> </a:t>
            </a:r>
            <a:r>
              <a:rPr lang="pt-BR" dirty="0" smtClean="0"/>
              <a:t>Rua Lamartine </a:t>
            </a:r>
            <a:r>
              <a:rPr lang="pt-BR" dirty="0" err="1" smtClean="0"/>
              <a:t>Petry</a:t>
            </a:r>
            <a:r>
              <a:rPr lang="pt-BR" dirty="0" smtClean="0"/>
              <a:t> (continuação 200 metros), </a:t>
            </a:r>
            <a:r>
              <a:rPr lang="pt-BR" dirty="0" smtClean="0"/>
              <a:t>Rua Antônio </a:t>
            </a:r>
            <a:r>
              <a:rPr lang="pt-BR" dirty="0" err="1" smtClean="0"/>
              <a:t>Veber</a:t>
            </a:r>
            <a:r>
              <a:rPr lang="pt-BR" dirty="0" smtClean="0"/>
              <a:t> etapa 2 e </a:t>
            </a:r>
            <a:r>
              <a:rPr lang="pt-BR" dirty="0" smtClean="0"/>
              <a:t>3 (continuação dos 992 metros), </a:t>
            </a:r>
            <a:r>
              <a:rPr lang="pt-BR" dirty="0" smtClean="0"/>
              <a:t>Recuperação do </a:t>
            </a:r>
            <a:r>
              <a:rPr lang="pt-BR" dirty="0" err="1" smtClean="0"/>
              <a:t>pavimetno</a:t>
            </a:r>
            <a:r>
              <a:rPr lang="pt-BR" dirty="0" smtClean="0"/>
              <a:t> </a:t>
            </a:r>
            <a:r>
              <a:rPr lang="pt-BR" dirty="0" err="1" smtClean="0"/>
              <a:t>alfático</a:t>
            </a:r>
            <a:r>
              <a:rPr lang="pt-BR" dirty="0" smtClean="0"/>
              <a:t> Rua Daniel </a:t>
            </a:r>
            <a:r>
              <a:rPr lang="pt-BR" dirty="0" err="1" smtClean="0"/>
              <a:t>Petry</a:t>
            </a:r>
            <a:r>
              <a:rPr lang="pt-BR" dirty="0" smtClean="0"/>
              <a:t>  </a:t>
            </a:r>
            <a:r>
              <a:rPr lang="pt-BR" dirty="0" smtClean="0"/>
              <a:t>e Avenida João Frederico </a:t>
            </a:r>
            <a:r>
              <a:rPr lang="pt-BR" dirty="0" smtClean="0"/>
              <a:t>Martendal (806 metros). </a:t>
            </a:r>
          </a:p>
          <a:p>
            <a:r>
              <a:rPr lang="pt-BR" sz="1000" dirty="0" err="1" smtClean="0"/>
              <a:t>Obs</a:t>
            </a:r>
            <a:r>
              <a:rPr lang="pt-BR" sz="1000" dirty="0" smtClean="0"/>
              <a:t>: A meta física da rua Lamartine, Rua Antônio </a:t>
            </a:r>
            <a:r>
              <a:rPr lang="pt-BR" sz="1000" dirty="0" err="1" smtClean="0"/>
              <a:t>Veber</a:t>
            </a:r>
            <a:r>
              <a:rPr lang="pt-BR" sz="1000" dirty="0" smtClean="0"/>
              <a:t> etapa 2 e 3 continuam no 2º </a:t>
            </a:r>
            <a:r>
              <a:rPr lang="pt-BR" sz="1000" dirty="0" err="1" smtClean="0"/>
              <a:t>qudrimestre</a:t>
            </a:r>
            <a:r>
              <a:rPr lang="pt-BR" sz="1000" dirty="0" smtClean="0"/>
              <a:t> tendo em vista que houveram liquidações no quadrimestre, portanto, na apresentação do 3º quadrimestre é que dá para se ter um parâmetro real da meta física realizada no ano na ação 1010,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55733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R$ 50.791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R$ 50.791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militar, placas de trânsito nomes ruas, </a:t>
            </a:r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41609"/>
              </p:ext>
            </p:extLst>
          </p:nvPr>
        </p:nvGraphicFramePr>
        <p:xfrm>
          <a:off x="1938213" y="1868527"/>
          <a:ext cx="94097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R$ 301.300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</a:p>
                    <a:p>
                      <a:r>
                        <a:rPr lang="pt-BR" b="0" dirty="0" smtClean="0"/>
                        <a:t>3.3.90.39.43 (custeio</a:t>
                      </a:r>
                      <a:r>
                        <a:rPr lang="pt-BR" b="0" baseline="0" dirty="0" smtClean="0"/>
                        <a:t> e materiais </a:t>
                      </a:r>
                      <a:r>
                        <a:rPr lang="pt-BR" b="0" baseline="0" dirty="0" err="1" smtClean="0"/>
                        <a:t>Cosip</a:t>
                      </a:r>
                      <a:r>
                        <a:rPr lang="pt-BR" b="0" baseline="0" dirty="0" smtClean="0"/>
                        <a:t>)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R$ 451.924</a:t>
                      </a:r>
                    </a:p>
                    <a:p>
                      <a:pPr algn="r"/>
                      <a:r>
                        <a:rPr lang="pt-BR" dirty="0" smtClean="0"/>
                        <a:t>R$ 416.776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R$ 11.015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R$ 24.133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4958862"/>
            <a:ext cx="931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3.3.93.30 – Materiais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3.3.93.39 – Serviços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3.3.90.39.43 – Custeio e materiais </a:t>
            </a:r>
            <a:r>
              <a:rPr lang="pt-BR" dirty="0" err="1" smtClean="0"/>
              <a:t>Cosip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23963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R$ 825.522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R$ 350.135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R$ 50.622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R$ 424.415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R$ 350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Roçadeira.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32134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R$ 3.789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R$ 3.789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68241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1008 – Aquisição de Equipamentos Rodoviários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29942785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70108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1013 – Construção de Casa do Agricultor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- Construção da Casa do Agricultor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7588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29970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1012 – Aquisição</a:t>
                      </a:r>
                      <a:r>
                        <a:rPr lang="pt-BR" baseline="0" dirty="0" smtClean="0"/>
                        <a:t> Máquinas, Implementos 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2268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8802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R$ 501.640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R$ 320.879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R$ 44.171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R$ 136.590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2920" y="546837"/>
            <a:ext cx="8911687" cy="1280890"/>
          </a:xfrm>
        </p:spPr>
        <p:txBody>
          <a:bodyPr/>
          <a:lstStyle/>
          <a:p>
            <a:r>
              <a:rPr lang="pt-BR" dirty="0" smtClean="0"/>
              <a:t>Recursos COVID	-  até 2º quadrimestre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76592"/>
              </p:ext>
            </p:extLst>
          </p:nvPr>
        </p:nvGraphicFramePr>
        <p:xfrm>
          <a:off x="1722907" y="1775734"/>
          <a:ext cx="81280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3656"/>
                <a:gridCol w="25743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Enfrentamento da emergência de saúde - nacional (crédito extraordinário)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R$ 761.107,03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Enfrentamento da emergência de saúde - nacional (crédito extraordinário - ESCOLAS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R$ 21.866,00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COVID</a:t>
                      </a:r>
                      <a:r>
                        <a:rPr lang="pt-BR" baseline="0" dirty="0" smtClean="0"/>
                        <a:t> – SUAS – EPI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COVID</a:t>
                      </a:r>
                      <a:r>
                        <a:rPr lang="pt-BR" baseline="0" dirty="0" smtClean="0"/>
                        <a:t> – SUAS – Alimentos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R$ 51.750,00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COVID</a:t>
                      </a:r>
                      <a:r>
                        <a:rPr lang="pt-BR" baseline="0" dirty="0" smtClean="0"/>
                        <a:t> – SUAS –  Acolhimento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AFM – MP 938/2020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384.781,68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COVID 19</a:t>
                      </a:r>
                      <a:r>
                        <a:rPr lang="pt-BR" baseline="0" dirty="0" smtClean="0"/>
                        <a:t> – Saúde e Assist. Social – LC 173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R$ 92.473,71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COVID 19 – Sem destinação Especifica LC 173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R$ 694.651,26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468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6796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R$ 224.391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R$ 50.006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R$ 4.453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R$ 169.932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8459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8.028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R$ 1.506.871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R$ 805.152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109.981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R$ 583.976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7.762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–  </a:t>
            </a:r>
            <a:r>
              <a:rPr lang="pt-BR" dirty="0" smtClean="0"/>
              <a:t>Bebedouro, roteador, estabilizadores, cadeira, fogão, cama hospitalar, switch, refrigerador.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51730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5.875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5.515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R$ 784.000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R$ 770.012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R$ 649.876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R$ 77.511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R$ 36.414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6.211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</a:t>
            </a:r>
            <a:r>
              <a:rPr lang="pt-BR" dirty="0"/>
              <a:t> </a:t>
            </a:r>
            <a:r>
              <a:rPr lang="pt-BR" dirty="0" smtClean="0"/>
              <a:t>4 celulares, 1 armário, 2 conversor protocolo, bebedouro, roteador,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47137"/>
              </p:ext>
            </p:extLst>
          </p:nvPr>
        </p:nvGraphicFramePr>
        <p:xfrm>
          <a:off x="1926492" y="1516836"/>
          <a:ext cx="89525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7.148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R$ 205.729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R$ 167.289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12.320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R$ 26.120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Agentes 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0101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2.825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R$ 146.266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R$ 120.328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19.986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R$ 5.952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Dentistas e  Técnica de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01297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3.830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R$ 154.504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R$ 154.504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89071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R$ 29.544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R$ 20.465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R$ 4.078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R$ 5.001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servidores lotados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588255"/>
              </p:ext>
            </p:extLst>
          </p:nvPr>
        </p:nvGraphicFramePr>
        <p:xfrm>
          <a:off x="1973384" y="1434773"/>
          <a:ext cx="8929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R$ 36.95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R$ 27.891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R$ 6.481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servidora lotada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745955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R$ 177.000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R$ 177.000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Aquisição de um </a:t>
            </a:r>
            <a:r>
              <a:rPr lang="pt-BR" dirty="0" err="1" smtClean="0"/>
              <a:t>Minibus</a:t>
            </a:r>
            <a:r>
              <a:rPr lang="pt-BR" dirty="0" smtClean="0"/>
              <a:t> 16 lugares.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32164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dirty="0" smtClean="0"/>
                        <a:t>(atendimentos)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7.885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R$ 255.135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R$ 208.903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46.232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frente</a:t>
            </a:r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66438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00.10 – Amortização</a:t>
                      </a:r>
                      <a:r>
                        <a:rPr lang="pt-BR" baseline="0" dirty="0" smtClean="0"/>
                        <a:t> de Dívida -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R$ 84.127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</a:p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R$ 3.159 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80.968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3.2.90 </a:t>
            </a:r>
            <a:r>
              <a:rPr lang="pt-BR" dirty="0"/>
              <a:t>– </a:t>
            </a:r>
            <a:r>
              <a:rPr lang="pt-BR" dirty="0" smtClean="0"/>
              <a:t>Encargos parcelamento FGTS</a:t>
            </a:r>
          </a:p>
          <a:p>
            <a:r>
              <a:rPr lang="pt-BR" dirty="0" smtClean="0"/>
              <a:t>4.6.90 – Amortização parcelamento FGTS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9600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48089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R$ 56.419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R$ 9.173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R$ 47.246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Diretora Executiva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19963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R$ 1.172.000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R$ 872.979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R$ 872.979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e pensionistas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66447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R$ 95.640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e pensionistas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88846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R$ 277.305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R$ 101.870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R$ 175.435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</a:t>
            </a:r>
          </a:p>
          <a:p>
            <a:r>
              <a:rPr lang="pt-BR" dirty="0" smtClean="0"/>
              <a:t>4.6.90 – Principal da Dívida Contratual (INSS/FGTS/BADESC/</a:t>
            </a:r>
            <a:r>
              <a:rPr lang="pt-BR" dirty="0" err="1" smtClean="0"/>
              <a:t>Finisa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88309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R$ 136.252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R$ 136.252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18755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R$ 39.084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R$ 39.084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30819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R$ 337.317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R$ 293.411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R$ 40.876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46708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62575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no 2º 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251511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 2019 e outros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16.876.234,49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14.142.557,17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13.786.830,74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827.727,80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7.030.749,81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6.213.663,78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5.894.762,63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53.408,61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2.129.602,42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2.044.646,12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2.043.101,91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914.116,67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879.657,93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805.361,28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16.800,00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26.950.703,39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23.280.525,00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22.530.056,56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897.936,41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7841</TotalTime>
  <Words>5148</Words>
  <Application>Microsoft Office PowerPoint</Application>
  <PresentationFormat>Personalizar</PresentationFormat>
  <Paragraphs>1454</Paragraphs>
  <Slides>90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90</vt:i4>
      </vt:variant>
    </vt:vector>
  </HeadingPairs>
  <TitlesOfParts>
    <vt:vector size="91" baseType="lpstr">
      <vt:lpstr>Cacho</vt:lpstr>
      <vt:lpstr>Audiência Pública  2º Quadrimestre de 2020</vt:lpstr>
      <vt:lpstr>Exigência legal </vt:lpstr>
      <vt:lpstr>COMPORTAMENTO DA RECEITA</vt:lpstr>
      <vt:lpstr>Receita Total x Receita 2º Quad.</vt:lpstr>
      <vt:lpstr>Receita Total x Receita 2º Quad</vt:lpstr>
      <vt:lpstr>Receita até o 2º Quadrimestre </vt:lpstr>
      <vt:lpstr>Recursos COVID -  até 2º quadrimestre</vt:lpstr>
      <vt:lpstr>Apresentação do PowerPoint</vt:lpstr>
      <vt:lpstr>Despesa Pública</vt:lpstr>
      <vt:lpstr>Apresentação do PowerPoint</vt:lpstr>
      <vt:lpstr>Despesa Pública</vt:lpstr>
      <vt:lpstr>Despesas Covid-19</vt:lpstr>
      <vt:lpstr>Transferências</vt:lpstr>
      <vt:lpstr>Saldo Bancário em 31/08/2020 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Resultado Primário e Resultado Nominal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579</cp:revision>
  <dcterms:created xsi:type="dcterms:W3CDTF">2020-01-29T12:31:33Z</dcterms:created>
  <dcterms:modified xsi:type="dcterms:W3CDTF">2020-09-29T16:37:59Z</dcterms:modified>
</cp:coreProperties>
</file>