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1" r:id="rId4"/>
    <p:sldId id="371" r:id="rId5"/>
    <p:sldId id="372" r:id="rId6"/>
    <p:sldId id="373" r:id="rId7"/>
    <p:sldId id="374" r:id="rId8"/>
    <p:sldId id="375" r:id="rId9"/>
    <p:sldId id="376" r:id="rId10"/>
    <p:sldId id="378" r:id="rId11"/>
    <p:sldId id="377" r:id="rId12"/>
    <p:sldId id="379" r:id="rId13"/>
    <p:sldId id="280" r:id="rId14"/>
    <p:sldId id="281" r:id="rId15"/>
    <p:sldId id="284" r:id="rId16"/>
    <p:sldId id="283" r:id="rId17"/>
    <p:sldId id="380" r:id="rId18"/>
    <p:sldId id="286" r:id="rId19"/>
    <p:sldId id="287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2" r:id="rId31"/>
    <p:sldId id="303" r:id="rId32"/>
    <p:sldId id="305" r:id="rId33"/>
    <p:sldId id="306" r:id="rId34"/>
    <p:sldId id="307" r:id="rId35"/>
    <p:sldId id="308" r:id="rId36"/>
    <p:sldId id="309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69" r:id="rId45"/>
    <p:sldId id="318" r:id="rId46"/>
    <p:sldId id="320" r:id="rId47"/>
    <p:sldId id="321" r:id="rId48"/>
    <p:sldId id="322" r:id="rId49"/>
    <p:sldId id="323" r:id="rId50"/>
    <p:sldId id="324" r:id="rId51"/>
    <p:sldId id="325" r:id="rId52"/>
    <p:sldId id="326" r:id="rId53"/>
    <p:sldId id="328" r:id="rId54"/>
    <p:sldId id="329" r:id="rId55"/>
    <p:sldId id="330" r:id="rId56"/>
    <p:sldId id="331" r:id="rId57"/>
    <p:sldId id="332" r:id="rId58"/>
    <p:sldId id="333" r:id="rId59"/>
    <p:sldId id="334" r:id="rId60"/>
    <p:sldId id="336" r:id="rId61"/>
    <p:sldId id="337" r:id="rId62"/>
    <p:sldId id="339" r:id="rId63"/>
    <p:sldId id="340" r:id="rId64"/>
    <p:sldId id="341" r:id="rId65"/>
    <p:sldId id="342" r:id="rId66"/>
    <p:sldId id="344" r:id="rId67"/>
    <p:sldId id="345" r:id="rId68"/>
    <p:sldId id="347" r:id="rId69"/>
    <p:sldId id="348" r:id="rId70"/>
    <p:sldId id="349" r:id="rId71"/>
    <p:sldId id="350" r:id="rId72"/>
    <p:sldId id="351" r:id="rId73"/>
    <p:sldId id="352" r:id="rId74"/>
    <p:sldId id="353" r:id="rId75"/>
    <p:sldId id="354" r:id="rId76"/>
    <p:sldId id="355" r:id="rId77"/>
    <p:sldId id="356" r:id="rId78"/>
    <p:sldId id="370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5" r:id="rId87"/>
    <p:sldId id="367" r:id="rId88"/>
    <p:sldId id="368" r:id="rId8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181504"/>
        <c:axId val="78183040"/>
      </c:lineChart>
      <c:catAx>
        <c:axId val="78181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183040"/>
        <c:crosses val="autoZero"/>
        <c:auto val="1"/>
        <c:lblAlgn val="ctr"/>
        <c:lblOffset val="100"/>
        <c:noMultiLvlLbl val="0"/>
      </c:catAx>
      <c:valAx>
        <c:axId val="7818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7818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7" Type="http://schemas.openxmlformats.org/officeDocument/2006/relationships/hyperlink" Target="https://www.facebook.com/prefeituradeantoniocarlos/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1º Quadrimestre de 2020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827781"/>
              </p:ext>
            </p:extLst>
          </p:nvPr>
        </p:nvGraphicFramePr>
        <p:xfrm>
          <a:off x="566669" y="1905000"/>
          <a:ext cx="1093794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845.331,57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860.776,63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Deduções da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-1.855.561,63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-2.065.343,60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Receita</a:t>
                      </a:r>
                      <a:r>
                        <a:rPr lang="pt-BR" b="1" baseline="0" dirty="0" smtClean="0"/>
                        <a:t>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13.744.417,62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14.144.438,05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82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</a:t>
            </a:r>
            <a:r>
              <a:rPr lang="pt-BR" dirty="0"/>
              <a:t>1º Quadrimestre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923506"/>
              </p:ext>
            </p:extLst>
          </p:nvPr>
        </p:nvGraphicFramePr>
        <p:xfrm>
          <a:off x="875763" y="2133600"/>
          <a:ext cx="1062885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279"/>
                <a:gridCol w="2730321"/>
                <a:gridCol w="23992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1.087.648,27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7,69%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653.563,43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4,62%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251.313,75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1,77%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Agropecuária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0,01%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20.093,30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10.045.340,85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71,04%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54.338,42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0,38%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1.170.713,40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8,27%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</a:t>
                      </a:r>
                      <a:r>
                        <a:rPr lang="pt-BR" dirty="0" smtClean="0"/>
                        <a:t> Orçamentária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860.776,63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6,08%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14.144.438,05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2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Importantes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2586" y="2133600"/>
            <a:ext cx="9972026" cy="3777622"/>
          </a:xfrm>
        </p:spPr>
        <p:txBody>
          <a:bodyPr/>
          <a:lstStyle/>
          <a:p>
            <a:pPr algn="just"/>
            <a:r>
              <a:rPr lang="pt-BR" dirty="0"/>
              <a:t>ENFRENTAMENTO DA EMERGÊNCIA DE SAÚDE - NACIONAL (CRÉDITO EXTRAORDINÁRIO</a:t>
            </a:r>
            <a:r>
              <a:rPr lang="pt-BR" dirty="0" smtClean="0"/>
              <a:t>) COVID-19: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Março: R$ 24.306,89</a:t>
            </a:r>
          </a:p>
          <a:p>
            <a:pPr marL="0" indent="0" algn="just">
              <a:buNone/>
            </a:pPr>
            <a:r>
              <a:rPr lang="pt-BR" dirty="0" smtClean="0"/>
              <a:t>      Abril: R$ 11.353,14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MP 938 de 02 de abril de 2020: </a:t>
            </a:r>
            <a:r>
              <a:rPr lang="pt-BR" dirty="0"/>
              <a:t>variação nominal </a:t>
            </a:r>
            <a:r>
              <a:rPr lang="pt-BR" dirty="0" smtClean="0"/>
              <a:t>negativa do FPM </a:t>
            </a:r>
            <a:r>
              <a:rPr lang="pt-BR" dirty="0"/>
              <a:t>de março a junho do exercício de 2020, em relação ao mesmo período de </a:t>
            </a:r>
            <a:r>
              <a:rPr lang="pt-BR" dirty="0" smtClean="0"/>
              <a:t>2019.</a:t>
            </a:r>
          </a:p>
          <a:p>
            <a:pPr marL="0" indent="0" algn="just">
              <a:buNone/>
            </a:pPr>
            <a:r>
              <a:rPr lang="pt-BR" dirty="0" smtClean="0"/>
              <a:t>      Março/2019 a março/2020: R$ 40.512,65, recebido em abril/2020.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4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931862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10.031.625,19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6.398.499,97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6.102.823,57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2.173.659,53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3.618.633,49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2.850.813,13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2.718.423,65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135.222,21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1.143.762,58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1.026.988,77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1.026.365,13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486.002,72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446.034,81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367.519,84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16.800,00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15.280.023,98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10.215.132,19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2.325.681,74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377166"/>
              </p:ext>
            </p:extLst>
          </p:nvPr>
        </p:nvGraphicFramePr>
        <p:xfrm>
          <a:off x="502275" y="686287"/>
          <a:ext cx="8961700" cy="527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498502"/>
                <a:gridCol w="1698014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Realizado/Liquidado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93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2.850.813,13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26,58%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Educação e Cultura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2.695.730,97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25,14%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Obras e Transportes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1.076.863,01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10,04%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Ipreancarlos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1.026.988,77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9,58%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724.141,52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6,75%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633.860,78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5,91%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446.034,81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4,16%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Encargos Gerais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403.847,46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3,76%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318.402,41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2,97%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Planejamento e </a:t>
                      </a:r>
                      <a:r>
                        <a:rPr lang="pt-BR" baseline="0" dirty="0" err="1" smtClean="0"/>
                        <a:t>Desenv</a:t>
                      </a:r>
                      <a:r>
                        <a:rPr lang="pt-BR" baseline="0" dirty="0" smtClean="0"/>
                        <a:t>.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218.009,45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2,03%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Saúde e Assistência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184.513,64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1,72%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Esportes e Turismo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143.130,73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47133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10.112.999,81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7.144.426,26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91.516,07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2.877.057,48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609.336,87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357.997,28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251.339,59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10.722.336,68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4739" y="199107"/>
            <a:ext cx="8911687" cy="1280890"/>
          </a:xfrm>
        </p:spPr>
        <p:txBody>
          <a:bodyPr/>
          <a:lstStyle/>
          <a:p>
            <a:pPr algn="ctr"/>
            <a:r>
              <a:rPr lang="pt-BR" dirty="0" smtClean="0"/>
              <a:t>Despesas Covid-19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0569" y="1264555"/>
            <a:ext cx="8915400" cy="3777622"/>
          </a:xfrm>
        </p:spPr>
        <p:txBody>
          <a:bodyPr/>
          <a:lstStyle/>
          <a:p>
            <a:r>
              <a:rPr lang="pt-BR" dirty="0" smtClean="0"/>
              <a:t>Ação: 2.041 – Combate ao Covid-19</a:t>
            </a:r>
          </a:p>
          <a:p>
            <a:r>
              <a:rPr lang="pt-BR" dirty="0" smtClean="0"/>
              <a:t>Criação através do decreto 48 de 14/04/2020. Crédito Adicional Extraordinário. Decreto 59 de 29/04/2020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91728"/>
              </p:ext>
            </p:extLst>
          </p:nvPr>
        </p:nvGraphicFramePr>
        <p:xfrm>
          <a:off x="1030310" y="2406798"/>
          <a:ext cx="10104033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566"/>
                <a:gridCol w="1635617"/>
                <a:gridCol w="1687132"/>
                <a:gridCol w="1880316"/>
                <a:gridCol w="177140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Abertura Crédito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Empenhada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– 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26.014,14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50.660,03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10.765,90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9.153,50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8.276,00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Limpeza</a:t>
                      </a:r>
                      <a:r>
                        <a:rPr lang="pt-BR" baseline="0" dirty="0" smtClean="0"/>
                        <a:t> e Higienização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3.209,90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1.597,50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Hospitalar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5.756,00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Locação</a:t>
                      </a:r>
                      <a:r>
                        <a:rPr lang="pt-BR" baseline="0" dirty="0" smtClean="0"/>
                        <a:t> de Bens Móveis e Outras naturezas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Outros Serviços de Terceiros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1.080,00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391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91635"/>
              </p:ext>
            </p:extLst>
          </p:nvPr>
        </p:nvGraphicFramePr>
        <p:xfrm>
          <a:off x="1893192" y="2365420"/>
          <a:ext cx="961142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55"/>
                <a:gridCol w="2402855"/>
                <a:gridCol w="2402855"/>
                <a:gridCol w="2402855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</a:t>
                      </a:r>
                      <a:r>
                        <a:rPr lang="pt-BR" baseline="0" dirty="0" smtClean="0"/>
                        <a:t> 2020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R$ 338.200,00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R$ 104.266,13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R$ 6.847.399,00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R$ 2.409.913,52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R$ 2.100.000,00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R$ 700.000,00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R$ 100.000,00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30/04/2020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267489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5.617.772,81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1.623.110,10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R$ 34.147.693,50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R$ 280.357,48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R$ 41.668.933,89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455312"/>
            <a:ext cx="9521266" cy="488109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algn="just"/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</a:t>
            </a:r>
            <a:r>
              <a:rPr lang="pt-BR" i="1" dirty="0" smtClean="0"/>
              <a:t>.</a:t>
            </a:r>
          </a:p>
          <a:p>
            <a:pPr algn="just"/>
            <a:r>
              <a:rPr lang="pt-BR" i="1" dirty="0" smtClean="0"/>
              <a:t>Covid-19: </a:t>
            </a:r>
            <a:r>
              <a:rPr lang="pt-BR" dirty="0"/>
              <a:t>transmissão ao vivo pelo </a:t>
            </a:r>
            <a:r>
              <a:rPr lang="pt-BR" dirty="0" err="1"/>
              <a:t>facebook</a:t>
            </a:r>
            <a:r>
              <a:rPr lang="pt-BR" dirty="0"/>
              <a:t> da Prefeitura, com transmissão pelo link </a:t>
            </a:r>
            <a:r>
              <a:rPr lang="pt-BR" dirty="0">
                <a:hlinkClick r:id="rId7"/>
              </a:rPr>
              <a:t>https://www.facebook.com/prefeituradeantoniocarlos/</a:t>
            </a:r>
            <a:r>
              <a:rPr lang="pt-BR" dirty="0"/>
              <a:t> , Site da Câmara e </a:t>
            </a:r>
            <a:r>
              <a:rPr lang="pt-BR" dirty="0" err="1" smtClean="0"/>
              <a:t>Youtube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Dúvidas/questionamentos: através de comentários.</a:t>
            </a:r>
          </a:p>
          <a:p>
            <a:pPr algn="just"/>
            <a:r>
              <a:rPr lang="pt-BR" dirty="0" smtClean="0"/>
              <a:t>Perguntas e Respostas.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243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21.932.705,20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18.748.913,98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3.116.757,72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67.033,50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3.072.783,64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293.903,07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2.778.880,57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18.859.921,56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39.919.124,67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18.859.921,56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47,25%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21.556.327,32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20.478.510,95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19.400.694,59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100813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1.241.280,36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39.919.124,67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1.241.280,36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3,09%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984970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2.498.574,51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24,52%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2.547.779,94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25%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49.205,43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0,48%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08803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dirty="0" smtClean="0"/>
                        <a:t>Total das Despesas para efeito de cálculo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2.316.564,76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22,73%</a:t>
                      </a:r>
                      <a:endParaRPr lang="pt-BR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1.528.667,96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787.896,80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7,76%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774542"/>
              </p:ext>
            </p:extLst>
          </p:nvPr>
        </p:nvGraphicFramePr>
        <p:xfrm>
          <a:off x="2589213" y="2133600"/>
          <a:ext cx="8915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30/04/2020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BRDE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122.199,71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25.642,77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733.812,95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4.052,88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11.159,06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298.731,28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80.968,16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2.213,69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991.860,13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44.118,84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1.303,37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540.455,83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51.197,18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2.250.000,00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251.339,59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91.516,07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4.814.860,19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5385" y="2133600"/>
            <a:ext cx="9694984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 smtClean="0"/>
              <a:t>Avaliação das Metas Físicas e Financeiras do 1º Quadrimestre de 2020</a:t>
            </a:r>
          </a:p>
        </p:txBody>
      </p:sp>
    </p:spTree>
    <p:extLst>
      <p:ext uri="{BB962C8B-B14F-4D97-AF65-F5344CB8AC3E}">
        <p14:creationId xmlns:p14="http://schemas.microsoft.com/office/powerpoint/2010/main" val="31626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616812"/>
            <a:ext cx="9945443" cy="930635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Programa 0001: Gestão Eficiente e Responsável</a:t>
            </a:r>
            <a:br>
              <a:rPr lang="pt-BR" sz="2800" b="1" dirty="0" smtClean="0"/>
            </a:br>
            <a:endParaRPr lang="pt-BR" sz="2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35015" y="3530129"/>
            <a:ext cx="8956432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97308"/>
              </p:ext>
            </p:extLst>
          </p:nvPr>
        </p:nvGraphicFramePr>
        <p:xfrm>
          <a:off x="1629508" y="1399605"/>
          <a:ext cx="9085384" cy="3361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013"/>
                <a:gridCol w="404837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2001: Manutenção do Gabinete do Prefeito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95198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304.000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R$ 272.635 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R$ 245.147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R$ 5.753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R$ 21.735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641231" y="4947138"/>
            <a:ext cx="9085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dos </a:t>
            </a:r>
            <a:r>
              <a:rPr lang="pt-BR" dirty="0" smtClean="0"/>
              <a:t>7 servidores </a:t>
            </a:r>
            <a:r>
              <a:rPr lang="pt-BR" dirty="0" smtClean="0"/>
              <a:t>lotados no Gabinete do Prefeito ( </a:t>
            </a:r>
            <a:r>
              <a:rPr lang="pt-BR" sz="1200" dirty="0" smtClean="0"/>
              <a:t>9 servidores)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do Gabinete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996" y="773723"/>
            <a:ext cx="8915399" cy="608504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0001: Gestão Eficiente e Responsável</a:t>
            </a:r>
            <a:endParaRPr lang="pt-BR" sz="25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061674" y="1877175"/>
            <a:ext cx="8915399" cy="860400"/>
          </a:xfrm>
        </p:spPr>
        <p:txBody>
          <a:bodyPr/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692812"/>
              </p:ext>
            </p:extLst>
          </p:nvPr>
        </p:nvGraphicFramePr>
        <p:xfrm>
          <a:off x="2039815" y="1727851"/>
          <a:ext cx="89525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262"/>
                <a:gridCol w="44762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2002 – Manutenção</a:t>
                      </a:r>
                      <a:r>
                        <a:rPr lang="pt-BR" baseline="0" dirty="0" smtClean="0"/>
                        <a:t> do Conselho Tutelar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(</a:t>
                      </a:r>
                      <a:r>
                        <a:rPr lang="pt-BR" sz="1200" dirty="0" smtClean="0"/>
                        <a:t>atendimento</a:t>
                      </a:r>
                      <a:r>
                        <a:rPr lang="pt-BR" dirty="0" smtClean="0"/>
                        <a:t>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45.767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R$ 34.741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R$ 11.026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4985" y="5076092"/>
            <a:ext cx="8909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5  conselheiras tutelares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Conselho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6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041" y="511304"/>
            <a:ext cx="9649681" cy="59066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59999"/>
              </p:ext>
            </p:extLst>
          </p:nvPr>
        </p:nvGraphicFramePr>
        <p:xfrm>
          <a:off x="1938216" y="1282373"/>
          <a:ext cx="906975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00575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2003 – Manutenção da Secretaria de Administração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R$ 585.000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R$ 479.186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R$ 288.211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R$ 49.324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112.194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R$ 13.467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R$ 13.400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404338"/>
            <a:ext cx="9038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de pessoal – pagamento aprox. </a:t>
            </a:r>
            <a:r>
              <a:rPr lang="pt-BR" dirty="0" smtClean="0"/>
              <a:t>21 </a:t>
            </a:r>
            <a:r>
              <a:rPr lang="pt-BR" dirty="0" smtClean="0"/>
              <a:t>servidores</a:t>
            </a:r>
          </a:p>
          <a:p>
            <a:r>
              <a:rPr lang="pt-BR" dirty="0" smtClean="0"/>
              <a:t>3.1.91 – Encargos Patronais – 4.4.90 - Investimentos</a:t>
            </a:r>
          </a:p>
          <a:p>
            <a:r>
              <a:rPr lang="pt-BR" dirty="0" smtClean="0"/>
              <a:t>3.3.90 – Manutenção da Secretaria de Planejamento</a:t>
            </a:r>
          </a:p>
          <a:p>
            <a:r>
              <a:rPr lang="pt-BR" dirty="0" smtClean="0"/>
              <a:t>3.3.93 – Despesas Diário Oficial dos Municípios</a:t>
            </a:r>
          </a:p>
        </p:txBody>
      </p:sp>
    </p:spTree>
    <p:extLst>
      <p:ext uri="{BB962C8B-B14F-4D97-AF65-F5344CB8AC3E}">
        <p14:creationId xmlns:p14="http://schemas.microsoft.com/office/powerpoint/2010/main" val="421842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2380" y="1308473"/>
            <a:ext cx="9919311" cy="696172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</a:t>
            </a:r>
            <a:r>
              <a:rPr lang="pt-BR" sz="2500" b="1" dirty="0"/>
              <a:t>0002 – Modernização e Inovação Administrativa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63186"/>
              </p:ext>
            </p:extLst>
          </p:nvPr>
        </p:nvGraphicFramePr>
        <p:xfrm>
          <a:off x="1832705" y="2513298"/>
          <a:ext cx="9585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2786"/>
                <a:gridCol w="479278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0001</a:t>
                      </a:r>
                      <a:r>
                        <a:rPr lang="pt-BR" baseline="0" dirty="0" smtClean="0"/>
                        <a:t> – Amortização do Déficit Atuarial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154.674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154.674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489" y="523027"/>
            <a:ext cx="8915399" cy="69617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/>
              <a:t>Programa 0003: Planejando Antônio Carlos para o futuro</a:t>
            </a:r>
            <a:endParaRPr lang="pt-BR" sz="28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03776"/>
              </p:ext>
            </p:extLst>
          </p:nvPr>
        </p:nvGraphicFramePr>
        <p:xfrm>
          <a:off x="1949939" y="1587174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2028: Planejando</a:t>
                      </a:r>
                      <a:r>
                        <a:rPr lang="pt-BR" baseline="0" dirty="0" smtClean="0"/>
                        <a:t> Antônio Carlos para o Futuro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R$ 218.009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R$ 120.809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R$ 84.100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R$ 3.100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2" y="5161057"/>
            <a:ext cx="8088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6 </a:t>
            </a:r>
            <a:r>
              <a:rPr lang="pt-BR" dirty="0"/>
              <a:t>servidores lotados </a:t>
            </a:r>
            <a:r>
              <a:rPr lang="pt-BR" dirty="0" smtClean="0"/>
              <a:t>na Sec. de Planejamento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Secretaria de Planejamento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</p:txBody>
      </p:sp>
    </p:spTree>
    <p:extLst>
      <p:ext uri="{BB962C8B-B14F-4D97-AF65-F5344CB8AC3E}">
        <p14:creationId xmlns:p14="http://schemas.microsoft.com/office/powerpoint/2010/main" val="3844761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3766" y="687150"/>
            <a:ext cx="8915399" cy="73134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0003: </a:t>
            </a:r>
            <a:r>
              <a:rPr lang="pt-BR" sz="2500" b="1" dirty="0"/>
              <a:t>Planejando Antônio Carlos para o futuro</a:t>
            </a:r>
            <a:endParaRPr lang="pt-BR" sz="25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18117"/>
              </p:ext>
            </p:extLst>
          </p:nvPr>
        </p:nvGraphicFramePr>
        <p:xfrm>
          <a:off x="1934308" y="1821636"/>
          <a:ext cx="86477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35"/>
                <a:gridCol w="40042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2029 – Defesa </a:t>
                      </a:r>
                      <a:r>
                        <a:rPr lang="pt-BR" baseline="0" dirty="0" err="1" smtClean="0"/>
                        <a:t>Cilvi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34308" y="4255477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com ações da Defesa Civil no 1º Quadrimestre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9718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889" y="558197"/>
            <a:ext cx="8915399" cy="62583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0004 – Esporte, Lazer, Bem Estar e Juventude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62490"/>
              </p:ext>
            </p:extLst>
          </p:nvPr>
        </p:nvGraphicFramePr>
        <p:xfrm>
          <a:off x="2078892" y="1454312"/>
          <a:ext cx="8128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2026 – Incentivo ao Esporte Amador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R$220.000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R$ 140.111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R$ 66.703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R$ 6.106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R$ 67.302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4985" y="4548554"/>
            <a:ext cx="8124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3.1.90 – Pagamento dos </a:t>
            </a:r>
            <a:r>
              <a:rPr lang="pt-BR" dirty="0" smtClean="0"/>
              <a:t>5 servidores </a:t>
            </a:r>
            <a:r>
              <a:rPr lang="pt-BR" dirty="0"/>
              <a:t>lotados </a:t>
            </a:r>
            <a:r>
              <a:rPr lang="pt-BR" dirty="0" smtClean="0"/>
              <a:t>na Secretaria de Esportes</a:t>
            </a:r>
            <a:endParaRPr lang="pt-BR" dirty="0"/>
          </a:p>
          <a:p>
            <a:pPr algn="just"/>
            <a:r>
              <a:rPr lang="pt-BR" dirty="0"/>
              <a:t>3.1.91 – Encargos folha</a:t>
            </a:r>
          </a:p>
          <a:p>
            <a:pPr algn="just"/>
            <a:r>
              <a:rPr lang="pt-BR" dirty="0"/>
              <a:t>3.3.90 – Despesas de Manutenção </a:t>
            </a:r>
            <a:r>
              <a:rPr lang="pt-BR" dirty="0" smtClean="0"/>
              <a:t>da Secretaria de Esportes</a:t>
            </a:r>
            <a:endParaRPr lang="pt-BR" dirty="0"/>
          </a:p>
          <a:p>
            <a:pPr algn="just"/>
            <a:r>
              <a:rPr lang="pt-BR" b="1" dirty="0" smtClean="0"/>
              <a:t>Meta Física</a:t>
            </a:r>
            <a:r>
              <a:rPr lang="pt-BR" dirty="0" smtClean="0"/>
              <a:t>: </a:t>
            </a:r>
            <a:r>
              <a:rPr lang="pt-BR" dirty="0" smtClean="0"/>
              <a:t>56 </a:t>
            </a:r>
            <a:r>
              <a:rPr lang="pt-BR" dirty="0" smtClean="0"/>
              <a:t>alunos no Karatê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65 no </a:t>
            </a:r>
            <a:r>
              <a:rPr lang="pt-BR" dirty="0" smtClean="0"/>
              <a:t>Voleibol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88 </a:t>
            </a:r>
            <a:r>
              <a:rPr lang="pt-BR" dirty="0" smtClean="0"/>
              <a:t>na Ginástica </a:t>
            </a:r>
            <a:r>
              <a:rPr lang="pt-BR" dirty="0"/>
              <a:t>A</a:t>
            </a:r>
            <a:r>
              <a:rPr lang="pt-BR" dirty="0" smtClean="0"/>
              <a:t>rtística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46 </a:t>
            </a:r>
            <a:r>
              <a:rPr lang="pt-BR" dirty="0" smtClean="0"/>
              <a:t>no </a:t>
            </a:r>
            <a:r>
              <a:rPr lang="pt-BR" dirty="0" err="1"/>
              <a:t>T</a:t>
            </a:r>
            <a:r>
              <a:rPr lang="pt-BR" dirty="0" err="1" smtClean="0"/>
              <a:t>aekwondo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226 </a:t>
            </a:r>
            <a:r>
              <a:rPr lang="pt-BR" dirty="0" smtClean="0"/>
              <a:t>Futsal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108 </a:t>
            </a:r>
            <a:r>
              <a:rPr lang="pt-BR" dirty="0" smtClean="0"/>
              <a:t>no Futebol</a:t>
            </a:r>
            <a:r>
              <a:rPr lang="pt-BR" dirty="0" smtClean="0">
                <a:solidFill>
                  <a:srgbClr val="FF0000"/>
                </a:solidFill>
              </a:rPr>
              <a:t>, </a:t>
            </a:r>
            <a:r>
              <a:rPr lang="pt-BR" dirty="0" smtClean="0"/>
              <a:t>86 </a:t>
            </a:r>
            <a:r>
              <a:rPr lang="pt-BR" dirty="0" smtClean="0"/>
              <a:t>no Handebol, e </a:t>
            </a:r>
            <a:r>
              <a:rPr lang="pt-BR" dirty="0" smtClean="0"/>
              <a:t>67 </a:t>
            </a:r>
            <a:r>
              <a:rPr lang="pt-BR" dirty="0" smtClean="0"/>
              <a:t>no Basquetebol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01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Programa 0005 – Turismo e Desenvolvimento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90716"/>
              </p:ext>
            </p:extLst>
          </p:nvPr>
        </p:nvGraphicFramePr>
        <p:xfrm>
          <a:off x="2055446" y="1645789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2027: Promoção e Apoio das Atividades Turísticas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R$35.000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86708" y="4677508"/>
            <a:ext cx="8124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</a:t>
            </a:r>
            <a:r>
              <a:rPr lang="pt-BR" dirty="0" smtClean="0"/>
              <a:t>Despesa de Pessoal</a:t>
            </a:r>
            <a:endParaRPr lang="pt-BR" dirty="0"/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turismo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Embelezamento da cidade através da compra de mudas de flores.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086709" y="609600"/>
            <a:ext cx="8534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/>
              <a:t>Programa 0005 – Turismo e Desenvolvimento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1253269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058" y="675427"/>
            <a:ext cx="8915399" cy="64928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0005 – Turismo e Desenvolvimento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47315"/>
              </p:ext>
            </p:extLst>
          </p:nvPr>
        </p:nvGraphicFramePr>
        <p:xfrm>
          <a:off x="1996830" y="1840524"/>
          <a:ext cx="8128000" cy="2241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86861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1017 – Construção de Centro de Apoio ao Turista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130.000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/>
                        <a:t>0,00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54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51" y="358903"/>
            <a:ext cx="8915399" cy="637559"/>
          </a:xfrm>
        </p:spPr>
        <p:txBody>
          <a:bodyPr>
            <a:normAutofit fontScale="90000"/>
          </a:bodyPr>
          <a:lstStyle/>
          <a:p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/>
              <a:t/>
            </a:r>
            <a:br>
              <a:rPr lang="pt-BR" sz="2500" b="1" dirty="0"/>
            </a:br>
            <a:r>
              <a:rPr lang="pt-BR" sz="2500" b="1" dirty="0" smtClean="0"/>
              <a:t/>
            </a:r>
            <a:br>
              <a:rPr lang="pt-BR" sz="2500" b="1" dirty="0" smtClean="0"/>
            </a:br>
            <a:r>
              <a:rPr lang="pt-BR" sz="2500" b="1" dirty="0" smtClean="0"/>
              <a:t>Programa 0006: Educação a Base do Futuro</a:t>
            </a:r>
            <a:endParaRPr lang="pt-BR" sz="25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054049"/>
              </p:ext>
            </p:extLst>
          </p:nvPr>
        </p:nvGraphicFramePr>
        <p:xfrm>
          <a:off x="1926493" y="1329266"/>
          <a:ext cx="889390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2004 – Oferta de Merenda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1.146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p/dia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R$ 100.000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R$ 40.523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R$ 40.523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35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 Total x Receita 1º </a:t>
            </a:r>
            <a:r>
              <a:rPr lang="pt-BR" dirty="0" err="1"/>
              <a:t>Quad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7995" y="1674254"/>
            <a:ext cx="9761628" cy="4236968"/>
          </a:xfrm>
        </p:spPr>
        <p:txBody>
          <a:bodyPr/>
          <a:lstStyle/>
          <a:p>
            <a:r>
              <a:rPr lang="pt-BR" dirty="0" smtClean="0"/>
              <a:t>Receita Total Estimada para o ano de 2020: R$ 48.822.955,00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 smtClean="0"/>
              <a:t>1 º quadrimestre:</a:t>
            </a:r>
          </a:p>
          <a:p>
            <a:r>
              <a:rPr lang="pt-BR" dirty="0" smtClean="0"/>
              <a:t>Meta: R$ 14.931.219,00</a:t>
            </a:r>
          </a:p>
          <a:p>
            <a:r>
              <a:rPr lang="pt-BR" dirty="0" smtClean="0"/>
              <a:t>Realizado: R$ 14.144.438,05</a:t>
            </a:r>
          </a:p>
          <a:p>
            <a:r>
              <a:rPr lang="pt-BR" dirty="0" smtClean="0"/>
              <a:t>Diferença a menor: R$ -786.780,95</a:t>
            </a:r>
          </a:p>
          <a:p>
            <a:endParaRPr lang="pt-BR" dirty="0"/>
          </a:p>
          <a:p>
            <a:r>
              <a:rPr lang="pt-BR" dirty="0" smtClean="0"/>
              <a:t>* incluindo receitas próprias e convênios.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2296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49877"/>
              </p:ext>
            </p:extLst>
          </p:nvPr>
        </p:nvGraphicFramePr>
        <p:xfrm>
          <a:off x="2067169" y="1446497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2006 – Manutenção do Ensino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582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R$ 1.390.000</a:t>
                      </a:r>
                      <a:endParaRPr lang="pt-BR" dirty="0"/>
                    </a:p>
                  </a:txBody>
                  <a:tcPr/>
                </a:tc>
              </a:tr>
              <a:tr h="352605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R$ 1.187.842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R$ 860.049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R$ 152.356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R$ 167.602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R$ 7.835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33600" y="5169877"/>
            <a:ext cx="8053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92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Ensino Infantil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Ensino Infantil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0132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046" y="624110"/>
            <a:ext cx="9347565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107067"/>
              </p:ext>
            </p:extLst>
          </p:nvPr>
        </p:nvGraphicFramePr>
        <p:xfrm>
          <a:off x="1973384" y="1364435"/>
          <a:ext cx="8128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2025 – Manutenção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R$ 987.000</a:t>
                      </a:r>
                      <a:endParaRPr lang="pt-BR" dirty="0"/>
                    </a:p>
                  </a:txBody>
                  <a:tcPr/>
                </a:tc>
              </a:tr>
              <a:tr h="32525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R$ 970.537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R$ 662.381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R$ 112.758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R$ 159.192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R$ 36.206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41631"/>
            <a:ext cx="8159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55 servidores </a:t>
            </a:r>
            <a:r>
              <a:rPr lang="pt-BR" dirty="0"/>
              <a:t>lotados no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do Ensino </a:t>
            </a:r>
            <a:r>
              <a:rPr lang="pt-BR" dirty="0" smtClean="0"/>
              <a:t>Fundamental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7264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1878" y="624110"/>
            <a:ext cx="93827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36481"/>
              </p:ext>
            </p:extLst>
          </p:nvPr>
        </p:nvGraphicFramePr>
        <p:xfrm>
          <a:off x="1961661" y="1340989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2007 – Manutenção do</a:t>
                      </a:r>
                      <a:r>
                        <a:rPr lang="pt-BR" baseline="0" dirty="0" smtClean="0"/>
                        <a:t>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1.204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1.620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R$ 465.000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R$ 311.144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R$ 180.989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R$ 21.426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R$ 108.731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8" y="4654062"/>
            <a:ext cx="8182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dos </a:t>
            </a:r>
            <a:r>
              <a:rPr lang="pt-BR" dirty="0" smtClean="0"/>
              <a:t>29 servidores </a:t>
            </a:r>
            <a:r>
              <a:rPr lang="pt-BR" dirty="0"/>
              <a:t>lotados no </a:t>
            </a:r>
            <a:r>
              <a:rPr lang="pt-BR" dirty="0" smtClean="0"/>
              <a:t>transporte escolar</a:t>
            </a:r>
          </a:p>
          <a:p>
            <a:r>
              <a:rPr lang="pt-BR" dirty="0" smtClean="0"/>
              <a:t>3.1.91 </a:t>
            </a:r>
            <a:r>
              <a:rPr lang="pt-BR" dirty="0"/>
              <a:t>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</a:t>
            </a:r>
            <a:r>
              <a:rPr lang="pt-BR" dirty="0"/>
              <a:t>do </a:t>
            </a:r>
            <a:r>
              <a:rPr lang="pt-BR" dirty="0" smtClean="0"/>
              <a:t>transporte escolar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195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149018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Médio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R$ 11.710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R$ 11.710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de manutenção do transporte escolar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43 alunos recebem o vale transporte e 2 utilizam o veículo o transporte do município.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3024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8092" y="624111"/>
            <a:ext cx="9476519" cy="524752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>Programa 0006 – Educação a Base do Futuro</a:t>
            </a:r>
            <a:br>
              <a:rPr lang="pt-BR" sz="2400" b="1" dirty="0" smtClean="0"/>
            </a:b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74985"/>
              </p:ext>
            </p:extLst>
          </p:nvPr>
        </p:nvGraphicFramePr>
        <p:xfrm>
          <a:off x="2031998" y="1411328"/>
          <a:ext cx="87297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4893"/>
                <a:gridCol w="43648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2008 – Apoio aos Estudantes do Ensino Superior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R$ 29.180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6" y="4126523"/>
            <a:ext cx="8733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alunos do ensino superior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 115 alunos recebem o vale transporte e  40 são transportados com veículo próprio do município.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37530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13353"/>
              </p:ext>
            </p:extLst>
          </p:nvPr>
        </p:nvGraphicFramePr>
        <p:xfrm>
          <a:off x="2078890" y="1352713"/>
          <a:ext cx="857738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8693"/>
                <a:gridCol w="428869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2011 – Manutenção da Educação de Jovens e Adultos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R$ 17.080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R$ 17.080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27385" y="3985846"/>
            <a:ext cx="845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do </a:t>
            </a:r>
            <a:r>
              <a:rPr lang="pt-BR" dirty="0" smtClean="0"/>
              <a:t>EJA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728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1" y="635833"/>
            <a:ext cx="9664088" cy="641982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442934"/>
              </p:ext>
            </p:extLst>
          </p:nvPr>
        </p:nvGraphicFramePr>
        <p:xfrm>
          <a:off x="1973386" y="177474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1001 – Ampliação da Rede</a:t>
                      </a:r>
                      <a:r>
                        <a:rPr lang="pt-BR" baseline="0" dirty="0" smtClean="0"/>
                        <a:t> Física do Ensino Fundamental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R$ 3.322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R$ 3.322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396154"/>
            <a:ext cx="8100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4.4.90 – Investimentos – Aditivo Construção de uma biblioteca na escola Dom Afonso </a:t>
            </a:r>
            <a:r>
              <a:rPr lang="pt-BR" dirty="0" err="1" smtClean="0"/>
              <a:t>Niehues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417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630259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0006 – Educação a Base do Futuro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70374"/>
              </p:ext>
            </p:extLst>
          </p:nvPr>
        </p:nvGraphicFramePr>
        <p:xfrm>
          <a:off x="2031999" y="1552005"/>
          <a:ext cx="89994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708"/>
                <a:gridCol w="4499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1002 – Ampliação da Rede Física do Ensino</a:t>
                      </a:r>
                      <a:r>
                        <a:rPr lang="pt-BR" baseline="0" dirty="0" smtClean="0"/>
                        <a:t> Infantil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R$ 15.144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R$ 15.144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98431" y="4126523"/>
            <a:ext cx="895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2º Aditivo Construção Creche Loteamento São Carlos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6093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60681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Programa 0006 – Educação a Base do Futuro</a:t>
            </a:r>
            <a:endParaRPr lang="pt-BR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73683"/>
              </p:ext>
            </p:extLst>
          </p:nvPr>
        </p:nvGraphicFramePr>
        <p:xfrm>
          <a:off x="1949938" y="1763020"/>
          <a:ext cx="90345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705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1003 – Aquisição de Veículos para o Transporte Escolar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5" y="4513385"/>
            <a:ext cx="901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foi adquirido veículo para o transporte escolar no 1º 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6391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70" y="624110"/>
            <a:ext cx="9488242" cy="595090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216080"/>
              </p:ext>
            </p:extLst>
          </p:nvPr>
        </p:nvGraphicFramePr>
        <p:xfrm>
          <a:off x="2055446" y="1469943"/>
          <a:ext cx="902286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958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2012 – Manutenção da Biblioteca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1.130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(visitas) (Jan/</a:t>
                      </a:r>
                      <a:r>
                        <a:rPr lang="pt-BR" dirty="0" err="1" smtClean="0"/>
                        <a:t>Fev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41.068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30.126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6.537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4.405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5087815"/>
            <a:ext cx="89564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das 2 servidoras lotadas na Biblioteca 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da Biblioteca</a:t>
            </a:r>
            <a:endParaRPr lang="pt-BR" dirty="0"/>
          </a:p>
          <a:p>
            <a:r>
              <a:rPr lang="pt-BR" dirty="0"/>
              <a:t>4.4.90 – Investimentos (Material Permanente)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Total x Receita 1º </a:t>
            </a:r>
            <a:r>
              <a:rPr lang="pt-BR" dirty="0" err="1"/>
              <a:t>Quad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172755"/>
              </p:ext>
            </p:extLst>
          </p:nvPr>
        </p:nvGraphicFramePr>
        <p:xfrm>
          <a:off x="798490" y="2163517"/>
          <a:ext cx="103712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206"/>
                <a:gridCol w="2150772"/>
                <a:gridCol w="2356833"/>
                <a:gridCol w="227046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Fonte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4.968.692,00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5.193.478,15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</a:t>
                      </a:r>
                      <a:r>
                        <a:rPr lang="pt-BR" baseline="0" dirty="0" smtClean="0"/>
                        <a:t> 224.786,15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Impostos 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1.015.330,30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+ 105.330,30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</a:t>
                      </a:r>
                      <a:r>
                        <a:rPr lang="pt-BR" baseline="0" dirty="0" smtClean="0"/>
                        <a:t> Impostos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2.210.000,00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2.343.955,83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+ 133.955,83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6.842.527,00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5.591.673,77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- 1.250.853,23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14.931.219,00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14.144.438,05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- 786.780,95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113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10163908" cy="735767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32680"/>
              </p:ext>
            </p:extLst>
          </p:nvPr>
        </p:nvGraphicFramePr>
        <p:xfrm>
          <a:off x="1805353" y="1387882"/>
          <a:ext cx="933156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569"/>
                <a:gridCol w="533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2013 – Apoio a Eventos</a:t>
                      </a:r>
                      <a:r>
                        <a:rPr lang="pt-BR" baseline="0" dirty="0" smtClean="0"/>
                        <a:t>, Grupos, </a:t>
                      </a:r>
                      <a:r>
                        <a:rPr lang="pt-BR" baseline="0" dirty="0" err="1" smtClean="0"/>
                        <a:t>Manifest.Culturais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17.583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15.777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1.806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2245" y="4794738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de 1 servidor lotado </a:t>
            </a:r>
            <a:r>
              <a:rPr lang="pt-BR" dirty="0"/>
              <a:t>na </a:t>
            </a:r>
            <a:r>
              <a:rPr lang="pt-BR" dirty="0" smtClean="0"/>
              <a:t>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Cultura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 (Material Permanente)</a:t>
            </a:r>
          </a:p>
          <a:p>
            <a:r>
              <a:rPr lang="pt-BR" b="1" dirty="0" smtClean="0"/>
              <a:t>Meta Física</a:t>
            </a:r>
            <a:r>
              <a:rPr lang="pt-BR" dirty="0" smtClean="0"/>
              <a:t>: Não houve.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46428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9846" y="624110"/>
            <a:ext cx="98047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40155"/>
              </p:ext>
            </p:extLst>
          </p:nvPr>
        </p:nvGraphicFramePr>
        <p:xfrm>
          <a:off x="1832707" y="1294097"/>
          <a:ext cx="860083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368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2014 – </a:t>
                      </a:r>
                      <a:r>
                        <a:rPr lang="pt-BR" baseline="0" dirty="0" err="1" smtClean="0"/>
                        <a:t>Preserv</a:t>
                      </a:r>
                      <a:r>
                        <a:rPr lang="pt-BR" baseline="0" dirty="0" smtClean="0"/>
                        <a:t>. e Recuperação Patrimônio Histórico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R$ 10.643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R$ 7.041</a:t>
                      </a:r>
                      <a:r>
                        <a:rPr lang="pt-BR" baseline="0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3.1.91</a:t>
                      </a: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3.3.90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R$ 1.549</a:t>
                      </a:r>
                    </a:p>
                    <a:p>
                      <a:pPr algn="r"/>
                      <a:r>
                        <a:rPr lang="pt-BR" dirty="0" smtClean="0"/>
                        <a:t>R$ 2.053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55477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 de Pessoal de 1 servidora lotada no Museu </a:t>
            </a:r>
            <a:r>
              <a:rPr lang="pt-BR" dirty="0" err="1" smtClean="0"/>
              <a:t>Raulino</a:t>
            </a:r>
            <a:r>
              <a:rPr lang="pt-BR" dirty="0" smtClean="0"/>
              <a:t> </a:t>
            </a:r>
            <a:r>
              <a:rPr lang="pt-BR" dirty="0" err="1" smtClean="0"/>
              <a:t>Reitz</a:t>
            </a:r>
            <a:endParaRPr lang="pt-BR" dirty="0" smtClean="0"/>
          </a:p>
          <a:p>
            <a:r>
              <a:rPr lang="pt-BR" dirty="0" smtClean="0"/>
              <a:t>3.1.91 – Despesa Patronal</a:t>
            </a:r>
          </a:p>
          <a:p>
            <a:r>
              <a:rPr lang="pt-BR" dirty="0" smtClean="0"/>
              <a:t>3.3.90 </a:t>
            </a:r>
            <a:r>
              <a:rPr lang="pt-BR" dirty="0"/>
              <a:t>– Despesas de Manutenção </a:t>
            </a:r>
            <a:r>
              <a:rPr lang="pt-BR" dirty="0" smtClean="0"/>
              <a:t>do Museu Municipal Antônio Carlos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543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5016" y="624111"/>
            <a:ext cx="9769596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0007 – Cultura, Nossa Identidade e Expressão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810358"/>
              </p:ext>
            </p:extLst>
          </p:nvPr>
        </p:nvGraphicFramePr>
        <p:xfrm>
          <a:off x="1867876" y="1552004"/>
          <a:ext cx="874150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0754"/>
                <a:gridCol w="43707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2022 – Manutenção do Projeto Escola de Música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(alunos)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164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R$ 37.393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</a:p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9.507</a:t>
                      </a:r>
                    </a:p>
                    <a:p>
                      <a:pPr algn="r"/>
                      <a:r>
                        <a:rPr lang="pt-BR" dirty="0" smtClean="0"/>
                        <a:t>R$ 22.857</a:t>
                      </a:r>
                    </a:p>
                    <a:p>
                      <a:pPr algn="r"/>
                      <a:r>
                        <a:rPr lang="pt-BR" dirty="0" smtClean="0"/>
                        <a:t>R$ 5.029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17077" y="4689231"/>
            <a:ext cx="8757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da escola de música</a:t>
            </a:r>
          </a:p>
          <a:p>
            <a:r>
              <a:rPr lang="pt-BR" dirty="0" smtClean="0"/>
              <a:t>3.1.90 – Despesa de pessoal </a:t>
            </a:r>
            <a:r>
              <a:rPr lang="pt-BR" dirty="0" smtClean="0"/>
              <a:t>1 servidor </a:t>
            </a:r>
            <a:r>
              <a:rPr lang="pt-BR" dirty="0" smtClean="0"/>
              <a:t>lotado na escola de música</a:t>
            </a:r>
          </a:p>
          <a:p>
            <a:r>
              <a:rPr lang="pt-BR" dirty="0" smtClean="0"/>
              <a:t>3.1.90 – Despesa patronal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51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1"/>
            <a:ext cx="9757873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61618"/>
              </p:ext>
            </p:extLst>
          </p:nvPr>
        </p:nvGraphicFramePr>
        <p:xfrm>
          <a:off x="1879600" y="1411328"/>
          <a:ext cx="91400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046"/>
                <a:gridCol w="457004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2010 – Apoio a</a:t>
                      </a:r>
                      <a:r>
                        <a:rPr lang="pt-BR" baseline="0" dirty="0" smtClean="0"/>
                        <a:t> APAE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6" y="4225389"/>
            <a:ext cx="9214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Instituições Privadas sem fins lucrativos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46324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59213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05178"/>
              </p:ext>
            </p:extLst>
          </p:nvPr>
        </p:nvGraphicFramePr>
        <p:xfrm>
          <a:off x="1992923" y="1528558"/>
          <a:ext cx="871024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123"/>
                <a:gridCol w="43551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2015 – Manutenção de Ações da Assistência Social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(atendimentos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R$ 113.596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66.210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R$ 5.130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R$ 42.256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992923" y="5035117"/>
            <a:ext cx="8745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3 servidores lotados na Assistência Social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Assistência Social</a:t>
            </a:r>
            <a:endParaRPr lang="pt-BR" dirty="0"/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197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12321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51513"/>
              </p:ext>
            </p:extLst>
          </p:nvPr>
        </p:nvGraphicFramePr>
        <p:xfrm>
          <a:off x="1961659" y="1446497"/>
          <a:ext cx="883529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7647"/>
                <a:gridCol w="441764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2016 – Atenção a População da Terceira Idade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R$ 16.049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12.281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R$ 2.494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1.274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5076092"/>
            <a:ext cx="8827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2 Animadoras da Terceira Idade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População da Terceira Idade</a:t>
            </a:r>
            <a:endParaRPr lang="pt-BR" dirty="0"/>
          </a:p>
          <a:p>
            <a:r>
              <a:rPr lang="pt-BR" dirty="0"/>
              <a:t>4.4.90 – Investimentos </a:t>
            </a:r>
          </a:p>
        </p:txBody>
      </p:sp>
    </p:spTree>
    <p:extLst>
      <p:ext uri="{BB962C8B-B14F-4D97-AF65-F5344CB8AC3E}">
        <p14:creationId xmlns:p14="http://schemas.microsoft.com/office/powerpoint/2010/main" val="3306932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65370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73032"/>
              </p:ext>
            </p:extLst>
          </p:nvPr>
        </p:nvGraphicFramePr>
        <p:xfrm>
          <a:off x="1879598" y="1446496"/>
          <a:ext cx="862427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139"/>
                <a:gridCol w="4312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2017 – Manutenção do Fia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52247" y="50643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houve despesa na ação de Manutenção do Fundo da Infância e Adolescência.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6660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954" y="624110"/>
            <a:ext cx="9851657" cy="67715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64079"/>
              </p:ext>
            </p:extLst>
          </p:nvPr>
        </p:nvGraphicFramePr>
        <p:xfrm>
          <a:off x="1809259" y="1317542"/>
          <a:ext cx="865944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724"/>
                <a:gridCol w="432972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1006 – Constr. e</a:t>
                      </a:r>
                      <a:r>
                        <a:rPr lang="pt-BR" baseline="0" dirty="0" smtClean="0"/>
                        <a:t> Aquisição de </a:t>
                      </a:r>
                      <a:r>
                        <a:rPr lang="pt-BR" baseline="0" dirty="0" err="1" smtClean="0"/>
                        <a:t>Equip</a:t>
                      </a:r>
                      <a:r>
                        <a:rPr lang="pt-BR" baseline="0" dirty="0" smtClean="0"/>
                        <a:t>. Centro de Convivência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R$ 192.500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49.625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49.625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3962400"/>
            <a:ext cx="8604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Serviço de fornecimento e instalação de estaqueamento.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98981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738" y="624110"/>
            <a:ext cx="9757873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84558"/>
              </p:ext>
            </p:extLst>
          </p:nvPr>
        </p:nvGraphicFramePr>
        <p:xfrm>
          <a:off x="1879600" y="1434774"/>
          <a:ext cx="87649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009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1007 – Construção CRAS e </a:t>
                      </a:r>
                      <a:r>
                        <a:rPr lang="pt-BR" baseline="0" dirty="0" err="1" smtClean="0"/>
                        <a:t>Aquis</a:t>
                      </a:r>
                      <a:r>
                        <a:rPr lang="pt-BR" baseline="0" dirty="0" smtClean="0"/>
                        <a:t>. Equipamentos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87415" y="4032738"/>
            <a:ext cx="876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Construção do CRAS e Aquisição de Equipamentos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7736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0008 – Proteção Social para um Futuro Melhor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664396"/>
              </p:ext>
            </p:extLst>
          </p:nvPr>
        </p:nvGraphicFramePr>
        <p:xfrm>
          <a:off x="1774093" y="1434773"/>
          <a:ext cx="864772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58372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2023 – Manutenção do CRAS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R$ 5.244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R$ 5.244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05354" y="4103077"/>
            <a:ext cx="8616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Manutenção do CRAS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257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601243"/>
              </p:ext>
            </p:extLst>
          </p:nvPr>
        </p:nvGraphicFramePr>
        <p:xfrm>
          <a:off x="605304" y="1905000"/>
          <a:ext cx="11028096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032"/>
                <a:gridCol w="3676032"/>
                <a:gridCol w="367603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IRRF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317.197,00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294.835,70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55.935,90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39.657,10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32.674,08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IPTU</a:t>
                      </a:r>
                      <a:r>
                        <a:rPr lang="pt-BR" baseline="0" dirty="0" smtClean="0"/>
                        <a:t>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27.384,46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14.804,33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ITBI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117.231,89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115.887,70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458.999,31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533.353,81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1.164,99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2.642,93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4.664,10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4.023,51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ISS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1.479,71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2.230,47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147.837,59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88.937,35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Contribuição Servidor</a:t>
                      </a:r>
                      <a:r>
                        <a:rPr lang="pt-BR" baseline="0" dirty="0" smtClean="0"/>
                        <a:t>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336.165,25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337.940,29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226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1232" y="624110"/>
            <a:ext cx="9863380" cy="759213"/>
          </a:xfrm>
        </p:spPr>
        <p:txBody>
          <a:bodyPr>
            <a:noAutofit/>
          </a:bodyPr>
          <a:lstStyle/>
          <a:p>
            <a:r>
              <a:rPr lang="pt-BR" sz="2400" b="1" dirty="0"/>
              <a:t>Programa 0009 – Manutenção e Ampliação da Infraestrutura, Transportes, Mobilidade dos Serviços e Espaços Públicos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28701"/>
              </p:ext>
            </p:extLst>
          </p:nvPr>
        </p:nvGraphicFramePr>
        <p:xfrm>
          <a:off x="1820984" y="1657512"/>
          <a:ext cx="891735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1009 – Construção, Restauração, Reforma</a:t>
                      </a:r>
                      <a:r>
                        <a:rPr lang="pt-BR" baseline="0" dirty="0" smtClean="0"/>
                        <a:t> Bens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R$ 164.250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3" y="4232031"/>
            <a:ext cx="8897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</a:t>
            </a:r>
          </a:p>
          <a:p>
            <a:r>
              <a:rPr lang="pt-BR" b="1" dirty="0" smtClean="0"/>
              <a:t>Meta Física </a:t>
            </a:r>
            <a:r>
              <a:rPr lang="pt-BR" dirty="0" smtClean="0"/>
              <a:t>– Guarda Corpo com estrutura em tubo de aço galvanizado com pintura eletrostática. Ponte Oscar Mannes – Rio Farias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59043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624110"/>
            <a:ext cx="9828211" cy="12808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621346"/>
              </p:ext>
            </p:extLst>
          </p:nvPr>
        </p:nvGraphicFramePr>
        <p:xfrm>
          <a:off x="1832707" y="1669235"/>
          <a:ext cx="948006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0031"/>
                <a:gridCol w="47400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1010 – Pavimentação de Vias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R$ 1.000.000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 124.047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R$ 124.047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63969" y="4267200"/>
            <a:ext cx="9472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4.4.90 – </a:t>
            </a:r>
            <a:r>
              <a:rPr lang="pt-BR" dirty="0" smtClean="0"/>
              <a:t>Investimentos na Pavimentação de vias </a:t>
            </a:r>
            <a:endParaRPr lang="pt-BR" dirty="0"/>
          </a:p>
          <a:p>
            <a:r>
              <a:rPr lang="pt-BR" b="1" dirty="0"/>
              <a:t>Meta Física </a:t>
            </a:r>
            <a:r>
              <a:rPr lang="pt-BR" dirty="0" smtClean="0"/>
              <a:t>– 2º Aditivo  Rua Professor José </a:t>
            </a:r>
            <a:r>
              <a:rPr lang="pt-BR" dirty="0" err="1" smtClean="0"/>
              <a:t>Reitz</a:t>
            </a:r>
            <a:r>
              <a:rPr lang="pt-BR" dirty="0" smtClean="0"/>
              <a:t> (250,998 metros), Rua Lamartine </a:t>
            </a:r>
            <a:r>
              <a:rPr lang="pt-BR" dirty="0" err="1" smtClean="0"/>
              <a:t>Petry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8736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3292" y="624110"/>
            <a:ext cx="9781319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219417"/>
              </p:ext>
            </p:extLst>
          </p:nvPr>
        </p:nvGraphicFramePr>
        <p:xfrm>
          <a:off x="1844430" y="1746738"/>
          <a:ext cx="931593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2924"/>
                <a:gridCol w="4783015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2018 – Manutenção</a:t>
                      </a:r>
                      <a:r>
                        <a:rPr lang="pt-BR" baseline="0" dirty="0" smtClean="0"/>
                        <a:t> dos Serviços de Trânsito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R$ 18.815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R$ 18.815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40522" y="4689231"/>
            <a:ext cx="9261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Despesas com a Manutenção dos Serviços de Transito, despesas polícia civil e militar.</a:t>
            </a:r>
          </a:p>
          <a:p>
            <a:r>
              <a:rPr lang="pt-BR" dirty="0" smtClean="0"/>
              <a:t>4.4.90 – Investimentos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2870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8462" y="624110"/>
            <a:ext cx="9746149" cy="747490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502583"/>
              </p:ext>
            </p:extLst>
          </p:nvPr>
        </p:nvGraphicFramePr>
        <p:xfrm>
          <a:off x="1938213" y="1868527"/>
          <a:ext cx="94097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4862"/>
                <a:gridCol w="470486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2019 – Ampliação, Melhorias, e </a:t>
                      </a:r>
                      <a:r>
                        <a:rPr lang="pt-BR" dirty="0" err="1" smtClean="0"/>
                        <a:t>Manut.Serv.Ilum.Pub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(aproximadamente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R$ 301.300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R$ 197.489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3.3.90.92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R$ 176.430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3.3.93.30 (Materiais) </a:t>
                      </a:r>
                      <a:r>
                        <a:rPr lang="pt-BR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R$ 8.562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3.3.93.39 (Serviços)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Cimcatarina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R$ 12.497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263662"/>
            <a:ext cx="931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3.3.90.92 – Celesc/</a:t>
            </a:r>
            <a:r>
              <a:rPr lang="pt-BR" dirty="0" err="1" smtClean="0"/>
              <a:t>Cerej</a:t>
            </a:r>
            <a:endParaRPr lang="pt-BR" dirty="0" smtClean="0"/>
          </a:p>
          <a:p>
            <a:r>
              <a:rPr lang="pt-BR" dirty="0" smtClean="0"/>
              <a:t>3.3.93.30 – Materiais </a:t>
            </a:r>
            <a:r>
              <a:rPr lang="pt-BR" dirty="0" err="1" smtClean="0"/>
              <a:t>Cimcatarina</a:t>
            </a:r>
            <a:endParaRPr lang="pt-BR" dirty="0" smtClean="0"/>
          </a:p>
          <a:p>
            <a:r>
              <a:rPr lang="pt-BR" dirty="0" smtClean="0"/>
              <a:t>3.3.93.39 – Serviços </a:t>
            </a:r>
            <a:r>
              <a:rPr lang="pt-BR" dirty="0" err="1" smtClean="0"/>
              <a:t>Cimcatarina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7990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8881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619165"/>
              </p:ext>
            </p:extLst>
          </p:nvPr>
        </p:nvGraphicFramePr>
        <p:xfrm>
          <a:off x="1891323" y="1774742"/>
          <a:ext cx="93511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554"/>
                <a:gridCol w="46755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2020 – Manutenção de</a:t>
                      </a:r>
                      <a:r>
                        <a:rPr lang="pt-BR" baseline="0" dirty="0" smtClean="0"/>
                        <a:t> Equipamentos e Serv. Públicos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R$ 724.418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R$ 300.760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R$ 46.633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R$ 374.627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R$ 2.398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57754" y="5162289"/>
            <a:ext cx="9284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28 servidores </a:t>
            </a:r>
            <a:r>
              <a:rPr lang="pt-BR" dirty="0" smtClean="0"/>
              <a:t>lotados na Secretaria de Obras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Secretaria de </a:t>
            </a:r>
            <a:r>
              <a:rPr lang="pt-BR" dirty="0"/>
              <a:t>O</a:t>
            </a:r>
            <a:r>
              <a:rPr lang="pt-BR" dirty="0" smtClean="0"/>
              <a:t>bras</a:t>
            </a:r>
            <a:endParaRPr lang="pt-BR" dirty="0"/>
          </a:p>
          <a:p>
            <a:r>
              <a:rPr lang="pt-BR" dirty="0"/>
              <a:t>4.4.90 – Investimentos – </a:t>
            </a:r>
            <a:r>
              <a:rPr lang="pt-BR" dirty="0" smtClean="0"/>
              <a:t>Roçadeira.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5019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8124" y="624110"/>
            <a:ext cx="9816488" cy="911613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0009 – Manutenção e Ampliação da Infraestrutura, Transportes, Mobilidade dos Serviços e Espaços Públicos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92444"/>
              </p:ext>
            </p:extLst>
          </p:nvPr>
        </p:nvGraphicFramePr>
        <p:xfrm>
          <a:off x="1844431" y="1645789"/>
          <a:ext cx="93393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692"/>
                <a:gridCol w="46696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2021 – Manutenção do FUREBOM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R$ 6.093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R$ 1.378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R$ 4.715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630615"/>
            <a:ext cx="922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Despesas de Manutenção </a:t>
            </a:r>
            <a:r>
              <a:rPr lang="pt-BR" dirty="0" smtClean="0"/>
              <a:t>do Corpo de Bombeiros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– </a:t>
            </a:r>
            <a:r>
              <a:rPr lang="pt-BR" dirty="0" err="1" smtClean="0"/>
              <a:t>Smart</a:t>
            </a:r>
            <a:r>
              <a:rPr lang="pt-BR" dirty="0" smtClean="0"/>
              <a:t> TV 43” e 1 Tablet.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16603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38021"/>
              </p:ext>
            </p:extLst>
          </p:nvPr>
        </p:nvGraphicFramePr>
        <p:xfrm>
          <a:off x="1957753" y="1364435"/>
          <a:ext cx="93862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139"/>
                <a:gridCol w="46931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1013 – Construção de Casa do Agricultor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R$ 38.125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R$ 38.125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3938954"/>
            <a:ext cx="9355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- Construção da Casa do Agricultor  - Estaqueamento com serviço e instalação de estacas.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7588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5370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0010 – Agricultura, Produção com Sustentabilidade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723203"/>
              </p:ext>
            </p:extLst>
          </p:nvPr>
        </p:nvGraphicFramePr>
        <p:xfrm>
          <a:off x="2031998" y="1550832"/>
          <a:ext cx="921043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5216"/>
                <a:gridCol w="4605216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2024 – Manutenção</a:t>
                      </a:r>
                      <a:r>
                        <a:rPr lang="pt-BR" baseline="0" dirty="0" smtClean="0"/>
                        <a:t> da Secretaria da Agricultura e Meio Ambiente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R$ 624.000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R$ 507.158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R$ 294.033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R$ 43.345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3.3.90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R$ 169.780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4.4.90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R$ 0,00</a:t>
                      </a:r>
                      <a:endParaRPr lang="pt-BR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10154" y="497058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23 servidores </a:t>
            </a:r>
            <a:r>
              <a:rPr lang="pt-BR" dirty="0"/>
              <a:t>lotados na Secretaria de </a:t>
            </a:r>
            <a:r>
              <a:rPr lang="pt-BR" dirty="0" smtClean="0"/>
              <a:t>Agricultura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Secretaria de Obras</a:t>
            </a:r>
          </a:p>
          <a:p>
            <a:r>
              <a:rPr lang="pt-BR" dirty="0"/>
              <a:t>4.4.90 – </a:t>
            </a:r>
            <a:r>
              <a:rPr lang="pt-BR" dirty="0" smtClean="0"/>
              <a:t>Investimentos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17408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678" y="624110"/>
            <a:ext cx="9839934" cy="688875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0011 – Meio Ambiente, Preservar e Proteger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54573"/>
              </p:ext>
            </p:extLst>
          </p:nvPr>
        </p:nvGraphicFramePr>
        <p:xfrm>
          <a:off x="1820985" y="1376159"/>
          <a:ext cx="837809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31409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2025</a:t>
                      </a:r>
                      <a:r>
                        <a:rPr lang="pt-BR" baseline="0" dirty="0" smtClean="0"/>
                        <a:t> – Serviço de Coleta e Destinação Final do Lixo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(</a:t>
                      </a:r>
                      <a:r>
                        <a:rPr lang="pt-BR" dirty="0" err="1" smtClean="0"/>
                        <a:t>aprox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684+88 reciclado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R$ 186.000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R$ 178.858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R$ 42.510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R$ 5.007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R$ 124.041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R$ 7.300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87415" y="4818185"/>
            <a:ext cx="83116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5 servidores </a:t>
            </a:r>
            <a:r>
              <a:rPr lang="pt-BR" dirty="0"/>
              <a:t>lotados na </a:t>
            </a:r>
            <a:r>
              <a:rPr lang="pt-BR" dirty="0" smtClean="0"/>
              <a:t>Coleta de Lixo 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</a:t>
            </a:r>
            <a:r>
              <a:rPr lang="pt-BR" dirty="0" smtClean="0"/>
              <a:t>Coleta de Lixo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–  5 unidades de Contentores p/Coleta de Lixo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6311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3632" y="624110"/>
            <a:ext cx="9710980" cy="5716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267958"/>
              </p:ext>
            </p:extLst>
          </p:nvPr>
        </p:nvGraphicFramePr>
        <p:xfrm>
          <a:off x="1949938" y="1434774"/>
          <a:ext cx="892907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2030 –Manutenção</a:t>
                      </a:r>
                      <a:r>
                        <a:rPr lang="pt-BR" baseline="0" dirty="0" smtClean="0"/>
                        <a:t> da Unidade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22.506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R$ 1.521.000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R$ 1.429.984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R$ 819.606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114.324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R$ 490.180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5.874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5076092"/>
            <a:ext cx="8124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 50 </a:t>
            </a:r>
            <a:r>
              <a:rPr lang="pt-BR" dirty="0" smtClean="0"/>
              <a:t>servidores </a:t>
            </a:r>
            <a:r>
              <a:rPr lang="pt-BR" dirty="0"/>
              <a:t>lotados na </a:t>
            </a:r>
            <a:r>
              <a:rPr lang="pt-BR" dirty="0" smtClean="0"/>
              <a:t>Manutenção da Unidade de Saúde (Emergência e Secretaria)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da Unidade de Saúde</a:t>
            </a:r>
            <a:endParaRPr lang="pt-BR" dirty="0"/>
          </a:p>
          <a:p>
            <a:r>
              <a:rPr lang="pt-BR" dirty="0"/>
              <a:t>4.4.90 – Investimentos –  </a:t>
            </a:r>
          </a:p>
        </p:txBody>
      </p:sp>
    </p:spTree>
    <p:extLst>
      <p:ext uri="{BB962C8B-B14F-4D97-AF65-F5344CB8AC3E}">
        <p14:creationId xmlns:p14="http://schemas.microsoft.com/office/powerpoint/2010/main" val="32689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376127"/>
              </p:ext>
            </p:extLst>
          </p:nvPr>
        </p:nvGraphicFramePr>
        <p:xfrm>
          <a:off x="566669" y="1905000"/>
          <a:ext cx="10937943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354.877,81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313.731,26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</a:t>
                      </a:r>
                      <a:r>
                        <a:rPr lang="pt-BR" baseline="0" dirty="0" smtClean="0"/>
                        <a:t> 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11,46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 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568,48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1.422,33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COSIP DAMJ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165,85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469,55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Patrimonial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1.064.151,30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476.734,26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r>
                        <a:rPr lang="pt-BR" baseline="0" dirty="0" smtClean="0"/>
                        <a:t> Agropecuária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475,00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29.676,25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20.093,70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2.654.156,78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2.660.094,49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ITR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1.100,82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1.560,70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Cota-parte da Comp. </a:t>
                      </a:r>
                      <a:r>
                        <a:rPr lang="pt-BR" dirty="0" err="1" smtClean="0"/>
                        <a:t>Financ</a:t>
                      </a:r>
                      <a:r>
                        <a:rPr lang="pt-BR" dirty="0" smtClean="0"/>
                        <a:t>. de Recursos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1.550,11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10.702,31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Cota-parte Royalties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34.363,02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43.315,53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86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5354" y="624110"/>
            <a:ext cx="9699257" cy="724044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22612"/>
              </p:ext>
            </p:extLst>
          </p:nvPr>
        </p:nvGraphicFramePr>
        <p:xfrm>
          <a:off x="1938214" y="1552005"/>
          <a:ext cx="904630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154"/>
                <a:gridCol w="45231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2031 – Ações de Saúde da Família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5.875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5.036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R$ 784.000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R$ 799.820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R$ 671.296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R$ 87.530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R$ 34.615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6.379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34308" y="5029200"/>
            <a:ext cx="9085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</a:t>
            </a:r>
            <a:r>
              <a:rPr lang="pt-BR" dirty="0" smtClean="0"/>
              <a:t>aprox</a:t>
            </a:r>
            <a:r>
              <a:rPr lang="pt-BR" dirty="0" smtClean="0"/>
              <a:t>. 19 </a:t>
            </a:r>
            <a:r>
              <a:rPr lang="pt-BR" dirty="0" smtClean="0"/>
              <a:t>servidores </a:t>
            </a:r>
            <a:r>
              <a:rPr lang="pt-BR" dirty="0"/>
              <a:t>lotados </a:t>
            </a:r>
            <a:r>
              <a:rPr lang="pt-BR" dirty="0" smtClean="0"/>
              <a:t>no PSF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</a:t>
            </a:r>
            <a:r>
              <a:rPr lang="pt-BR" dirty="0" smtClean="0"/>
              <a:t>do PSF</a:t>
            </a:r>
            <a:endParaRPr lang="pt-BR" dirty="0"/>
          </a:p>
          <a:p>
            <a:r>
              <a:rPr lang="pt-BR" dirty="0"/>
              <a:t>4.4.90 – Investimentos </a:t>
            </a:r>
            <a:r>
              <a:rPr lang="pt-BR" dirty="0" smtClean="0"/>
              <a:t>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2122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747490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94002"/>
              </p:ext>
            </p:extLst>
          </p:nvPr>
        </p:nvGraphicFramePr>
        <p:xfrm>
          <a:off x="1926492" y="1516836"/>
          <a:ext cx="895252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88523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2032 – Ações com Agentes Comunitários de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9.200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14.381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R$ 192.706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R$ 153.217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12.320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R$ 27.169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46031" y="4876800"/>
            <a:ext cx="8932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das </a:t>
            </a:r>
            <a:r>
              <a:rPr lang="pt-BR" dirty="0" smtClean="0"/>
              <a:t>19 Agentes </a:t>
            </a:r>
            <a:r>
              <a:rPr lang="pt-BR" dirty="0" smtClean="0"/>
              <a:t>Comunitárias de Saúde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</a:t>
            </a:r>
            <a:r>
              <a:rPr lang="pt-BR" dirty="0" smtClean="0"/>
              <a:t>de custeio das agentes comunitárias de saúde</a:t>
            </a:r>
          </a:p>
        </p:txBody>
      </p:sp>
    </p:spTree>
    <p:extLst>
      <p:ext uri="{BB962C8B-B14F-4D97-AF65-F5344CB8AC3E}">
        <p14:creationId xmlns:p14="http://schemas.microsoft.com/office/powerpoint/2010/main" val="29433920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908" y="624110"/>
            <a:ext cx="9722703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86044"/>
              </p:ext>
            </p:extLst>
          </p:nvPr>
        </p:nvGraphicFramePr>
        <p:xfrm>
          <a:off x="1903046" y="1223759"/>
          <a:ext cx="889390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2990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2033 – Ações de Saúde Bucal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2.825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3.219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R$ 134.000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R$ 129.136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/>
                        <a:t>R$ 99.531</a:t>
                      </a:r>
                      <a:endParaRPr lang="pt-B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19.505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R$ 10.100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75691" y="4783015"/>
            <a:ext cx="913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2 Dentistas e </a:t>
            </a:r>
            <a:r>
              <a:rPr lang="pt-BR" dirty="0" smtClean="0"/>
              <a:t>2 </a:t>
            </a:r>
            <a:r>
              <a:rPr lang="pt-BR" dirty="0" smtClean="0"/>
              <a:t>Técnica de Saúde Bucal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custeio </a:t>
            </a:r>
            <a:r>
              <a:rPr lang="pt-BR" dirty="0" smtClean="0"/>
              <a:t>das ações de saúde bucal</a:t>
            </a:r>
            <a:endParaRPr lang="pt-BR" dirty="0"/>
          </a:p>
          <a:p>
            <a:r>
              <a:rPr lang="pt-BR" dirty="0" smtClean="0"/>
              <a:t>4.4.90 -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98788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641982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78057"/>
              </p:ext>
            </p:extLst>
          </p:nvPr>
        </p:nvGraphicFramePr>
        <p:xfrm>
          <a:off x="2032000" y="1458219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2034 – Ações de Assistência Farmacêutica Básica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15.300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10.051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R$ 119.000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R$ 104.441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R$ 104.441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86708" y="4032738"/>
            <a:ext cx="885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3.3.90 – </a:t>
            </a:r>
            <a:r>
              <a:rPr lang="pt-BR" dirty="0" smtClean="0"/>
              <a:t>Despesas com medicamentos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00262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5" cy="735767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916032"/>
              </p:ext>
            </p:extLst>
          </p:nvPr>
        </p:nvGraphicFramePr>
        <p:xfrm>
          <a:off x="1985108" y="1552005"/>
          <a:ext cx="891735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5335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</a:t>
                      </a:r>
                      <a:r>
                        <a:rPr lang="pt-BR" baseline="0" dirty="0" smtClean="0"/>
                        <a:t> 2035 – Ações de Vigilância Sanitária 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R$ 43.786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R$ 29.369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R$ 6.140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R$ 7.273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R$ 1.004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5181600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dos 2 servidores lotados na vigilância sanitária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</a:t>
            </a:r>
            <a:r>
              <a:rPr lang="pt-BR" dirty="0" smtClean="0"/>
              <a:t>manutenção da vigilância sanitária</a:t>
            </a:r>
            <a:endParaRPr lang="pt-BR" dirty="0"/>
          </a:p>
          <a:p>
            <a:r>
              <a:rPr lang="pt-BR" dirty="0"/>
              <a:t>4.4.90 </a:t>
            </a:r>
            <a:r>
              <a:rPr lang="pt-BR" dirty="0" smtClean="0"/>
              <a:t>– Investimentos (Material Permanente)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15253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30259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150250"/>
              </p:ext>
            </p:extLst>
          </p:nvPr>
        </p:nvGraphicFramePr>
        <p:xfrm>
          <a:off x="1973384" y="1434773"/>
          <a:ext cx="892907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539"/>
                <a:gridCol w="446453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2036 – Ações de Vigilância</a:t>
                      </a:r>
                      <a:r>
                        <a:rPr lang="pt-BR" baseline="0" dirty="0" smtClean="0"/>
                        <a:t> Epidemiológica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238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R$ 33.600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R$ 32.590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3.1.90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R$ 21.580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 smtClean="0"/>
                        <a:t>3.1.91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R$ 2.584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R$ 8.426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69477" y="4841631"/>
            <a:ext cx="892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/>
              <a:t>2</a:t>
            </a:r>
            <a:r>
              <a:rPr lang="pt-BR" dirty="0" smtClean="0"/>
              <a:t> </a:t>
            </a:r>
            <a:r>
              <a:rPr lang="pt-BR" dirty="0" smtClean="0"/>
              <a:t>servidora lotada </a:t>
            </a:r>
            <a:r>
              <a:rPr lang="pt-BR" dirty="0"/>
              <a:t>na vigilância </a:t>
            </a:r>
            <a:r>
              <a:rPr lang="pt-BR" dirty="0" smtClean="0"/>
              <a:t>epidemiológica</a:t>
            </a:r>
            <a:endParaRPr lang="pt-BR" dirty="0"/>
          </a:p>
          <a:p>
            <a:r>
              <a:rPr lang="pt-BR" dirty="0"/>
              <a:t>3.1.91 – Encargos folha</a:t>
            </a:r>
          </a:p>
          <a:p>
            <a:r>
              <a:rPr lang="pt-BR" dirty="0"/>
              <a:t>3.3.90 – Despesas de manutenção da vigilância </a:t>
            </a:r>
            <a:r>
              <a:rPr lang="pt-BR" dirty="0" smtClean="0"/>
              <a:t>epidemiológica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9741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88875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54908"/>
              </p:ext>
            </p:extLst>
          </p:nvPr>
        </p:nvGraphicFramePr>
        <p:xfrm>
          <a:off x="1938214" y="1399605"/>
          <a:ext cx="88352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77129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1018 – Ampliação e Manutenção da Estrutura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81200" y="4032738"/>
            <a:ext cx="8745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Não houve despesa na ação de ampliação e manutenção da estrutura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537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85464"/>
              </p:ext>
            </p:extLst>
          </p:nvPr>
        </p:nvGraphicFramePr>
        <p:xfrm>
          <a:off x="2114062" y="1359877"/>
          <a:ext cx="89408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1019 – Aquisição</a:t>
                      </a:r>
                      <a:r>
                        <a:rPr lang="pt-BR" baseline="0" dirty="0" smtClean="0"/>
                        <a:t> de Veículo para Secretaria da Saúde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R$ 195.000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</a:t>
            </a:r>
            <a:r>
              <a:rPr lang="pt-BR" dirty="0"/>
              <a:t>– Não houve despesa </a:t>
            </a:r>
            <a:r>
              <a:rPr lang="pt-BR" dirty="0" smtClean="0"/>
              <a:t>com aquisição de veículos para Secretaria da Saúde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24204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2924" y="624110"/>
            <a:ext cx="9511688" cy="665428"/>
          </a:xfrm>
        </p:spPr>
        <p:txBody>
          <a:bodyPr>
            <a:normAutofit/>
          </a:bodyPr>
          <a:lstStyle/>
          <a:p>
            <a:r>
              <a:rPr lang="pt-BR" sz="2500" b="1" dirty="0"/>
              <a:t>Programa 0012 – Saúde, Promoção da Qualidade de Vida 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852415"/>
              </p:ext>
            </p:extLst>
          </p:nvPr>
        </p:nvGraphicFramePr>
        <p:xfrm>
          <a:off x="2114062" y="1359877"/>
          <a:ext cx="89408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0"/>
                <a:gridCol w="4470400"/>
              </a:tblGrid>
              <a:tr h="316783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2041 – Combate</a:t>
                      </a:r>
                      <a:r>
                        <a:rPr lang="pt-BR" baseline="0" dirty="0" smtClean="0"/>
                        <a:t> ao </a:t>
                      </a:r>
                      <a:r>
                        <a:rPr lang="pt-BR" baseline="0" dirty="0" err="1" smtClean="0"/>
                        <a:t>Covid</a:t>
                      </a:r>
                      <a:r>
                        <a:rPr lang="pt-BR" baseline="0" dirty="0" smtClean="0"/>
                        <a:t> 19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R$ 35.168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</a:p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R$ 26.014</a:t>
                      </a:r>
                    </a:p>
                    <a:p>
                      <a:pPr algn="r"/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9.154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03938" y="3915508"/>
            <a:ext cx="88274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3.1.90 </a:t>
            </a:r>
            <a:r>
              <a:rPr lang="pt-BR" dirty="0"/>
              <a:t>– </a:t>
            </a:r>
            <a:r>
              <a:rPr lang="pt-BR" dirty="0" smtClean="0"/>
              <a:t>Despesas de Pessoal servidores trabalhando na linha de </a:t>
            </a:r>
            <a:r>
              <a:rPr lang="pt-BR" dirty="0" smtClean="0"/>
              <a:t>frente.</a:t>
            </a:r>
            <a:endParaRPr lang="pt-BR" dirty="0" smtClean="0"/>
          </a:p>
          <a:p>
            <a:r>
              <a:rPr lang="pt-BR" dirty="0" smtClean="0"/>
              <a:t>3.3.90 – Despesas com a compra de material para Secretaria EPIs e outros materiais para combate ao </a:t>
            </a:r>
            <a:r>
              <a:rPr lang="pt-BR" dirty="0" err="1" smtClean="0"/>
              <a:t>Covid</a:t>
            </a:r>
            <a:r>
              <a:rPr lang="pt-BR" dirty="0" smtClean="0"/>
              <a:t> 19.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5067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478" y="624110"/>
            <a:ext cx="9535134" cy="806105"/>
          </a:xfrm>
        </p:spPr>
        <p:txBody>
          <a:bodyPr>
            <a:noAutofit/>
          </a:bodyPr>
          <a:lstStyle/>
          <a:p>
            <a:r>
              <a:rPr lang="pt-BR" sz="2500" b="1" dirty="0" smtClean="0"/>
              <a:t>Programa 0013 – Gestão do Regime Próprio de Previdência Social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41647"/>
              </p:ext>
            </p:extLst>
          </p:nvPr>
        </p:nvGraphicFramePr>
        <p:xfrm>
          <a:off x="2032000" y="1856804"/>
          <a:ext cx="919870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51347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2037 – Administração do </a:t>
                      </a:r>
                      <a:r>
                        <a:rPr lang="pt-BR" dirty="0" err="1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(Serv. Efetivos)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R$ 73.000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R$ 40.540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R$ 9.718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R$ 30.822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39815" y="4794738"/>
            <a:ext cx="9167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Contadora e Diretora Executiva do </a:t>
            </a:r>
            <a:r>
              <a:rPr lang="pt-BR" dirty="0" err="1" smtClean="0"/>
              <a:t>Ipreancarlos</a:t>
            </a:r>
            <a:endParaRPr lang="pt-BR" dirty="0" smtClean="0"/>
          </a:p>
          <a:p>
            <a:r>
              <a:rPr lang="pt-BR" dirty="0" smtClean="0"/>
              <a:t>3.3.90 </a:t>
            </a:r>
            <a:r>
              <a:rPr lang="pt-BR" dirty="0"/>
              <a:t>– Despesas </a:t>
            </a:r>
            <a:r>
              <a:rPr lang="pt-BR" dirty="0" smtClean="0"/>
              <a:t>manutenção do Instituto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285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880332"/>
              </p:ext>
            </p:extLst>
          </p:nvPr>
        </p:nvGraphicFramePr>
        <p:xfrm>
          <a:off x="566669" y="1905000"/>
          <a:ext cx="10937943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do  SUS –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445.676,09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544.408,79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de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 SUAS  - UNIÃO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4.290,00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5.720,00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Salário-Educação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178.985,46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170.071,79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PNAE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35.749,80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49.811,20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PNATE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24.568,24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33.178,55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Transferências FNDE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354,21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AFM –UNIÃO recomposição 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40.512,65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5.605.425,00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5.855.995,21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589.049,35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604.694,35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69.737,22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68.566,34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CIDE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5.963,15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5.402,38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942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0524" y="624110"/>
            <a:ext cx="9664088" cy="735767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6886"/>
              </p:ext>
            </p:extLst>
          </p:nvPr>
        </p:nvGraphicFramePr>
        <p:xfrm>
          <a:off x="1949938" y="1704405"/>
          <a:ext cx="91283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185"/>
                <a:gridCol w="45641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0006 – Pagamento de Inativos e Pensionistas </a:t>
                      </a:r>
                      <a:r>
                        <a:rPr lang="pt-BR" dirty="0" err="1" smtClean="0"/>
                        <a:t>Ipre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R$ 1.172.000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R$ 887.394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R$ 887.394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26676" y="4276020"/>
            <a:ext cx="90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3.1.90 – Pagamento </a:t>
            </a:r>
            <a:r>
              <a:rPr lang="pt-BR" dirty="0" smtClean="0"/>
              <a:t>servidores aposentados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6726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7078" y="624110"/>
            <a:ext cx="9687534" cy="688875"/>
          </a:xfrm>
        </p:spPr>
        <p:txBody>
          <a:bodyPr>
            <a:noAutofit/>
          </a:bodyPr>
          <a:lstStyle/>
          <a:p>
            <a:r>
              <a:rPr lang="pt-BR" sz="2500" b="1" dirty="0"/>
              <a:t>Programa 0013 – Gestão do Regime Próprio de Previdência Social</a:t>
            </a:r>
            <a:endParaRPr lang="pt-BR" sz="25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88994"/>
              </p:ext>
            </p:extLst>
          </p:nvPr>
        </p:nvGraphicFramePr>
        <p:xfrm>
          <a:off x="1938215" y="1727851"/>
          <a:ext cx="9151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5908"/>
                <a:gridCol w="457590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0007</a:t>
                      </a:r>
                      <a:r>
                        <a:rPr lang="pt-BR" baseline="0" dirty="0" smtClean="0"/>
                        <a:t> – Pagamento de Inativos e Pensionistas do Tesouro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r>
                        <a:rPr lang="pt-BR" sz="1200" dirty="0" smtClean="0"/>
                        <a:t>(beneficiários)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r>
                        <a:rPr lang="pt-BR" sz="1200" dirty="0" smtClean="0"/>
                        <a:t>(beneficiários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R$ 99.054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R$ 99.054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92923" y="4443046"/>
            <a:ext cx="9132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Pagamento servidores aposentados pelo Tesouro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2377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862" y="624110"/>
            <a:ext cx="9593749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13565"/>
              </p:ext>
            </p:extLst>
          </p:nvPr>
        </p:nvGraphicFramePr>
        <p:xfrm>
          <a:off x="2032000" y="1360527"/>
          <a:ext cx="8128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0003 – Amortização de Dívidas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R$ 257.114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3.2.90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R$ 86.743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4.6.90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R$ 170.371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349262"/>
            <a:ext cx="811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3.2.90 – Juros sobre a Dívida</a:t>
            </a:r>
          </a:p>
          <a:p>
            <a:r>
              <a:rPr lang="pt-BR" dirty="0" smtClean="0"/>
              <a:t>4.6.90 – Principal da Dívida Contratual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99880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641982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103798"/>
              </p:ext>
            </p:extLst>
          </p:nvPr>
        </p:nvGraphicFramePr>
        <p:xfrm>
          <a:off x="1985107" y="1411328"/>
          <a:ext cx="890563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4163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0004 – Contribuição ao PASEP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288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R$ 95.164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R$ 95.164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28092" y="4032738"/>
            <a:ext cx="881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– Contribuição ao PASEP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49648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646" y="624110"/>
            <a:ext cx="9499965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0014 – Encargos Gerais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25360"/>
              </p:ext>
            </p:extLst>
          </p:nvPr>
        </p:nvGraphicFramePr>
        <p:xfrm>
          <a:off x="2055446" y="1469943"/>
          <a:ext cx="892907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86507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0005 – Contribuições</a:t>
                      </a:r>
                      <a:r>
                        <a:rPr lang="pt-BR" baseline="0" dirty="0" smtClean="0"/>
                        <a:t> a Entidades Municipalistas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R$ 51.570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R$ 51.570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4985" y="422030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3.3.50 – Transferências a CNM, </a:t>
            </a:r>
            <a:r>
              <a:rPr lang="pt-BR" dirty="0" err="1" smtClean="0"/>
              <a:t>Granfpolis</a:t>
            </a:r>
            <a:r>
              <a:rPr lang="pt-BR" dirty="0" smtClean="0"/>
              <a:t>, FECAM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1185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186" y="624110"/>
            <a:ext cx="9734426" cy="735767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40808"/>
              </p:ext>
            </p:extLst>
          </p:nvPr>
        </p:nvGraphicFramePr>
        <p:xfrm>
          <a:off x="1949939" y="1423051"/>
          <a:ext cx="8128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2038 – Manutenção das Atividades</a:t>
                      </a:r>
                      <a:r>
                        <a:rPr lang="pt-BR" baseline="0" dirty="0" smtClean="0"/>
                        <a:t> Político Parlamentares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mtClean="0"/>
                        <a:t>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R$ 444.815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R$ 349.931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3.1.91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R$ 3.743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R$ 60.905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R$ 30.236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4646" y="4829907"/>
            <a:ext cx="8065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3.1.90 – Despesas pessoal</a:t>
            </a:r>
          </a:p>
          <a:p>
            <a:r>
              <a:rPr lang="pt-BR" dirty="0" smtClean="0"/>
              <a:t>3.1.91 – Encargos folha</a:t>
            </a:r>
          </a:p>
          <a:p>
            <a:r>
              <a:rPr lang="pt-BR" dirty="0" smtClean="0"/>
              <a:t>3.3.90 – Despesas de manutenção da Câmara</a:t>
            </a:r>
          </a:p>
          <a:p>
            <a:r>
              <a:rPr lang="pt-BR" dirty="0" smtClean="0"/>
              <a:t>4.4.90 – Investimentos (Material Permanente)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9882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9138" y="624110"/>
            <a:ext cx="9605473" cy="770936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0015 – Ação Legislativa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9290"/>
              </p:ext>
            </p:extLst>
          </p:nvPr>
        </p:nvGraphicFramePr>
        <p:xfrm>
          <a:off x="2032000" y="1505113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1020 – Reforma e Melhoria da</a:t>
                      </a:r>
                      <a:r>
                        <a:rPr lang="pt-BR" baseline="0" dirty="0" smtClean="0"/>
                        <a:t> Sede da Câmara Municipal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R$ 1.220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4.4.90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R$ 1.220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63262" y="4067908"/>
            <a:ext cx="8147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4.4.90 – Investimentos – Construção muro, calçadas, reparos prédio da Câmara Municipal - Aditivo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098701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34308" y="624110"/>
            <a:ext cx="9570303" cy="665428"/>
          </a:xfrm>
        </p:spPr>
        <p:txBody>
          <a:bodyPr>
            <a:normAutofit/>
          </a:bodyPr>
          <a:lstStyle/>
          <a:p>
            <a:r>
              <a:rPr lang="pt-BR" sz="2500" b="1" dirty="0" smtClean="0"/>
              <a:t>Programa 0017 – Comércio forte, Cidade Desenvolvida</a:t>
            </a:r>
            <a:endParaRPr lang="pt-BR" sz="25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162575"/>
              </p:ext>
            </p:extLst>
          </p:nvPr>
        </p:nvGraphicFramePr>
        <p:xfrm>
          <a:off x="2032000" y="151683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Ação 2040 – Apoio a Industria e Comércio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Física Prevista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Meta Física Realizada  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 Financeira</a:t>
                      </a:r>
                      <a:r>
                        <a:rPr lang="pt-BR" baseline="0" dirty="0" smtClean="0"/>
                        <a:t> Prevista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Meta Financeira Realizada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 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3.3.90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R$ 0,00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121877" y="4501662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3.3.90 Não houve despesa com esta ação no 1º quadrimestre de 2020.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736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3970" y="1137138"/>
            <a:ext cx="8911687" cy="296007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Obrigada!!!!!!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b="1" dirty="0" smtClean="0"/>
              <a:t>Elaine Aparecida </a:t>
            </a:r>
            <a:r>
              <a:rPr lang="pt-BR" sz="2000" b="1" dirty="0" err="1" smtClean="0"/>
              <a:t>Petry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Cunradi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Contadora</a:t>
            </a:r>
            <a:br>
              <a:rPr lang="pt-BR" sz="2000" dirty="0" smtClean="0"/>
            </a:br>
            <a:r>
              <a:rPr lang="pt-BR" sz="2000" dirty="0" smtClean="0"/>
              <a:t>Fone: 48 3272-8605</a:t>
            </a:r>
            <a:br>
              <a:rPr lang="pt-BR" sz="2000" dirty="0" smtClean="0"/>
            </a:br>
            <a:r>
              <a:rPr lang="pt-BR" sz="2000" dirty="0" smtClean="0"/>
              <a:t>E-mail: contabilidade@antoniocarlos.sc.gov.br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 smtClean="0"/>
              <a:t>Ana Carla </a:t>
            </a:r>
            <a:r>
              <a:rPr lang="pt-BR" sz="2000" b="1" dirty="0" err="1" smtClean="0"/>
              <a:t>Prim</a:t>
            </a: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>Diretora de Controle Interno</a:t>
            </a:r>
            <a:br>
              <a:rPr lang="pt-BR" sz="2000" dirty="0" smtClean="0"/>
            </a:br>
            <a:r>
              <a:rPr lang="pt-BR" sz="2000" dirty="0" smtClean="0"/>
              <a:t>Fone: 48 3272-8606</a:t>
            </a:r>
            <a:br>
              <a:rPr lang="pt-BR" sz="2000" dirty="0" smtClean="0"/>
            </a:br>
            <a:r>
              <a:rPr lang="pt-BR" sz="2000" dirty="0" smtClean="0"/>
              <a:t>E-mail: controleinterno@antoniocarlos.sc.gov.br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8134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223" y="624110"/>
            <a:ext cx="9933389" cy="1280890"/>
          </a:xfrm>
        </p:spPr>
        <p:txBody>
          <a:bodyPr/>
          <a:lstStyle/>
          <a:p>
            <a:pPr algn="ctr"/>
            <a:r>
              <a:rPr lang="pt-BR" dirty="0" smtClean="0"/>
              <a:t>1º Quadrimestre – </a:t>
            </a:r>
            <a:br>
              <a:rPr lang="pt-BR" dirty="0" smtClean="0"/>
            </a:br>
            <a:r>
              <a:rPr lang="pt-BR" dirty="0" smtClean="0"/>
              <a:t>Comparativo 2019 x 2020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995225"/>
              </p:ext>
            </p:extLst>
          </p:nvPr>
        </p:nvGraphicFramePr>
        <p:xfrm>
          <a:off x="566669" y="1905000"/>
          <a:ext cx="10937943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981"/>
                <a:gridCol w="3645981"/>
                <a:gridCol w="364598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Especificação 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Estado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58.525,99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46.326,98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Transf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Rec</a:t>
                      </a:r>
                      <a:r>
                        <a:rPr lang="pt-BR" dirty="0" smtClean="0"/>
                        <a:t> Estado Assist.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19.897,95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Transp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Esc</a:t>
                      </a:r>
                      <a:r>
                        <a:rPr lang="pt-BR" dirty="0" smtClean="0"/>
                        <a:t> Est. – EF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61.419,86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32.729,25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err="1" smtClean="0"/>
                        <a:t>Transp</a:t>
                      </a:r>
                      <a:r>
                        <a:rPr lang="pt-BR" dirty="0" smtClean="0"/>
                        <a:t> </a:t>
                      </a:r>
                      <a:r>
                        <a:rPr lang="pt-BR" dirty="0" err="1" smtClean="0"/>
                        <a:t>Esc</a:t>
                      </a:r>
                      <a:r>
                        <a:rPr lang="pt-BR" dirty="0" smtClean="0"/>
                        <a:t> Est. – 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41.720,14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20.059,86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- PC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3.350,28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2.502,47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– PM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3.350,28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2.502,47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Trânsito</a:t>
                      </a:r>
                      <a:r>
                        <a:rPr lang="pt-BR" baseline="0" dirty="0" smtClean="0"/>
                        <a:t> - prefeitura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3.607,99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2.694,94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CASAN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1.544.435,73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1.642.419,81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Receitas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181.066,92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54.338,42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capital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228.912,00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1.170.713,40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304467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6620</TotalTime>
  <Words>4937</Words>
  <Application>Microsoft Office PowerPoint</Application>
  <PresentationFormat>Personalizar</PresentationFormat>
  <Paragraphs>1507</Paragraphs>
  <Slides>88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88</vt:i4>
      </vt:variant>
    </vt:vector>
  </HeadingPairs>
  <TitlesOfParts>
    <vt:vector size="89" baseType="lpstr">
      <vt:lpstr>Cacho</vt:lpstr>
      <vt:lpstr>Audiência Pública  1º Quadrimestre de 2020</vt:lpstr>
      <vt:lpstr>Exigência legal </vt:lpstr>
      <vt:lpstr>COMPORTAMENTO DA RECEITA</vt:lpstr>
      <vt:lpstr>Receita Total x Receita 1º Quad.</vt:lpstr>
      <vt:lpstr>Receita Total x Receita 1º Quad</vt:lpstr>
      <vt:lpstr>1º Quadrimestre –  Comparativo 2019 x 2020</vt:lpstr>
      <vt:lpstr>1º Quadrimestre –  Comparativo 2019 x 2020</vt:lpstr>
      <vt:lpstr>1º Quadrimestre –  Comparativo 2019 x 2020</vt:lpstr>
      <vt:lpstr>1º Quadrimestre –  Comparativo 2019 x 2020</vt:lpstr>
      <vt:lpstr>1º Quadrimestre –  Comparativo 2019 x 2020</vt:lpstr>
      <vt:lpstr>Receita 1º Quadrimestre </vt:lpstr>
      <vt:lpstr>Informações Importantes </vt:lpstr>
      <vt:lpstr>Apresentação do PowerPoint</vt:lpstr>
      <vt:lpstr>Despesa Pública</vt:lpstr>
      <vt:lpstr>Apresentação do PowerPoint</vt:lpstr>
      <vt:lpstr>Despesa Pública</vt:lpstr>
      <vt:lpstr>Despesas Covid-19</vt:lpstr>
      <vt:lpstr>Transferências</vt:lpstr>
      <vt:lpstr>Saldo Bancário em 30/04/2020 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Apresentação do PowerPoint</vt:lpstr>
      <vt:lpstr>Programa 0001: Gestão Eficiente e Responsável </vt:lpstr>
      <vt:lpstr>Programa 0001: Gestão Eficiente e Responsável</vt:lpstr>
      <vt:lpstr>Programa 0002 – Modernização e Inovação Administrativa</vt:lpstr>
      <vt:lpstr>   Programa 0002 – Modernização e Inovação Administrativa</vt:lpstr>
      <vt:lpstr>   Programa 0003: Planejando Antônio Carlos para o futuro</vt:lpstr>
      <vt:lpstr>Programa 0003: Planejando Antônio Carlos para o futuro</vt:lpstr>
      <vt:lpstr>Programa 0004 – Esporte, Lazer, Bem Estar e Juventude</vt:lpstr>
      <vt:lpstr>Programa 0005 – Turismo e Desenvolvimento</vt:lpstr>
      <vt:lpstr>Programa 0005 – Turismo e Desenvolvimento</vt:lpstr>
      <vt:lpstr>   Programa 0006: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0006 – Educação a Base do Futuro </vt:lpstr>
      <vt:lpstr>Programa 0006 – Educação a Base do Futuro </vt:lpstr>
      <vt:lpstr>Programa 006 – Educação a Base do Futuro</vt:lpstr>
      <vt:lpstr>Programa 0006 – Educação a Base do Futuro</vt:lpstr>
      <vt:lpstr>Programa 0006 – Educação a Base do Futuro</vt:lpstr>
      <vt:lpstr>Programa 0006 – Educação a Base do Futuro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0007 – Cultura, Nossa Identidade e Expressão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0008 – Proteção Social para um Futuro Melhor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0009 – Manutenção e Ampliação da Infraestrutura, Transportes, Mobilidade dos Serviços e Espaços Públicos</vt:lpstr>
      <vt:lpstr>Programa 0010 – Agricultura, Produção com Sustentabilidade</vt:lpstr>
      <vt:lpstr>Programa 0010 – Agricultura, Produção com Sustentabilidade</vt:lpstr>
      <vt:lpstr>Programa 0011 – Meio Ambiente, Preservar e Proteger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0012 – Saúde, Promoção da Qualidade de Vida </vt:lpstr>
      <vt:lpstr>Programa 0013 – Gestão do Regime Próprio de Previdência Social</vt:lpstr>
      <vt:lpstr>Programa 0013 – Gestão do Regime Próprio de Previdência Social</vt:lpstr>
      <vt:lpstr>Programa 0013 – Gestão do Regime Próprio de Previdência Social</vt:lpstr>
      <vt:lpstr>Programa 0014 – Encargos Gerais</vt:lpstr>
      <vt:lpstr>Programa 0014 – Encargos Gerais</vt:lpstr>
      <vt:lpstr>Programa 0014 – Encargos Gerais</vt:lpstr>
      <vt:lpstr>Programa 0015 – Ação Legislativa</vt:lpstr>
      <vt:lpstr>Programa 0015 – Ação Legislativa</vt:lpstr>
      <vt:lpstr>Programa 0017 – Comércio forte, Cidade Desenvolvida</vt:lpstr>
      <vt:lpstr>Obrigada!!!!!!  Elaine Aparecida Petry Cunradi Contadora Fone: 48 3272-8605 E-mail: contabilidade@antoniocarlos.sc.gov.br  Ana Carla Prim Diretora de Controle Interno Fone: 48 3272-8606 E-mail: controleinterno@antoniocarlos.sc.gov.br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CONTBL</cp:lastModifiedBy>
  <cp:revision>442</cp:revision>
  <dcterms:created xsi:type="dcterms:W3CDTF">2020-01-29T12:31:33Z</dcterms:created>
  <dcterms:modified xsi:type="dcterms:W3CDTF">2020-05-26T13:08:25Z</dcterms:modified>
</cp:coreProperties>
</file>