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301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2" r:id="rId24"/>
    <p:sldId id="277" r:id="rId25"/>
    <p:sldId id="278" r:id="rId26"/>
    <p:sldId id="279" r:id="rId27"/>
    <p:sldId id="280" r:id="rId28"/>
    <p:sldId id="281" r:id="rId29"/>
    <p:sldId id="284" r:id="rId30"/>
    <p:sldId id="283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theme" Target="theme/theme1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Planilha_do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255262122717307"/>
          <c:y val="2.6015421943299588E-2"/>
          <c:w val="0.76927920419769735"/>
          <c:h val="0.59460734074907284"/>
        </c:manualLayout>
      </c:layout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marker>
            <c:symbol val="none"/>
          </c:marker>
          <c:cat>
            <c:strRef>
              <c:f>Plan1!$A$2:$A$5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Série 2</c:v>
                </c:pt>
              </c:strCache>
            </c:strRef>
          </c:tx>
          <c:marker>
            <c:symbol val="none"/>
          </c:marker>
          <c:cat>
            <c:strRef>
              <c:f>Plan1!$A$2:$A$5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Plan1!$C$2:$C$5</c:f>
              <c:numCache>
                <c:formatCode>General</c:formatCode>
                <c:ptCount val="4"/>
                <c:pt idx="0">
                  <c:v>2.4</c:v>
                </c:pt>
                <c:pt idx="1">
                  <c:v>3</c:v>
                </c:pt>
                <c:pt idx="2">
                  <c:v>1.8</c:v>
                </c:pt>
                <c:pt idx="3">
                  <c:v>1.5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Série 3</c:v>
                </c:pt>
              </c:strCache>
            </c:strRef>
          </c:tx>
          <c:marker>
            <c:symbol val="none"/>
          </c:marker>
          <c:cat>
            <c:strRef>
              <c:f>Plan1!$A$2:$A$5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737664"/>
        <c:axId val="66739200"/>
      </c:lineChart>
      <c:catAx>
        <c:axId val="66737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6739200"/>
        <c:crosses val="autoZero"/>
        <c:auto val="1"/>
        <c:lblAlgn val="ctr"/>
        <c:lblOffset val="100"/>
        <c:noMultiLvlLbl val="0"/>
      </c:catAx>
      <c:valAx>
        <c:axId val="667392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66737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0.02858</cdr:x>
      <cdr:y>0.62773</cdr:y>
    </cdr:from>
    <cdr:to>
      <cdr:x>0.91449</cdr:x>
      <cdr:y>0.87</cdr:y>
    </cdr:to>
    <cdr:sp macro="" textlink="">
      <cdr:nvSpPr>
        <cdr:cNvPr id="2" name="Retângulo 1"/>
        <cdr:cNvSpPr/>
      </cdr:nvSpPr>
      <cdr:spPr>
        <a:xfrm xmlns:a="http://schemas.openxmlformats.org/drawingml/2006/main">
          <a:off x="214314" y="3429024"/>
          <a:ext cx="6643734" cy="1323439"/>
        </a:xfrm>
        <a:prstGeom xmlns:a="http://schemas.openxmlformats.org/drawingml/2006/main" prst="rect">
          <a:avLst/>
        </a:prstGeom>
        <a:ln xmlns:a="http://schemas.openxmlformats.org/drawingml/2006/main"/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pt-BR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pt-BR" sz="8000" b="1" dirty="0" smtClean="0">
              <a:latin typeface="Calibri"/>
              <a:cs typeface="Times New Roman" pitchFamily="18" charset="0"/>
            </a:rPr>
            <a:t>  </a:t>
          </a:r>
          <a:r>
            <a:rPr lang="pt-BR" sz="8000" b="1" dirty="0" smtClean="0">
              <a:solidFill>
                <a:schemeClr val="tx2">
                  <a:lumMod val="50000"/>
                </a:schemeClr>
              </a:solidFill>
              <a:cs typeface="Times New Roman" pitchFamily="18" charset="0"/>
            </a:rPr>
            <a:t>DESPESA</a:t>
          </a:r>
          <a:endParaRPr lang="pt-BR" sz="8000" b="1" dirty="0">
            <a:solidFill>
              <a:schemeClr val="tx2">
                <a:lumMod val="50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sbrasil.com.br/topicos/11249964/artigo-9-lc-n-101-de-04-de-maio-de-2000" TargetMode="External"/><Relationship Id="rId2" Type="http://schemas.openxmlformats.org/officeDocument/2006/relationships/hyperlink" Target="http://www.jusbrasil.com.br/legislacao/102628/lei-de-responsabilidade-fiscal-lei-complementar-101-0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jusbrasil.com.br/legislacao/155571402/constitui%C3%A7%C3%A3o-federal-constitui%C3%A7%C3%A3o-da-republica-federativa-do-brasil-1988" TargetMode="External"/><Relationship Id="rId5" Type="http://schemas.openxmlformats.org/officeDocument/2006/relationships/hyperlink" Target="http://www.jusbrasil.com.br/topicos/10662925/artigo-166-da-constitui%C3%A7%C3%A3o-federal-de-1988" TargetMode="External"/><Relationship Id="rId4" Type="http://schemas.openxmlformats.org/officeDocument/2006/relationships/hyperlink" Target="http://www.jusbrasil.com.br/topicos/10662896/par%C3%A1grafo-1-artigo-166-da-constitui%C3%A7%C3%A3o-federal-de-1988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Audiência Pública </a:t>
            </a:r>
            <a:br>
              <a:rPr lang="pt-BR" sz="4000" dirty="0" smtClean="0"/>
            </a:br>
            <a:r>
              <a:rPr lang="pt-BR" sz="4000" dirty="0" smtClean="0"/>
              <a:t>3º Quadrimestre de 2019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420595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Receitas Públicas – IPREANCARLOS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274130"/>
              </p:ext>
            </p:extLst>
          </p:nvPr>
        </p:nvGraphicFramePr>
        <p:xfrm>
          <a:off x="1481138" y="1397000"/>
          <a:ext cx="10023474" cy="546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9656"/>
                <a:gridCol w="2897747"/>
                <a:gridCol w="3056071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Orçada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Arrecadada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Receitas Correntes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3.998.000,00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5.201.919,13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i="0" dirty="0" smtClean="0"/>
                        <a:t>Contribuição do Servidor Ativo</a:t>
                      </a:r>
                      <a:endParaRPr lang="pt-BR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0" dirty="0" smtClean="0"/>
                        <a:t>1.133.000,00</a:t>
                      </a:r>
                      <a:endParaRPr lang="pt-BR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0" dirty="0" smtClean="0"/>
                        <a:t>1.146.448,84</a:t>
                      </a:r>
                      <a:endParaRPr lang="pt-BR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i="0" dirty="0" smtClean="0"/>
                        <a:t>Contribuição do Servidor Inativo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25.320,26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i="0" dirty="0" smtClean="0"/>
                        <a:t>Contribuição do Pensionista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2.179,78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 Patrimonial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2.710.000,00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3.799.814,00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i="1" dirty="0" smtClean="0"/>
                        <a:t>Outras Receitas</a:t>
                      </a:r>
                      <a:r>
                        <a:rPr lang="pt-BR" i="1" baseline="0" dirty="0" smtClean="0"/>
                        <a:t> Correntes</a:t>
                      </a:r>
                      <a:endParaRPr lang="pt-B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1" dirty="0" smtClean="0"/>
                        <a:t>130.000,00</a:t>
                      </a:r>
                      <a:endParaRPr lang="pt-B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1" dirty="0" smtClean="0"/>
                        <a:t>228.156,25</a:t>
                      </a:r>
                      <a:endParaRPr lang="pt-BR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Multas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16,87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Compensação</a:t>
                      </a:r>
                      <a:r>
                        <a:rPr lang="pt-BR" baseline="0" dirty="0" smtClean="0"/>
                        <a:t> Financeira RGPS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228.139,38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Receitas Correntes Intra-orçamentárias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2.826.000,00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2.869.804,47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Contribuição Patronal</a:t>
                      </a:r>
                      <a:r>
                        <a:rPr lang="pt-BR" baseline="0" dirty="0" smtClean="0"/>
                        <a:t> – servidor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2.266.000,00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2.292.882,16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i="0" dirty="0" smtClean="0"/>
                        <a:t>Aportes Déficit</a:t>
                      </a:r>
                      <a:r>
                        <a:rPr lang="pt-BR" i="0" baseline="0" dirty="0" smtClean="0"/>
                        <a:t> Atuarial</a:t>
                      </a:r>
                      <a:endParaRPr lang="pt-BR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0" dirty="0" smtClean="0"/>
                        <a:t>560.000,00</a:t>
                      </a:r>
                      <a:endParaRPr lang="pt-BR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0" dirty="0" smtClean="0"/>
                        <a:t>576.922,31</a:t>
                      </a:r>
                      <a:endParaRPr lang="pt-BR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i="1" dirty="0" smtClean="0"/>
                        <a:t>Deduções Receita Corrente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smtClean="0"/>
                        <a:t>1.000,00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smtClean="0"/>
                        <a:t>180.371,32</a:t>
                      </a:r>
                      <a:endParaRPr lang="pt-BR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Receita Total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6.823.000,00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7.891.352,28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499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0186" y="624110"/>
            <a:ext cx="9734426" cy="688875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92775"/>
              </p:ext>
            </p:extLst>
          </p:nvPr>
        </p:nvGraphicFramePr>
        <p:xfrm>
          <a:off x="1938214" y="1399605"/>
          <a:ext cx="883529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77129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1018 – Ampliação e Manutenção da Estrutura Saúde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R$ 370.000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81200" y="4032738"/>
            <a:ext cx="87454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Não houve despesa na ação de ampliação e manutenção da estrutura saúde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853736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2924" y="624110"/>
            <a:ext cx="9511688" cy="665428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885464"/>
              </p:ext>
            </p:extLst>
          </p:nvPr>
        </p:nvGraphicFramePr>
        <p:xfrm>
          <a:off x="2114062" y="1359877"/>
          <a:ext cx="894080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0400"/>
                <a:gridCol w="4470400"/>
              </a:tblGrid>
              <a:tr h="316783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1019 – Aquisição</a:t>
                      </a:r>
                      <a:r>
                        <a:rPr lang="pt-BR" baseline="0" dirty="0" smtClean="0"/>
                        <a:t> de Veículo para Secretaria da Saúde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R$ 195.000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203938" y="3915508"/>
            <a:ext cx="8827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</a:t>
            </a:r>
            <a:r>
              <a:rPr lang="pt-BR" dirty="0"/>
              <a:t>– Não houve despesa </a:t>
            </a:r>
            <a:r>
              <a:rPr lang="pt-BR" dirty="0" smtClean="0"/>
              <a:t>com aquisição de veículos para Secretaria da Saúde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924204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9478" y="624110"/>
            <a:ext cx="9535134" cy="806105"/>
          </a:xfrm>
        </p:spPr>
        <p:txBody>
          <a:bodyPr>
            <a:noAutofit/>
          </a:bodyPr>
          <a:lstStyle/>
          <a:p>
            <a:r>
              <a:rPr lang="pt-BR" sz="2500" b="1" dirty="0" smtClean="0"/>
              <a:t>Programa 0013 – Gestão do Regime Próprio de Previdência Social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606559"/>
              </p:ext>
            </p:extLst>
          </p:nvPr>
        </p:nvGraphicFramePr>
        <p:xfrm>
          <a:off x="2032000" y="1856804"/>
          <a:ext cx="919870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5134708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2037 – Administração do </a:t>
                      </a:r>
                      <a:r>
                        <a:rPr lang="pt-BR" dirty="0" err="1" smtClean="0"/>
                        <a:t>Ipreancarlos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 </a:t>
                      </a:r>
                      <a:r>
                        <a:rPr lang="pt-BR" sz="1200" dirty="0" smtClean="0"/>
                        <a:t>(Serv. Efetivos)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280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r>
                        <a:rPr lang="pt-BR" sz="1200" dirty="0" smtClean="0"/>
                        <a:t>(Serv. Efetivos)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289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R$ 185.000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R$ 190.704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R$ 28.068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R$ 162.636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39815" y="4794738"/>
            <a:ext cx="91674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Contadora e Diretora Executiva do </a:t>
            </a:r>
            <a:r>
              <a:rPr lang="pt-BR" dirty="0" err="1" smtClean="0"/>
              <a:t>Ipreancarlos</a:t>
            </a:r>
            <a:endParaRPr lang="pt-BR" dirty="0" smtClean="0"/>
          </a:p>
          <a:p>
            <a:r>
              <a:rPr lang="pt-BR" dirty="0" smtClean="0"/>
              <a:t>3.3.90 </a:t>
            </a:r>
            <a:r>
              <a:rPr lang="pt-BR" dirty="0"/>
              <a:t>– Despesas </a:t>
            </a:r>
            <a:r>
              <a:rPr lang="pt-BR" dirty="0" smtClean="0"/>
              <a:t>manutenção do Instituto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2853049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0524" y="624110"/>
            <a:ext cx="9664088" cy="735767"/>
          </a:xfrm>
        </p:spPr>
        <p:txBody>
          <a:bodyPr>
            <a:noAutofit/>
          </a:bodyPr>
          <a:lstStyle/>
          <a:p>
            <a:r>
              <a:rPr lang="pt-BR" sz="2500" b="1" dirty="0"/>
              <a:t>Programa 0013 – Gestão do Regime Próprio de Previdência Social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500254"/>
              </p:ext>
            </p:extLst>
          </p:nvPr>
        </p:nvGraphicFramePr>
        <p:xfrm>
          <a:off x="1949938" y="1704405"/>
          <a:ext cx="912837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4185"/>
                <a:gridCol w="4564185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0006 – Pagamento de Inativos e Pensionistas </a:t>
                      </a:r>
                      <a:r>
                        <a:rPr lang="pt-BR" dirty="0" err="1" smtClean="0"/>
                        <a:t>Ipre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r>
                        <a:rPr lang="pt-BR" sz="1200" dirty="0" smtClean="0"/>
                        <a:t>(beneficiários)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r>
                        <a:rPr lang="pt-BR" sz="1200" dirty="0" smtClean="0"/>
                        <a:t>(beneficiários</a:t>
                      </a:r>
                      <a:r>
                        <a:rPr lang="pt-BR" sz="18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R$ 3.018.000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R$ 2.665.372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R$ 2.665.372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426676" y="4276020"/>
            <a:ext cx="9015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servidores aposentados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5667263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7078" y="624110"/>
            <a:ext cx="9687534" cy="688875"/>
          </a:xfrm>
        </p:spPr>
        <p:txBody>
          <a:bodyPr>
            <a:noAutofit/>
          </a:bodyPr>
          <a:lstStyle/>
          <a:p>
            <a:r>
              <a:rPr lang="pt-BR" sz="2500" b="1" dirty="0"/>
              <a:t>Programa 0013 – Gestão do Regime Próprio de Previdência Social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555777"/>
              </p:ext>
            </p:extLst>
          </p:nvPr>
        </p:nvGraphicFramePr>
        <p:xfrm>
          <a:off x="1938215" y="1727851"/>
          <a:ext cx="915181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5908"/>
                <a:gridCol w="4575908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0007</a:t>
                      </a:r>
                      <a:r>
                        <a:rPr lang="pt-BR" baseline="0" dirty="0" smtClean="0"/>
                        <a:t> – Pagamento de Inativos e Pensionistas do Tesouro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r>
                        <a:rPr lang="pt-BR" sz="1200" dirty="0" smtClean="0"/>
                        <a:t>(beneficiários)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r>
                        <a:rPr lang="pt-BR" sz="1200" dirty="0" smtClean="0"/>
                        <a:t>(beneficiários</a:t>
                      </a:r>
                      <a:r>
                        <a:rPr lang="pt-BR" sz="18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R$ 320.000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R$ 315.111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R$ 315.111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92923" y="4443046"/>
            <a:ext cx="913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3.1.90 – Pagamento servidores aposentados pelo Tesouro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2237738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10862" y="624110"/>
            <a:ext cx="9593749" cy="770936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0014 – Encargos Gerais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822129"/>
              </p:ext>
            </p:extLst>
          </p:nvPr>
        </p:nvGraphicFramePr>
        <p:xfrm>
          <a:off x="2032000" y="1360527"/>
          <a:ext cx="81280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0003 – Amortização de Dívidas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R$ 1.290.000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R$ 1.436.754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3.2.90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R$ 232.203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4.6.90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R$ 1.204.551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63262" y="4349262"/>
            <a:ext cx="811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3.2.90 – Juros sobre a Dívida</a:t>
            </a:r>
          </a:p>
          <a:p>
            <a:r>
              <a:rPr lang="pt-BR" dirty="0" smtClean="0"/>
              <a:t>4.6.90 – Principal da Dívida Contratual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9988066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0186" y="624110"/>
            <a:ext cx="9734426" cy="641982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0014 – Encargos Gerais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254069"/>
              </p:ext>
            </p:extLst>
          </p:nvPr>
        </p:nvGraphicFramePr>
        <p:xfrm>
          <a:off x="1985107" y="1411328"/>
          <a:ext cx="890563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41631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0004 – Contribuição ao PASEP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280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289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R$ 340.200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R$ 369.699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R$ 369.699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28092" y="4032738"/>
            <a:ext cx="8815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 – Contribuição ao PASEP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4964888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04646" y="624110"/>
            <a:ext cx="9499965" cy="735767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0014 – Encargos Gerais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612008"/>
              </p:ext>
            </p:extLst>
          </p:nvPr>
        </p:nvGraphicFramePr>
        <p:xfrm>
          <a:off x="2055446" y="1469943"/>
          <a:ext cx="892907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6507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0005 – Contribuições</a:t>
                      </a:r>
                      <a:r>
                        <a:rPr lang="pt-BR" baseline="0" dirty="0" smtClean="0"/>
                        <a:t> a Entidades Municipalistas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R$ 140.000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R$ 134.308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3.3.50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R$ 134.308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74985" y="4220308"/>
            <a:ext cx="8968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3.3.50 – Transferências a CNM, </a:t>
            </a:r>
            <a:r>
              <a:rPr lang="pt-BR" dirty="0" err="1" smtClean="0"/>
              <a:t>Granfpolis</a:t>
            </a:r>
            <a:r>
              <a:rPr lang="pt-BR" dirty="0" smtClean="0"/>
              <a:t>, FECAM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0118555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0186" y="624110"/>
            <a:ext cx="9734426" cy="735767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0015 – Ação Legislativa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969105"/>
              </p:ext>
            </p:extLst>
          </p:nvPr>
        </p:nvGraphicFramePr>
        <p:xfrm>
          <a:off x="1949939" y="1423051"/>
          <a:ext cx="8128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2038 – Manutenção das Atividades</a:t>
                      </a:r>
                      <a:r>
                        <a:rPr lang="pt-BR" baseline="0" dirty="0" smtClean="0"/>
                        <a:t> Político Parlamentares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R$ 1.710.000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R$ 1.391.269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R$ 1.149.414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R$ 12.614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R$ 224.567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R$ 4.674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04646" y="4829907"/>
            <a:ext cx="80654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3.1.90 – Despesas pessoal</a:t>
            </a:r>
          </a:p>
          <a:p>
            <a:r>
              <a:rPr lang="pt-BR" dirty="0" smtClean="0"/>
              <a:t>3.1.91 – Encargos folha</a:t>
            </a:r>
          </a:p>
          <a:p>
            <a:r>
              <a:rPr lang="pt-BR" dirty="0" smtClean="0"/>
              <a:t>3.3.90 – Despesas de manutenção da Câmara</a:t>
            </a:r>
          </a:p>
          <a:p>
            <a:r>
              <a:rPr lang="pt-BR" dirty="0" smtClean="0"/>
              <a:t>4.4.90 – Investimentos (Material Permanente)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4988279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22586" y="624110"/>
            <a:ext cx="9582026" cy="794382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0015 – Ação Legislativa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043417"/>
              </p:ext>
            </p:extLst>
          </p:nvPr>
        </p:nvGraphicFramePr>
        <p:xfrm>
          <a:off x="1985108" y="1458220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2039</a:t>
                      </a:r>
                      <a:r>
                        <a:rPr lang="pt-BR" baseline="0" dirty="0" smtClean="0"/>
                        <a:t> – Manutenção da Câmara Mirim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R$ 4.900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R$ 4.900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92923" y="4044462"/>
            <a:ext cx="815926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 – Pagamento de Estagiários</a:t>
            </a:r>
          </a:p>
          <a:p>
            <a:endParaRPr lang="pt-BR" dirty="0"/>
          </a:p>
          <a:p>
            <a:pPr algn="just"/>
            <a:r>
              <a:rPr lang="pt-BR" sz="1200" dirty="0"/>
              <a:t>A Câmara de Vereadores de Antônio Carlos, no uso de suas atribuições tem um contrato vigente de estágio, porém devido a um equívoco na configuração da integração contábil, entre sistema </a:t>
            </a:r>
            <a:r>
              <a:rPr lang="pt-BR" sz="1200" dirty="0" err="1"/>
              <a:t>B</a:t>
            </a:r>
            <a:r>
              <a:rPr lang="pt-BR" sz="1200" dirty="0" err="1" smtClean="0"/>
              <a:t>etha</a:t>
            </a:r>
            <a:r>
              <a:rPr lang="pt-BR" sz="1200" dirty="0" smtClean="0"/>
              <a:t> </a:t>
            </a:r>
            <a:r>
              <a:rPr lang="pt-BR" sz="1200" dirty="0"/>
              <a:t>folha e </a:t>
            </a:r>
            <a:r>
              <a:rPr lang="pt-BR" sz="1200" dirty="0" err="1"/>
              <a:t>B</a:t>
            </a:r>
            <a:r>
              <a:rPr lang="pt-BR" sz="1200" dirty="0" err="1" smtClean="0"/>
              <a:t>etha</a:t>
            </a:r>
            <a:r>
              <a:rPr lang="pt-BR" sz="1200" dirty="0" smtClean="0"/>
              <a:t> </a:t>
            </a:r>
            <a:r>
              <a:rPr lang="pt-BR" sz="1200" dirty="0"/>
              <a:t>sapo, este contrato foi cadastrado em dotação errada, porém, destacamos que o mesmo não trazendo prejuízo ao erário. </a:t>
            </a:r>
          </a:p>
          <a:p>
            <a:pPr algn="just"/>
            <a:r>
              <a:rPr lang="pt-BR" sz="1200" dirty="0"/>
              <a:t>Afirmamos ainda que tal equívoco já foi corrigido e não ira se repetir nesse ano vigente.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7222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Receitas Públicas – IPREANCARLOS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54361" y="2146479"/>
            <a:ext cx="8915400" cy="3777622"/>
          </a:xfrm>
        </p:spPr>
        <p:txBody>
          <a:bodyPr/>
          <a:lstStyle/>
          <a:p>
            <a:r>
              <a:rPr lang="pt-BR" b="1" dirty="0"/>
              <a:t>Arrecadação a maior de R$ </a:t>
            </a:r>
            <a:r>
              <a:rPr lang="pt-BR" b="1" dirty="0" smtClean="0"/>
              <a:t>1.068.352,28</a:t>
            </a:r>
          </a:p>
          <a:p>
            <a:r>
              <a:rPr lang="pt-BR" dirty="0"/>
              <a:t>O comportamento da receita nos 3 últimos exercícios foi o seguinte:</a:t>
            </a:r>
          </a:p>
          <a:p>
            <a:endParaRPr lang="pt-BR" b="1" dirty="0"/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617856"/>
              </p:ext>
            </p:extLst>
          </p:nvPr>
        </p:nvGraphicFramePr>
        <p:xfrm>
          <a:off x="2263819" y="3462866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Exercícios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5.765.702,74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6.008.046,89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5.605.712,97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2019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7.891.352,28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23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99138" y="624110"/>
            <a:ext cx="9605473" cy="770936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0015 – Ação Legislativa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78387"/>
              </p:ext>
            </p:extLst>
          </p:nvPr>
        </p:nvGraphicFramePr>
        <p:xfrm>
          <a:off x="2032000" y="1505113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1020 – Reforma e Melhoria da</a:t>
                      </a:r>
                      <a:r>
                        <a:rPr lang="pt-BR" baseline="0" dirty="0" smtClean="0"/>
                        <a:t> Sede da Câmara Municipal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R$ 79.632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R$ 79.632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63262" y="4067908"/>
            <a:ext cx="8147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Investimentos – Construção muro, calçadas, reparos prédio da Câmara Municipal.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0987012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57754" y="624110"/>
            <a:ext cx="9546857" cy="700598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0015 – Ação Legislativa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840108"/>
              </p:ext>
            </p:extLst>
          </p:nvPr>
        </p:nvGraphicFramePr>
        <p:xfrm>
          <a:off x="2055446" y="1458220"/>
          <a:ext cx="863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572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1021</a:t>
                      </a:r>
                      <a:r>
                        <a:rPr lang="pt-BR" baseline="0" dirty="0" smtClean="0"/>
                        <a:t> – Aquisição de Veículo para Câmara Municipal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R$ 150.000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R$ 102.290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R$ 102.290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121877" y="4067908"/>
            <a:ext cx="8522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Investimentos – Compra de 1 veículo para Câmara Municipal.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9422331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34308" y="624110"/>
            <a:ext cx="9570303" cy="665428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0017 – Comércio forte, Cidade Desenvolvida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53855"/>
              </p:ext>
            </p:extLst>
          </p:nvPr>
        </p:nvGraphicFramePr>
        <p:xfrm>
          <a:off x="2032000" y="1516835"/>
          <a:ext cx="812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2040 – Apoio a Industria e Comércio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R$ 10.000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121877" y="4501662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 – Parceria com o Sebrae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057369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63970" y="1137138"/>
            <a:ext cx="8911687" cy="2960077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Obrigada!!!!!!</a:t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sz="2000" b="1" dirty="0" smtClean="0"/>
              <a:t>Elaine Aparecida </a:t>
            </a:r>
            <a:r>
              <a:rPr lang="pt-BR" sz="2000" b="1" dirty="0" err="1" smtClean="0"/>
              <a:t>Petry</a:t>
            </a:r>
            <a:r>
              <a:rPr lang="pt-BR" sz="2000" b="1" dirty="0" smtClean="0"/>
              <a:t> </a:t>
            </a:r>
            <a:r>
              <a:rPr lang="pt-BR" sz="2000" b="1" dirty="0" err="1" smtClean="0"/>
              <a:t>Cunradi</a:t>
            </a: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dirty="0" smtClean="0"/>
              <a:t>Contadora</a:t>
            </a:r>
            <a:br>
              <a:rPr lang="pt-BR" sz="2000" dirty="0" smtClean="0"/>
            </a:br>
            <a:r>
              <a:rPr lang="pt-BR" sz="2000" dirty="0" smtClean="0"/>
              <a:t>Fone: 48 3272-8605</a:t>
            </a:r>
            <a:br>
              <a:rPr lang="pt-BR" sz="2000" dirty="0" smtClean="0"/>
            </a:br>
            <a:r>
              <a:rPr lang="pt-BR" sz="2000" dirty="0" smtClean="0"/>
              <a:t>E-mail: contabilidade@antoniocarlos.sc.gov.br</a:t>
            </a:r>
            <a:br>
              <a:rPr lang="pt-BR" sz="2000" dirty="0" smtClean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000" b="1" dirty="0" smtClean="0"/>
              <a:t>Ana Carla </a:t>
            </a:r>
            <a:r>
              <a:rPr lang="pt-BR" sz="2000" b="1" dirty="0" err="1" smtClean="0"/>
              <a:t>Prim</a:t>
            </a: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dirty="0" smtClean="0"/>
              <a:t>Diretora de Controle Interno</a:t>
            </a:r>
            <a:br>
              <a:rPr lang="pt-BR" sz="2000" dirty="0" smtClean="0"/>
            </a:br>
            <a:r>
              <a:rPr lang="pt-BR" sz="2000" dirty="0" smtClean="0"/>
              <a:t>Fone: 48 3272-8606</a:t>
            </a:r>
            <a:br>
              <a:rPr lang="pt-BR" sz="2000" dirty="0" smtClean="0"/>
            </a:br>
            <a:r>
              <a:rPr lang="pt-BR" sz="2000" dirty="0" smtClean="0"/>
              <a:t>E-mail: controleinterno@antoniocarlos.sc.gov.br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681341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Receitas Públicas – Prefeitura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448201"/>
              </p:ext>
            </p:extLst>
          </p:nvPr>
        </p:nvGraphicFramePr>
        <p:xfrm>
          <a:off x="1481138" y="1493838"/>
          <a:ext cx="10023474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8896"/>
                <a:gridCol w="3063420"/>
                <a:gridCol w="334115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Orçada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Arrecadada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Receitas Correntes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36.331.000,00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39.907.563,21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i="1" dirty="0" smtClean="0"/>
                        <a:t>Impostos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smtClean="0"/>
                        <a:t>4.304.000,00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smtClean="0"/>
                        <a:t>4.965.805,03</a:t>
                      </a:r>
                      <a:endParaRPr lang="pt-BR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IRRF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982.000,00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1.214.454,99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IPTU – principal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1.653.000,00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1.508.820,70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IPTU – MJ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8.572,81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IPTU – 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100.672,48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IPTU – DAMJ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66.895,85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ITBI – principal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500.000,00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462.955,90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ITBI – MJ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802,39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ITBI</a:t>
                      </a:r>
                      <a:r>
                        <a:rPr lang="pt-BR" baseline="0" dirty="0" smtClean="0"/>
                        <a:t> – DA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i="0" dirty="0" smtClean="0"/>
                        <a:t>ITBI – DAMJ</a:t>
                      </a:r>
                      <a:endParaRPr lang="pt-BR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0" dirty="0" smtClean="0"/>
                        <a:t>1.000,00</a:t>
                      </a:r>
                      <a:endParaRPr lang="pt-BR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0" dirty="0" smtClean="0"/>
                        <a:t>0,00</a:t>
                      </a:r>
                      <a:endParaRPr lang="pt-BR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i="0" dirty="0" smtClean="0"/>
                        <a:t>ISS-</a:t>
                      </a:r>
                      <a:r>
                        <a:rPr lang="pt-BR" i="0" baseline="0" dirty="0" smtClean="0"/>
                        <a:t> principal</a:t>
                      </a:r>
                      <a:endParaRPr lang="pt-BR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0" dirty="0" smtClean="0"/>
                        <a:t>1.050.000,00</a:t>
                      </a:r>
                      <a:endParaRPr lang="pt-BR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0" dirty="0" smtClean="0"/>
                        <a:t>1.581.791,98</a:t>
                      </a:r>
                      <a:endParaRPr lang="pt-BR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ISS – MJ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3.901,36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190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Receitas Públicas – Prefeitura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7838533"/>
              </p:ext>
            </p:extLst>
          </p:nvPr>
        </p:nvGraphicFramePr>
        <p:xfrm>
          <a:off x="1481138" y="1493838"/>
          <a:ext cx="10023474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2231"/>
                <a:gridCol w="2780085"/>
                <a:gridCol w="334115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Orçada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Arrecadada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ISS  -DA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15.000,00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11.336,87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i="0" dirty="0" smtClean="0"/>
                        <a:t>ISS – DAMJ</a:t>
                      </a:r>
                      <a:endParaRPr lang="pt-BR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0" dirty="0" smtClean="0"/>
                        <a:t>5.000,00</a:t>
                      </a:r>
                      <a:endParaRPr lang="pt-BR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0" dirty="0" smtClean="0"/>
                        <a:t>5.599,70</a:t>
                      </a:r>
                      <a:endParaRPr lang="pt-BR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i="1" dirty="0" smtClean="0"/>
                        <a:t>Taxas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smtClean="0"/>
                        <a:t>394.000,00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smtClean="0"/>
                        <a:t>382.561,55</a:t>
                      </a:r>
                      <a:endParaRPr lang="pt-BR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Taxa de Cemitério –principal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20.000,00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7.270,06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Taxa Limpeza Pública- principal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124.633,58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Taxa de Expediente- principal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22.109,39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Outras Taxas prest. Serviço- princ.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11.222,21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Taxa Limpeza Pública- MJ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570,38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Taxa de Expediente- MJ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342,96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Outras Taxas prest. Serviço- MJ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Taxa de Cemitério –DA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0" dirty="0" smtClean="0"/>
                        <a:t>2.000,00</a:t>
                      </a:r>
                      <a:endParaRPr lang="pt-BR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0" dirty="0" smtClean="0"/>
                        <a:t>384,48</a:t>
                      </a:r>
                      <a:endParaRPr lang="pt-BR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Taxa Limpeza Pública- principal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0" dirty="0" smtClean="0"/>
                        <a:t>5.000,00</a:t>
                      </a:r>
                      <a:endParaRPr lang="pt-BR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0" dirty="0" smtClean="0"/>
                        <a:t>4.240,20</a:t>
                      </a:r>
                      <a:endParaRPr lang="pt-BR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Taxa de Expediente- principal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928,59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751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Receitas Públicas – Prefeitura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8350271"/>
              </p:ext>
            </p:extLst>
          </p:nvPr>
        </p:nvGraphicFramePr>
        <p:xfrm>
          <a:off x="1481138" y="1493838"/>
          <a:ext cx="10023474" cy="498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2231"/>
                <a:gridCol w="2780085"/>
                <a:gridCol w="334115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Orçada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Arrecadada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Outras Taxas prest. Serviço- DA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1.000,00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75,40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Taxa de Cemitério –DAMJ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0" dirty="0" smtClean="0"/>
                        <a:t>2.000,00</a:t>
                      </a:r>
                      <a:endParaRPr lang="pt-BR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0" dirty="0" smtClean="0"/>
                        <a:t>314,56</a:t>
                      </a:r>
                      <a:endParaRPr lang="pt-BR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Taxa Limpeza Pública- DAMJ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1" dirty="0" smtClean="0"/>
                        <a:t>1.000,00</a:t>
                      </a:r>
                      <a:endParaRPr lang="pt-B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1" dirty="0" smtClean="0"/>
                        <a:t>2.439,53</a:t>
                      </a:r>
                      <a:endParaRPr lang="pt-BR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Taxa de Expediente- DAMJ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440,10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Outras Taxas </a:t>
                      </a:r>
                      <a:r>
                        <a:rPr lang="pt-BR" dirty="0" err="1" smtClean="0"/>
                        <a:t>prest.Serviço</a:t>
                      </a:r>
                      <a:r>
                        <a:rPr lang="pt-BR" dirty="0" smtClean="0"/>
                        <a:t>- DAMJ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90,50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Taxa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Func</a:t>
                      </a:r>
                      <a:r>
                        <a:rPr lang="pt-BR" baseline="0" dirty="0" smtClean="0"/>
                        <a:t> comer/</a:t>
                      </a:r>
                      <a:r>
                        <a:rPr lang="pt-BR" baseline="0" dirty="0" err="1" smtClean="0"/>
                        <a:t>ind</a:t>
                      </a:r>
                      <a:r>
                        <a:rPr lang="pt-BR" baseline="0" dirty="0" smtClean="0"/>
                        <a:t>/</a:t>
                      </a:r>
                      <a:r>
                        <a:rPr lang="pt-BR" baseline="0" dirty="0" err="1" smtClean="0"/>
                        <a:t>prest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serv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133.392,22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Taxa Licença </a:t>
                      </a:r>
                      <a:r>
                        <a:rPr lang="pt-BR" dirty="0" err="1" smtClean="0"/>
                        <a:t>exec</a:t>
                      </a:r>
                      <a:r>
                        <a:rPr lang="pt-BR" dirty="0" smtClean="0"/>
                        <a:t>. Obras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49.319,29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Taxa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Fun</a:t>
                      </a:r>
                      <a:r>
                        <a:rPr lang="pt-BR" baseline="0" dirty="0" smtClean="0"/>
                        <a:t>. comer/</a:t>
                      </a:r>
                      <a:r>
                        <a:rPr lang="pt-BR" baseline="0" dirty="0" err="1" smtClean="0"/>
                        <a:t>ind</a:t>
                      </a:r>
                      <a:r>
                        <a:rPr lang="pt-BR" baseline="0" dirty="0" smtClean="0"/>
                        <a:t>/</a:t>
                      </a:r>
                      <a:r>
                        <a:rPr lang="pt-BR" baseline="0" dirty="0" err="1" smtClean="0"/>
                        <a:t>prest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serv</a:t>
                      </a:r>
                      <a:r>
                        <a:rPr lang="pt-BR" baseline="0" dirty="0" smtClean="0"/>
                        <a:t> MJ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4.082,65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Taxa Licença </a:t>
                      </a:r>
                      <a:r>
                        <a:rPr lang="pt-BR" dirty="0" err="1" smtClean="0"/>
                        <a:t>exec</a:t>
                      </a:r>
                      <a:r>
                        <a:rPr lang="pt-BR" dirty="0" smtClean="0"/>
                        <a:t>. Obras-</a:t>
                      </a:r>
                      <a:r>
                        <a:rPr lang="pt-BR" baseline="0" dirty="0" smtClean="0"/>
                        <a:t> MJ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377,82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Taxa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Fun</a:t>
                      </a:r>
                      <a:r>
                        <a:rPr lang="pt-BR" baseline="0" dirty="0" smtClean="0"/>
                        <a:t>. comer/</a:t>
                      </a:r>
                      <a:r>
                        <a:rPr lang="pt-BR" baseline="0" dirty="0" err="1" smtClean="0"/>
                        <a:t>ind</a:t>
                      </a:r>
                      <a:r>
                        <a:rPr lang="pt-BR" baseline="0" dirty="0" smtClean="0"/>
                        <a:t>/</a:t>
                      </a:r>
                      <a:r>
                        <a:rPr lang="pt-BR" baseline="0" dirty="0" err="1" smtClean="0"/>
                        <a:t>prest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serv</a:t>
                      </a:r>
                      <a:r>
                        <a:rPr lang="pt-BR" baseline="0" dirty="0" smtClean="0"/>
                        <a:t> DA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13.536,65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Taxa Licença </a:t>
                      </a:r>
                      <a:r>
                        <a:rPr lang="pt-BR" dirty="0" err="1" smtClean="0"/>
                        <a:t>exec</a:t>
                      </a:r>
                      <a:r>
                        <a:rPr lang="pt-BR" dirty="0" smtClean="0"/>
                        <a:t>. Obras-</a:t>
                      </a:r>
                      <a:r>
                        <a:rPr lang="pt-BR" baseline="0" dirty="0" smtClean="0"/>
                        <a:t> DA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0" dirty="0" smtClean="0"/>
                        <a:t>1.000,00</a:t>
                      </a:r>
                      <a:endParaRPr lang="pt-BR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0" dirty="0" smtClean="0"/>
                        <a:t>321,19</a:t>
                      </a:r>
                      <a:endParaRPr lang="pt-BR" i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06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Receitas Públicas – Prefeitura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2422205"/>
              </p:ext>
            </p:extLst>
          </p:nvPr>
        </p:nvGraphicFramePr>
        <p:xfrm>
          <a:off x="1481138" y="1493838"/>
          <a:ext cx="10023474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2231"/>
                <a:gridCol w="2780085"/>
                <a:gridCol w="334115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Orçada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Arrecadada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Taxa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Fun</a:t>
                      </a:r>
                      <a:r>
                        <a:rPr lang="pt-BR" baseline="0" dirty="0" smtClean="0"/>
                        <a:t>. comer/</a:t>
                      </a:r>
                      <a:r>
                        <a:rPr lang="pt-BR" baseline="0" dirty="0" err="1" smtClean="0"/>
                        <a:t>ind</a:t>
                      </a:r>
                      <a:r>
                        <a:rPr lang="pt-BR" baseline="0" dirty="0" smtClean="0"/>
                        <a:t>/</a:t>
                      </a:r>
                      <a:r>
                        <a:rPr lang="pt-BR" baseline="0" dirty="0" err="1" smtClean="0"/>
                        <a:t>prest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serv</a:t>
                      </a:r>
                      <a:r>
                        <a:rPr lang="pt-BR" baseline="0" dirty="0" smtClean="0"/>
                        <a:t> DAMJ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6.389,51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Taxa Licença </a:t>
                      </a:r>
                      <a:r>
                        <a:rPr lang="pt-BR" dirty="0" err="1" smtClean="0"/>
                        <a:t>exec</a:t>
                      </a:r>
                      <a:r>
                        <a:rPr lang="pt-BR" dirty="0" smtClean="0"/>
                        <a:t>. Obras-</a:t>
                      </a:r>
                      <a:r>
                        <a:rPr lang="pt-BR" baseline="0" dirty="0" smtClean="0"/>
                        <a:t> DAMJ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0" dirty="0" smtClean="0"/>
                        <a:t>1.000,00</a:t>
                      </a:r>
                      <a:endParaRPr lang="pt-BR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0" dirty="0" smtClean="0"/>
                        <a:t>80,28</a:t>
                      </a:r>
                      <a:endParaRPr lang="pt-BR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i="1" dirty="0" smtClean="0"/>
                        <a:t>Contribuições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smtClean="0"/>
                        <a:t>851.000,00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smtClean="0"/>
                        <a:t>983.572,84</a:t>
                      </a:r>
                      <a:endParaRPr lang="pt-BR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COSIP</a:t>
                      </a:r>
                      <a:r>
                        <a:rPr lang="pt-BR" baseline="0" dirty="0" smtClean="0"/>
                        <a:t> – principal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850.000,00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979.315,44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COSIP</a:t>
                      </a:r>
                      <a:r>
                        <a:rPr lang="pt-BR" baseline="0" dirty="0" smtClean="0"/>
                        <a:t> – MJ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379,40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COSIP</a:t>
                      </a:r>
                      <a:r>
                        <a:rPr lang="pt-BR" baseline="0" dirty="0" smtClean="0"/>
                        <a:t> – DA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2.959,54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COSIP</a:t>
                      </a:r>
                      <a:r>
                        <a:rPr lang="pt-BR" baseline="0" dirty="0" smtClean="0"/>
                        <a:t> – DAMJ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918,46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i="1" dirty="0" smtClean="0"/>
                        <a:t>Receita Patrimonial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smtClean="0"/>
                        <a:t>196.100,00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smtClean="0"/>
                        <a:t>140.059,69</a:t>
                      </a:r>
                      <a:endParaRPr lang="pt-BR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Aluguéis - principal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11.194,85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Aluguéis – MJ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184,09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Aluguéis – 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0" dirty="0" smtClean="0"/>
                        <a:t>1.000,00</a:t>
                      </a:r>
                      <a:endParaRPr lang="pt-BR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0" dirty="0" smtClean="0"/>
                        <a:t>240,95</a:t>
                      </a:r>
                      <a:endParaRPr lang="pt-BR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Aluguéis - DAMJ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0" dirty="0" smtClean="0"/>
                        <a:t>1.000,00</a:t>
                      </a:r>
                      <a:endParaRPr lang="pt-BR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0" dirty="0" smtClean="0"/>
                        <a:t>171,90</a:t>
                      </a:r>
                      <a:endParaRPr lang="pt-BR" i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980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Receitas Públicas – Prefeitura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6982845"/>
              </p:ext>
            </p:extLst>
          </p:nvPr>
        </p:nvGraphicFramePr>
        <p:xfrm>
          <a:off x="1481138" y="1493838"/>
          <a:ext cx="10023474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2231"/>
                <a:gridCol w="2780085"/>
                <a:gridCol w="334115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mtClean="0"/>
                        <a:t>Orçada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mtClean="0"/>
                        <a:t>Arrecadada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err="1" smtClean="0"/>
                        <a:t>Remun</a:t>
                      </a:r>
                      <a:r>
                        <a:rPr lang="pt-BR" dirty="0" smtClean="0"/>
                        <a:t>. Depósitos Bancários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143.100,00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128.267,90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Receita Agropecuária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10.000,00</a:t>
                      </a:r>
                      <a:endParaRPr lang="pt-BR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2.027,28</a:t>
                      </a:r>
                      <a:endParaRPr lang="pt-BR" b="1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i="0" dirty="0" smtClean="0"/>
                        <a:t>Principal</a:t>
                      </a:r>
                      <a:endParaRPr lang="pt-BR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10.000,00</a:t>
                      </a:r>
                      <a:endParaRPr lang="pt-BR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2.025,04</a:t>
                      </a:r>
                      <a:endParaRPr lang="pt-BR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MJ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2,24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Receita de Serviços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127.000,00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112.980,37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FUREBOM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75.230,76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FUREBOM-</a:t>
                      </a:r>
                      <a:r>
                        <a:rPr lang="pt-BR" baseline="0" dirty="0" smtClean="0"/>
                        <a:t> MJ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i="0" dirty="0" smtClean="0"/>
                        <a:t>Serv.</a:t>
                      </a:r>
                      <a:r>
                        <a:rPr lang="pt-BR" b="0" i="0" baseline="0" dirty="0" smtClean="0"/>
                        <a:t> </a:t>
                      </a:r>
                      <a:r>
                        <a:rPr lang="pt-BR" b="0" i="0" baseline="0" dirty="0" err="1" smtClean="0"/>
                        <a:t>Prepar</a:t>
                      </a:r>
                      <a:r>
                        <a:rPr lang="pt-BR" b="0" i="0" baseline="0" dirty="0" smtClean="0"/>
                        <a:t>. Terra - principal</a:t>
                      </a:r>
                      <a:endParaRPr lang="pt-BR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30.000,00</a:t>
                      </a:r>
                      <a:endParaRPr lang="pt-BR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32.041,27</a:t>
                      </a:r>
                      <a:endParaRPr lang="pt-BR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i="0" dirty="0" smtClean="0"/>
                        <a:t>Serv.</a:t>
                      </a:r>
                      <a:r>
                        <a:rPr lang="pt-BR" b="0" i="0" baseline="0" dirty="0" smtClean="0"/>
                        <a:t> </a:t>
                      </a:r>
                      <a:r>
                        <a:rPr lang="pt-BR" b="0" i="0" baseline="0" dirty="0" err="1" smtClean="0"/>
                        <a:t>Prepar</a:t>
                      </a:r>
                      <a:r>
                        <a:rPr lang="pt-BR" b="0" i="0" baseline="0" dirty="0" smtClean="0"/>
                        <a:t>. Terra – MJ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375,66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i="0" dirty="0" smtClean="0"/>
                        <a:t>Serv.</a:t>
                      </a:r>
                      <a:r>
                        <a:rPr lang="pt-BR" b="0" i="0" baseline="0" dirty="0" smtClean="0"/>
                        <a:t> </a:t>
                      </a:r>
                      <a:r>
                        <a:rPr lang="pt-BR" b="0" i="0" baseline="0" dirty="0" err="1" smtClean="0"/>
                        <a:t>Prepar</a:t>
                      </a:r>
                      <a:r>
                        <a:rPr lang="pt-BR" b="0" i="0" baseline="0" dirty="0" smtClean="0"/>
                        <a:t>. Terra – DA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2.654,69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i="0" dirty="0" smtClean="0"/>
                        <a:t>Serv.</a:t>
                      </a:r>
                      <a:r>
                        <a:rPr lang="pt-BR" b="0" i="0" baseline="0" dirty="0" smtClean="0"/>
                        <a:t> </a:t>
                      </a:r>
                      <a:r>
                        <a:rPr lang="pt-BR" b="0" i="0" baseline="0" dirty="0" err="1" smtClean="0"/>
                        <a:t>Prepar</a:t>
                      </a:r>
                      <a:r>
                        <a:rPr lang="pt-BR" b="0" i="0" baseline="0" dirty="0" smtClean="0"/>
                        <a:t>. Terra – DAMJ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0" dirty="0" smtClean="0"/>
                        <a:t>5.000,00</a:t>
                      </a:r>
                      <a:endParaRPr lang="pt-BR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0" dirty="0" smtClean="0"/>
                        <a:t>2.677,99</a:t>
                      </a:r>
                      <a:endParaRPr lang="pt-BR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Transferências Correntes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30.414.900,00</a:t>
                      </a:r>
                      <a:endParaRPr lang="pt-BR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33.241.093,21</a:t>
                      </a:r>
                      <a:endParaRPr lang="pt-BR" b="1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Transferências Correntes-</a:t>
                      </a:r>
                      <a:r>
                        <a:rPr lang="pt-BR" b="1" baseline="0" dirty="0" smtClean="0"/>
                        <a:t> União</a:t>
                      </a:r>
                      <a:endParaRPr lang="pt-BR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8.883.000,00</a:t>
                      </a:r>
                      <a:endParaRPr lang="pt-BR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9.288.413,16</a:t>
                      </a:r>
                      <a:endParaRPr lang="pt-BR" b="1" i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74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Receitas Públicas – Prefeitura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2448030"/>
              </p:ext>
            </p:extLst>
          </p:nvPr>
        </p:nvGraphicFramePr>
        <p:xfrm>
          <a:off x="1390986" y="1274898"/>
          <a:ext cx="10023474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2231"/>
                <a:gridCol w="2780085"/>
                <a:gridCol w="334115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mtClean="0"/>
                        <a:t>Orçada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mtClean="0"/>
                        <a:t>Arrecadada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FPM – cota mensal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7.250.000,00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7.414.834,46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FPM – 1% dezembro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325.000,00</a:t>
                      </a:r>
                      <a:endParaRPr lang="pt-BR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327.230,35</a:t>
                      </a:r>
                      <a:endParaRPr lang="pt-BR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FPM – 1% julho</a:t>
                      </a:r>
                      <a:endParaRPr lang="pt-BR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315.000,00</a:t>
                      </a:r>
                      <a:endParaRPr lang="pt-BR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315.140,73</a:t>
                      </a:r>
                      <a:endParaRPr lang="pt-BR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ITR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100.000,00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26.810,00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Compensação </a:t>
                      </a:r>
                      <a:r>
                        <a:rPr lang="pt-BR" b="0" dirty="0" err="1" smtClean="0"/>
                        <a:t>Financ</a:t>
                      </a:r>
                      <a:r>
                        <a:rPr lang="pt-BR" b="0" dirty="0" smtClean="0"/>
                        <a:t>. </a:t>
                      </a:r>
                      <a:r>
                        <a:rPr lang="pt-BR" b="0" dirty="0" err="1" smtClean="0"/>
                        <a:t>Rec</a:t>
                      </a:r>
                      <a:r>
                        <a:rPr lang="pt-BR" b="0" dirty="0" smtClean="0"/>
                        <a:t>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15.000,00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7.181,54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Cota Parte Royalties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80.000,00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114.247,03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FNDE - Salário Educação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420.000,00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436.090,12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i="0" dirty="0" smtClean="0"/>
                        <a:t>FNDE – merenda escolar</a:t>
                      </a:r>
                      <a:endParaRPr lang="pt-BR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100.000,00</a:t>
                      </a:r>
                      <a:endParaRPr lang="pt-BR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119.166,00</a:t>
                      </a:r>
                      <a:endParaRPr lang="pt-BR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FNDE – transporte escolar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140.000,00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122.841,22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FNDE – AFM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40.000,00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0,00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ICMS – Lei Kandir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50.000,00</a:t>
                      </a:r>
                      <a:endParaRPr lang="pt-BR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0,00</a:t>
                      </a:r>
                      <a:endParaRPr lang="pt-BR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FNAS – Bolsa família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18.000,00</a:t>
                      </a:r>
                      <a:endParaRPr lang="pt-BR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17.160,00</a:t>
                      </a:r>
                      <a:endParaRPr lang="pt-BR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FNAS – AFM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30.000,00</a:t>
                      </a:r>
                      <a:endParaRPr lang="pt-BR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0,00</a:t>
                      </a:r>
                      <a:endParaRPr lang="pt-BR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Receita Cessão Onerosa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0,00</a:t>
                      </a:r>
                      <a:endParaRPr lang="pt-BR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387.711,71</a:t>
                      </a:r>
                      <a:endParaRPr lang="pt-BR" b="0" i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61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Receitas Públicas – Prefeitura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7650587"/>
              </p:ext>
            </p:extLst>
          </p:nvPr>
        </p:nvGraphicFramePr>
        <p:xfrm>
          <a:off x="1390986" y="1274898"/>
          <a:ext cx="10023474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2231"/>
                <a:gridCol w="2780085"/>
                <a:gridCol w="334115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mtClean="0"/>
                        <a:t>Orçada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mtClean="0"/>
                        <a:t>Arrecadada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Transferências Correntes-</a:t>
                      </a:r>
                      <a:r>
                        <a:rPr lang="pt-BR" b="1" baseline="0" dirty="0" smtClean="0"/>
                        <a:t> Estado</a:t>
                      </a:r>
                      <a:endParaRPr lang="pt-BR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17.456.900,00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19.295.119,37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ICMS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15.100.000,00</a:t>
                      </a:r>
                      <a:endParaRPr lang="pt-BR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16.783.519,89</a:t>
                      </a:r>
                      <a:endParaRPr lang="pt-BR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i="0" dirty="0" smtClean="0"/>
                        <a:t>IPVA</a:t>
                      </a:r>
                      <a:endParaRPr lang="pt-BR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1.520.000,00</a:t>
                      </a:r>
                      <a:endParaRPr lang="pt-BR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1.755.854,47</a:t>
                      </a:r>
                      <a:endParaRPr lang="pt-BR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IPI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200.000,00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217.320,66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CIDE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20.000,00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11.439,56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FEAS – proteção social básica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0,00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14.675,00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FEAS – </a:t>
                      </a:r>
                      <a:r>
                        <a:rPr lang="pt-BR" b="0" dirty="0" err="1" smtClean="0"/>
                        <a:t>manut</a:t>
                      </a:r>
                      <a:r>
                        <a:rPr lang="pt-BR" b="0" dirty="0" smtClean="0"/>
                        <a:t>. CRAS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75.000,00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0,00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Transporte escolar estadual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465.000,00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464.130,00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i="0" dirty="0" smtClean="0"/>
                        <a:t>Convênio</a:t>
                      </a:r>
                      <a:r>
                        <a:rPr lang="pt-BR" b="0" i="0" baseline="0" dirty="0" smtClean="0"/>
                        <a:t> Trânsito/PC/PM</a:t>
                      </a:r>
                      <a:endParaRPr lang="pt-BR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76.900,00</a:t>
                      </a:r>
                      <a:endParaRPr lang="pt-BR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48.179,79</a:t>
                      </a:r>
                      <a:endParaRPr lang="pt-BR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CASAN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60.000,00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60.000,00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err="1" smtClean="0"/>
                        <a:t>Fundeb</a:t>
                      </a:r>
                      <a:endParaRPr lang="pt-BR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4.015.000,00</a:t>
                      </a:r>
                      <a:endParaRPr lang="pt-BR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4.597.560,68</a:t>
                      </a:r>
                      <a:endParaRPr lang="pt-BR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Outras Receitas correntes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34.000,00</a:t>
                      </a:r>
                      <a:endParaRPr lang="pt-BR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/>
                        <a:t>79.463,24</a:t>
                      </a:r>
                      <a:endParaRPr lang="pt-BR" b="1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Multas previstas em legislação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3.000,00</a:t>
                      </a:r>
                      <a:endParaRPr lang="pt-BR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604,32</a:t>
                      </a:r>
                      <a:endParaRPr lang="pt-BR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Multas e juros-</a:t>
                      </a:r>
                      <a:r>
                        <a:rPr lang="pt-BR" b="0" baseline="0" dirty="0" smtClean="0"/>
                        <a:t> contrato</a:t>
                      </a:r>
                      <a:endParaRPr lang="pt-BR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15.000,00</a:t>
                      </a:r>
                      <a:endParaRPr lang="pt-BR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0,00</a:t>
                      </a:r>
                      <a:endParaRPr lang="pt-BR" b="0" i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718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Receitas Públicas – Prefeitura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4410634"/>
              </p:ext>
            </p:extLst>
          </p:nvPr>
        </p:nvGraphicFramePr>
        <p:xfrm>
          <a:off x="1390986" y="1274898"/>
          <a:ext cx="10023474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2231"/>
                <a:gridCol w="2780085"/>
                <a:gridCol w="334115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mtClean="0"/>
                        <a:t>Orçada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mtClean="0"/>
                        <a:t>Arrecadada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Indenizações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1.000,00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20.000,00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Restituições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10.000,00</a:t>
                      </a:r>
                      <a:endParaRPr lang="pt-BR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41.563,64</a:t>
                      </a:r>
                      <a:endParaRPr lang="pt-BR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i="0" dirty="0" smtClean="0"/>
                        <a:t>Ônus de Sucumbência</a:t>
                      </a:r>
                      <a:endParaRPr lang="pt-BR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0,00</a:t>
                      </a:r>
                      <a:endParaRPr lang="pt-BR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17.295,28</a:t>
                      </a:r>
                      <a:endParaRPr lang="pt-BR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Receita terceirização folha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5.000,00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0,00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Receita de 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4.980.000,00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3.170.564,91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err="1" smtClean="0"/>
                        <a:t>Oper</a:t>
                      </a:r>
                      <a:r>
                        <a:rPr lang="pt-BR" b="0" dirty="0" smtClean="0"/>
                        <a:t>. Crédito – </a:t>
                      </a:r>
                      <a:r>
                        <a:rPr lang="pt-BR" b="0" dirty="0" err="1" smtClean="0"/>
                        <a:t>aquis</a:t>
                      </a:r>
                      <a:r>
                        <a:rPr lang="pt-BR" b="0" dirty="0" smtClean="0"/>
                        <a:t>. Ônibus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228.000,00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0,00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err="1" smtClean="0"/>
                        <a:t>Oper</a:t>
                      </a:r>
                      <a:r>
                        <a:rPr lang="pt-BR" b="0" dirty="0" smtClean="0"/>
                        <a:t>. Crédito – FINISA quadra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0,00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150.000,00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err="1" smtClean="0"/>
                        <a:t>Oper</a:t>
                      </a:r>
                      <a:r>
                        <a:rPr lang="pt-BR" b="0" dirty="0" smtClean="0"/>
                        <a:t>. Crédito – FINISA</a:t>
                      </a:r>
                      <a:r>
                        <a:rPr lang="pt-BR" b="0" baseline="0" dirty="0" smtClean="0"/>
                        <a:t> outros</a:t>
                      </a:r>
                      <a:endParaRPr lang="pt-BR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0,00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1.350.000,00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i="0" dirty="0" smtClean="0"/>
                        <a:t>Alienação de Bens</a:t>
                      </a:r>
                      <a:endParaRPr lang="pt-BR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5.000,00</a:t>
                      </a:r>
                      <a:endParaRPr lang="pt-BR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0,00</a:t>
                      </a:r>
                      <a:endParaRPr lang="pt-BR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Amortização</a:t>
                      </a:r>
                      <a:r>
                        <a:rPr lang="pt-BR" b="0" baseline="0" dirty="0" smtClean="0"/>
                        <a:t> de empréstimos</a:t>
                      </a:r>
                      <a:endParaRPr lang="pt-BR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1.000,00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0,00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Convênio</a:t>
                      </a:r>
                      <a:r>
                        <a:rPr lang="pt-BR" b="0" baseline="0" dirty="0" smtClean="0"/>
                        <a:t> MEC-</a:t>
                      </a:r>
                      <a:r>
                        <a:rPr lang="pt-BR" b="0" baseline="0" dirty="0" err="1" smtClean="0"/>
                        <a:t>ampl</a:t>
                      </a:r>
                      <a:r>
                        <a:rPr lang="pt-BR" b="0" baseline="0" dirty="0" smtClean="0"/>
                        <a:t>. Rede fis. EF</a:t>
                      </a:r>
                      <a:endParaRPr lang="pt-BR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1.000.000,00</a:t>
                      </a:r>
                      <a:endParaRPr lang="pt-BR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0,00</a:t>
                      </a:r>
                      <a:endParaRPr lang="pt-BR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Convênio</a:t>
                      </a:r>
                      <a:r>
                        <a:rPr lang="pt-BR" b="0" baseline="0" dirty="0" smtClean="0"/>
                        <a:t> MEC-</a:t>
                      </a:r>
                      <a:r>
                        <a:rPr lang="pt-BR" b="0" baseline="0" dirty="0" err="1" smtClean="0"/>
                        <a:t>ampl</a:t>
                      </a:r>
                      <a:r>
                        <a:rPr lang="pt-BR" b="0" baseline="0" dirty="0" smtClean="0"/>
                        <a:t>. Rede fis. EI</a:t>
                      </a:r>
                      <a:endParaRPr lang="pt-BR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600.000,00</a:t>
                      </a:r>
                      <a:endParaRPr lang="pt-BR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262.318,17</a:t>
                      </a:r>
                      <a:endParaRPr lang="pt-BR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Convênio</a:t>
                      </a:r>
                      <a:r>
                        <a:rPr lang="pt-BR" b="0" baseline="0" dirty="0" smtClean="0"/>
                        <a:t> MEC-</a:t>
                      </a:r>
                      <a:r>
                        <a:rPr lang="pt-BR" b="0" baseline="0" dirty="0" err="1" smtClean="0"/>
                        <a:t>aquisi</a:t>
                      </a:r>
                      <a:r>
                        <a:rPr lang="pt-BR" b="0" baseline="0" dirty="0" smtClean="0"/>
                        <a:t>. </a:t>
                      </a:r>
                      <a:r>
                        <a:rPr lang="pt-BR" b="0" baseline="0" dirty="0" err="1" smtClean="0"/>
                        <a:t>Onibus</a:t>
                      </a:r>
                      <a:endParaRPr lang="pt-BR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456.000,00</a:t>
                      </a:r>
                      <a:endParaRPr lang="pt-BR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228.912,00</a:t>
                      </a:r>
                      <a:endParaRPr lang="pt-BR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FUNASA</a:t>
                      </a:r>
                      <a:r>
                        <a:rPr lang="pt-BR" b="0" baseline="0" dirty="0" smtClean="0"/>
                        <a:t> – Fossas</a:t>
                      </a:r>
                      <a:endParaRPr lang="pt-BR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100.000,00</a:t>
                      </a:r>
                      <a:endParaRPr lang="pt-BR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0,00</a:t>
                      </a:r>
                      <a:endParaRPr lang="pt-BR" b="0" i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641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Exigência legal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Dentre os mecanismos de controle fiscal inseridos na </a:t>
            </a:r>
            <a:r>
              <a:rPr lang="pt-BR" dirty="0">
                <a:hlinkClick r:id="rId2" tooltip="Lei Complementar nº 101, de 4 de maio de 2000."/>
              </a:rPr>
              <a:t>Lei de Responsabilidade Fiscal</a:t>
            </a:r>
            <a:r>
              <a:rPr lang="pt-BR" dirty="0"/>
              <a:t>, temos a figura da Audiência Pública de Avaliação de Metas Fiscais, que de uma forma genérica, vem tratar da avaliação da receita, despesa e dívidas do Administração</a:t>
            </a:r>
            <a:r>
              <a:rPr lang="pt-BR" dirty="0" smtClean="0"/>
              <a:t>.</a:t>
            </a:r>
          </a:p>
          <a:p>
            <a:pPr algn="just"/>
            <a:r>
              <a:rPr lang="pt-BR" dirty="0"/>
              <a:t>A obrigatoriedade da realização da audiência pública vem descrita no art. </a:t>
            </a:r>
            <a:r>
              <a:rPr lang="pt-BR" dirty="0">
                <a:hlinkClick r:id="rId3" tooltip="Artigo 9 Lc nº 101 de 04 de Maio de 2000"/>
              </a:rPr>
              <a:t>9º</a:t>
            </a:r>
            <a:r>
              <a:rPr lang="pt-BR" dirty="0"/>
              <a:t>, parágrafo quarto da </a:t>
            </a:r>
            <a:r>
              <a:rPr lang="pt-BR" dirty="0">
                <a:hlinkClick r:id="rId2" tooltip="Lei Complementar nº 101, de 4 de maio de 2000."/>
              </a:rPr>
              <a:t>Lei de Responsabilidade </a:t>
            </a:r>
            <a:r>
              <a:rPr lang="pt-BR" dirty="0" smtClean="0">
                <a:hlinkClick r:id="rId2" tooltip="Lei Complementar nº 101, de 4 de maio de 2000."/>
              </a:rPr>
              <a:t>Fiscal</a:t>
            </a:r>
            <a:endParaRPr lang="pt-BR" dirty="0" smtClean="0"/>
          </a:p>
          <a:p>
            <a:pPr algn="just"/>
            <a:r>
              <a:rPr lang="pt-BR" i="1" dirty="0"/>
              <a:t>§ 4º Até o final dos meses de maio, setembro e fevereiro, o Poder Executivo demonstrará e avaliará o cumprimento das metas fiscais de cada quadrimestre, em audiência pública na comissão referida no </a:t>
            </a:r>
            <a:r>
              <a:rPr lang="pt-BR" i="1" dirty="0">
                <a:hlinkClick r:id="rId4" tooltip="Parágrafo 1 Artigo 166 da Constituição Federal de 1988"/>
              </a:rPr>
              <a:t>§ 1</a:t>
            </a:r>
            <a:r>
              <a:rPr lang="pt-BR" i="1" dirty="0"/>
              <a:t> do art. </a:t>
            </a:r>
            <a:r>
              <a:rPr lang="pt-BR" i="1" dirty="0">
                <a:hlinkClick r:id="rId5" tooltip="Artigo 166 da Constituição Federal de 1988"/>
              </a:rPr>
              <a:t>166</a:t>
            </a:r>
            <a:r>
              <a:rPr lang="pt-BR" i="1" dirty="0"/>
              <a:t> da </a:t>
            </a:r>
            <a:r>
              <a:rPr lang="pt-BR" i="1" dirty="0">
                <a:hlinkClick r:id="rId6" tooltip="CONSTITUIÇÃO DA REPÚBLICA FEDERATIVA DO BRASIL DE 1988"/>
              </a:rPr>
              <a:t>Constituição</a:t>
            </a:r>
            <a:r>
              <a:rPr lang="pt-BR" i="1" dirty="0"/>
              <a:t> ou equivalente nas Casas Legislativas estaduais e municipais.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675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Receitas Públicas – Prefeitura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6919900"/>
              </p:ext>
            </p:extLst>
          </p:nvPr>
        </p:nvGraphicFramePr>
        <p:xfrm>
          <a:off x="1390986" y="1274898"/>
          <a:ext cx="10023474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3746"/>
                <a:gridCol w="2728570"/>
                <a:gridCol w="334115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mtClean="0"/>
                        <a:t>Orçada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mtClean="0"/>
                        <a:t>Arrecadada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FUNASA</a:t>
                      </a:r>
                      <a:r>
                        <a:rPr lang="pt-BR" b="0" baseline="0" dirty="0" smtClean="0"/>
                        <a:t> – coletor de lixo</a:t>
                      </a:r>
                      <a:endParaRPr lang="pt-BR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250.000,00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0,00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Convênio</a:t>
                      </a:r>
                      <a:r>
                        <a:rPr lang="pt-BR" b="0" baseline="0" dirty="0" smtClean="0"/>
                        <a:t> Minis. Cidades </a:t>
                      </a:r>
                      <a:r>
                        <a:rPr lang="pt-BR" b="0" baseline="0" dirty="0" err="1" smtClean="0"/>
                        <a:t>pav</a:t>
                      </a:r>
                      <a:r>
                        <a:rPr lang="pt-BR" b="0" baseline="0" dirty="0" smtClean="0"/>
                        <a:t> vias</a:t>
                      </a:r>
                      <a:endParaRPr lang="pt-BR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0,00</a:t>
                      </a:r>
                      <a:endParaRPr lang="pt-BR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241.251,43</a:t>
                      </a:r>
                      <a:endParaRPr lang="pt-BR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i="0" dirty="0" smtClean="0"/>
                        <a:t>Convênio</a:t>
                      </a:r>
                      <a:r>
                        <a:rPr lang="pt-BR" b="0" i="0" baseline="0" dirty="0" smtClean="0"/>
                        <a:t> </a:t>
                      </a:r>
                      <a:r>
                        <a:rPr lang="pt-BR" b="0" i="0" baseline="0" dirty="0" err="1" smtClean="0"/>
                        <a:t>Minist</a:t>
                      </a:r>
                      <a:r>
                        <a:rPr lang="pt-BR" b="0" i="0" baseline="0" dirty="0" smtClean="0"/>
                        <a:t>. Infraestrutura</a:t>
                      </a:r>
                      <a:endParaRPr lang="pt-BR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100.000,00</a:t>
                      </a:r>
                      <a:endParaRPr lang="pt-BR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0,00</a:t>
                      </a:r>
                      <a:endParaRPr lang="pt-BR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err="1" smtClean="0"/>
                        <a:t>Conv</a:t>
                      </a:r>
                      <a:r>
                        <a:rPr lang="pt-BR" b="0" dirty="0" smtClean="0"/>
                        <a:t>. </a:t>
                      </a:r>
                      <a:r>
                        <a:rPr lang="pt-BR" b="0" dirty="0" err="1" smtClean="0"/>
                        <a:t>Minist</a:t>
                      </a:r>
                      <a:r>
                        <a:rPr lang="pt-BR" b="0" dirty="0" smtClean="0"/>
                        <a:t>. Defesa Civil–aqui </a:t>
                      </a:r>
                      <a:r>
                        <a:rPr lang="pt-BR" b="0" dirty="0" err="1" smtClean="0"/>
                        <a:t>vei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80.000,00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0,00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err="1" smtClean="0"/>
                        <a:t>Conv</a:t>
                      </a:r>
                      <a:r>
                        <a:rPr lang="pt-BR" b="0" dirty="0" smtClean="0"/>
                        <a:t>. </a:t>
                      </a:r>
                      <a:r>
                        <a:rPr lang="pt-BR" b="0" dirty="0" err="1" smtClean="0"/>
                        <a:t>Minist</a:t>
                      </a:r>
                      <a:r>
                        <a:rPr lang="pt-BR" b="0" dirty="0" smtClean="0"/>
                        <a:t>. Turismo – CAT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250.000,00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0,00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Convênio</a:t>
                      </a:r>
                      <a:r>
                        <a:rPr lang="pt-BR" b="0" baseline="0" dirty="0" smtClean="0"/>
                        <a:t> MDS – Centro de </a:t>
                      </a:r>
                      <a:r>
                        <a:rPr lang="pt-BR" b="0" baseline="0" dirty="0" err="1" smtClean="0"/>
                        <a:t>conv</a:t>
                      </a:r>
                      <a:endParaRPr lang="pt-BR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250.000,00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0,00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Convênio</a:t>
                      </a:r>
                      <a:r>
                        <a:rPr lang="pt-BR" b="0" baseline="0" dirty="0" smtClean="0"/>
                        <a:t> MDS – CRAS</a:t>
                      </a:r>
                      <a:endParaRPr lang="pt-BR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250.000,00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350.000,00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err="1" smtClean="0"/>
                        <a:t>Conv</a:t>
                      </a:r>
                      <a:r>
                        <a:rPr lang="pt-BR" b="0" dirty="0" smtClean="0"/>
                        <a:t>. </a:t>
                      </a:r>
                      <a:r>
                        <a:rPr lang="pt-BR" b="0" dirty="0" err="1" smtClean="0"/>
                        <a:t>Minist</a:t>
                      </a:r>
                      <a:r>
                        <a:rPr lang="pt-BR" b="0" dirty="0" smtClean="0"/>
                        <a:t>. </a:t>
                      </a:r>
                      <a:r>
                        <a:rPr lang="pt-BR" b="0" dirty="0" err="1" smtClean="0"/>
                        <a:t>Agri</a:t>
                      </a:r>
                      <a:r>
                        <a:rPr lang="pt-BR" b="0" dirty="0" smtClean="0"/>
                        <a:t> – </a:t>
                      </a:r>
                      <a:r>
                        <a:rPr lang="pt-BR" b="0" dirty="0" err="1" smtClean="0"/>
                        <a:t>Aquis</a:t>
                      </a:r>
                      <a:r>
                        <a:rPr lang="pt-BR" b="0" dirty="0" smtClean="0"/>
                        <a:t> </a:t>
                      </a:r>
                      <a:r>
                        <a:rPr lang="pt-BR" b="0" dirty="0" err="1" smtClean="0"/>
                        <a:t>eq</a:t>
                      </a:r>
                      <a:r>
                        <a:rPr lang="pt-BR" b="0" baseline="0" dirty="0" smtClean="0"/>
                        <a:t> agr.</a:t>
                      </a:r>
                      <a:endParaRPr lang="pt-BR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400.000,00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185.909,98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err="1" smtClean="0"/>
                        <a:t>Conv</a:t>
                      </a:r>
                      <a:r>
                        <a:rPr lang="pt-BR" b="0" dirty="0" smtClean="0"/>
                        <a:t>. </a:t>
                      </a:r>
                      <a:r>
                        <a:rPr lang="pt-BR" b="0" dirty="0" err="1" smtClean="0"/>
                        <a:t>Minist</a:t>
                      </a:r>
                      <a:r>
                        <a:rPr lang="pt-BR" b="0" dirty="0" smtClean="0"/>
                        <a:t>. </a:t>
                      </a:r>
                      <a:r>
                        <a:rPr lang="pt-BR" b="0" dirty="0" err="1" smtClean="0"/>
                        <a:t>Agri</a:t>
                      </a:r>
                      <a:r>
                        <a:rPr lang="pt-BR" b="0" dirty="0" smtClean="0"/>
                        <a:t> – casa</a:t>
                      </a:r>
                      <a:r>
                        <a:rPr lang="pt-BR" b="0" baseline="0" dirty="0" smtClean="0"/>
                        <a:t> agr.</a:t>
                      </a:r>
                      <a:endParaRPr lang="pt-BR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250.000,00</a:t>
                      </a:r>
                      <a:endParaRPr lang="pt-BR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0,00</a:t>
                      </a:r>
                      <a:endParaRPr lang="pt-BR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err="1" smtClean="0"/>
                        <a:t>Conv</a:t>
                      </a:r>
                      <a:r>
                        <a:rPr lang="pt-BR" b="0" dirty="0" smtClean="0"/>
                        <a:t>. </a:t>
                      </a:r>
                      <a:r>
                        <a:rPr lang="pt-BR" b="0" dirty="0" err="1" smtClean="0"/>
                        <a:t>Minist</a:t>
                      </a:r>
                      <a:r>
                        <a:rPr lang="pt-BR" b="0" dirty="0" smtClean="0"/>
                        <a:t>. Esp. – Aqui. </a:t>
                      </a:r>
                      <a:r>
                        <a:rPr lang="pt-BR" b="0" dirty="0" err="1" smtClean="0"/>
                        <a:t>Onibus</a:t>
                      </a:r>
                      <a:endParaRPr lang="pt-BR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200.000,00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0,00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err="1" smtClean="0"/>
                        <a:t>Conv</a:t>
                      </a:r>
                      <a:r>
                        <a:rPr lang="pt-BR" b="0" dirty="0" smtClean="0"/>
                        <a:t>. </a:t>
                      </a:r>
                      <a:r>
                        <a:rPr lang="pt-BR" b="0" dirty="0" err="1" smtClean="0"/>
                        <a:t>Minist</a:t>
                      </a:r>
                      <a:r>
                        <a:rPr lang="pt-BR" b="0" dirty="0" smtClean="0"/>
                        <a:t>. Turismo – </a:t>
                      </a:r>
                      <a:r>
                        <a:rPr lang="pt-BR" b="0" dirty="0" err="1" smtClean="0"/>
                        <a:t>pav</a:t>
                      </a:r>
                      <a:r>
                        <a:rPr lang="pt-BR" b="0" dirty="0" smtClean="0"/>
                        <a:t> vias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460.000,00</a:t>
                      </a:r>
                      <a:endParaRPr lang="pt-BR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0,00</a:t>
                      </a:r>
                      <a:endParaRPr lang="pt-BR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err="1" smtClean="0"/>
                        <a:t>Conv</a:t>
                      </a:r>
                      <a:r>
                        <a:rPr lang="pt-BR" b="0" dirty="0" smtClean="0"/>
                        <a:t>. </a:t>
                      </a:r>
                      <a:r>
                        <a:rPr lang="pt-BR" b="0" dirty="0" err="1" smtClean="0"/>
                        <a:t>Minist</a:t>
                      </a:r>
                      <a:r>
                        <a:rPr lang="pt-BR" b="0" dirty="0" smtClean="0"/>
                        <a:t>. Cultura – rev.</a:t>
                      </a:r>
                      <a:r>
                        <a:rPr lang="pt-BR" b="0" baseline="0" dirty="0" smtClean="0"/>
                        <a:t> </a:t>
                      </a:r>
                      <a:r>
                        <a:rPr lang="pt-BR" b="0" baseline="0" dirty="0" err="1" smtClean="0"/>
                        <a:t>Aud</a:t>
                      </a:r>
                      <a:endParaRPr lang="pt-BR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100.000,00</a:t>
                      </a:r>
                      <a:endParaRPr lang="pt-BR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0,00</a:t>
                      </a:r>
                      <a:endParaRPr lang="pt-BR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err="1" smtClean="0"/>
                        <a:t>Conv</a:t>
                      </a:r>
                      <a:r>
                        <a:rPr lang="pt-BR" b="0" dirty="0" smtClean="0"/>
                        <a:t>. Estado – </a:t>
                      </a:r>
                      <a:r>
                        <a:rPr lang="pt-BR" b="0" dirty="0" err="1" smtClean="0"/>
                        <a:t>pav</a:t>
                      </a:r>
                      <a:r>
                        <a:rPr lang="pt-BR" b="0" dirty="0" smtClean="0"/>
                        <a:t> vias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0,00</a:t>
                      </a:r>
                      <a:endParaRPr lang="pt-BR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387.498,33</a:t>
                      </a:r>
                      <a:endParaRPr lang="pt-BR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FEAS – proteção social básica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0,00</a:t>
                      </a:r>
                      <a:endParaRPr lang="pt-BR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14.675,00</a:t>
                      </a:r>
                      <a:endParaRPr lang="pt-BR" b="0" i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72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Receitas Públicas – Prefeitura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9333652"/>
              </p:ext>
            </p:extLst>
          </p:nvPr>
        </p:nvGraphicFramePr>
        <p:xfrm>
          <a:off x="1390986" y="1274898"/>
          <a:ext cx="1002347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3746"/>
                <a:gridCol w="2728570"/>
                <a:gridCol w="334115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mtClean="0"/>
                        <a:t>Orçada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mtClean="0"/>
                        <a:t>Arrecadada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smtClean="0"/>
                        <a:t>Deduções da</a:t>
                      </a:r>
                      <a:r>
                        <a:rPr lang="pt-BR" b="0" baseline="0" dirty="0" smtClean="0"/>
                        <a:t> Receita Corrente</a:t>
                      </a:r>
                      <a:endParaRPr lang="pt-BR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5.117.750,00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5.577.207,54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i="0" dirty="0" smtClean="0"/>
                        <a:t>Receita</a:t>
                      </a:r>
                      <a:r>
                        <a:rPr lang="pt-BR" b="0" i="0" baseline="0" dirty="0" smtClean="0"/>
                        <a:t> Total</a:t>
                      </a:r>
                      <a:endParaRPr lang="pt-BR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36.193.250,00</a:t>
                      </a:r>
                      <a:endParaRPr lang="pt-BR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37.500.920,58</a:t>
                      </a:r>
                      <a:endParaRPr lang="pt-BR" b="0" i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378039" y="3309870"/>
            <a:ext cx="10126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Arrecadação a maior de R$ 1.307.670,58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83910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Receitas Públicas – </a:t>
            </a:r>
            <a:r>
              <a:rPr lang="pt-BR" dirty="0" smtClean="0"/>
              <a:t>Prefeitura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53803" y="2133600"/>
            <a:ext cx="9250809" cy="3777622"/>
          </a:xfrm>
        </p:spPr>
        <p:txBody>
          <a:bodyPr/>
          <a:lstStyle/>
          <a:p>
            <a:r>
              <a:rPr lang="pt-BR" dirty="0" smtClean="0"/>
              <a:t>As Transferências Correntes da União e do Estado, no montante de R$ 28.001.427,85 corresponde a 74,67% do total arrecadado.</a:t>
            </a:r>
          </a:p>
          <a:p>
            <a:r>
              <a:rPr lang="pt-BR" dirty="0" smtClean="0"/>
              <a:t>O comportamento da receita nos 3 últimos exercícios foi o seguinte: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367867"/>
              </p:ext>
            </p:extLst>
          </p:nvPr>
        </p:nvGraphicFramePr>
        <p:xfrm>
          <a:off x="2253803" y="3617412"/>
          <a:ext cx="868036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222"/>
                <a:gridCol w="1790164"/>
                <a:gridCol w="1846830"/>
                <a:gridCol w="1736072"/>
                <a:gridCol w="1736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Exercícios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Próprias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Transferências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Capital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4.595.940,14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21.311.625,49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2.386.237,77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28.293.803,40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4.571.217,17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22.605.611,23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1.556.492,68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28.733.321,08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5.956.488,91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24.879.973,27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2.406.079,65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33.242.541,83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2019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6.328.927,82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28.001.427,85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3.170.564,91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37.500.920,58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92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Receita Total Município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5776726"/>
              </p:ext>
            </p:extLst>
          </p:nvPr>
        </p:nvGraphicFramePr>
        <p:xfrm>
          <a:off x="2589213" y="2133600"/>
          <a:ext cx="8915400" cy="19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2971800"/>
                <a:gridCol w="29718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Exercício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Orçada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Arrecadada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b="1" dirty="0" smtClean="0"/>
                        <a:t>2019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b="1" dirty="0" smtClean="0"/>
                        <a:t>45.215.450,00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b="1" dirty="0" smtClean="0"/>
                        <a:t>48.041.824,15</a:t>
                      </a:r>
                      <a:endParaRPr lang="pt-BR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2018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39.385.500,00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41.175.356,73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2017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36.061.000,00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36.579.776,77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2016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36.230.000,00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35.954.169,31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1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65161" y="147591"/>
            <a:ext cx="9572781" cy="1280890"/>
          </a:xfrm>
        </p:spPr>
        <p:txBody>
          <a:bodyPr/>
          <a:lstStyle/>
          <a:p>
            <a:r>
              <a:rPr lang="pt-BR" dirty="0"/>
              <a:t>Receitas </a:t>
            </a:r>
            <a:r>
              <a:rPr lang="pt-BR" dirty="0" smtClean="0"/>
              <a:t>Públicas – ESTOQUE Dívida Ativa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7493271"/>
              </p:ext>
            </p:extLst>
          </p:nvPr>
        </p:nvGraphicFramePr>
        <p:xfrm>
          <a:off x="1494508" y="909034"/>
          <a:ext cx="89154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/>
                <a:gridCol w="44577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 Dívida Ativa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Saldo em 31/12/2019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IPTU – 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327.572,59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IPTU – DAMJ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165.984,15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ISS – 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519.219,25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ISS – DAMJ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609.410,82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Taxa</a:t>
                      </a:r>
                      <a:r>
                        <a:rPr lang="pt-BR" baseline="0" dirty="0" smtClean="0"/>
                        <a:t> de cemitério – 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3.629,92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Taxa</a:t>
                      </a:r>
                      <a:r>
                        <a:rPr lang="pt-BR" baseline="0" dirty="0" smtClean="0"/>
                        <a:t> de Limpeza pública - 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19.748,28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Taxa de Expediente - 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9.693,03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Outras taxas prestação de serv. –DA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18.408,86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Taxa de Expediente Saúde – 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720,27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Taxa</a:t>
                      </a:r>
                      <a:r>
                        <a:rPr lang="pt-BR" baseline="0" dirty="0" smtClean="0"/>
                        <a:t> de cemitério – DAMJ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2.161,76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Taxa</a:t>
                      </a:r>
                      <a:r>
                        <a:rPr lang="pt-BR" baseline="0" dirty="0" smtClean="0"/>
                        <a:t> de Limpeza pública – DAMJ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10.076,60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Taxa de Expediente – DAMJ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7.663,04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Outras taxas prestação serv. –DAMJ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7.169,57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Taxa de Expediente Saúde – DAMJ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203,05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282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1071" y="147591"/>
            <a:ext cx="9456872" cy="1280890"/>
          </a:xfrm>
        </p:spPr>
        <p:txBody>
          <a:bodyPr/>
          <a:lstStyle/>
          <a:p>
            <a:r>
              <a:rPr lang="pt-BR" dirty="0"/>
              <a:t>Receitas </a:t>
            </a:r>
            <a:r>
              <a:rPr lang="pt-BR" dirty="0" smtClean="0"/>
              <a:t>Públicas – ESTOQUE Divida Ativa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0563717"/>
              </p:ext>
            </p:extLst>
          </p:nvPr>
        </p:nvGraphicFramePr>
        <p:xfrm>
          <a:off x="1494508" y="909034"/>
          <a:ext cx="89154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/>
                <a:gridCol w="44577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 Dívida Ativa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Saldo em 31/12/2019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Taxa</a:t>
                      </a:r>
                      <a:r>
                        <a:rPr lang="pt-BR" baseline="0" dirty="0" smtClean="0"/>
                        <a:t> Vig. Sanitária – 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16.159,38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Taxa</a:t>
                      </a:r>
                      <a:r>
                        <a:rPr lang="pt-BR" baseline="0" dirty="0" smtClean="0"/>
                        <a:t> Vig. Sanitária – DAMJ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5.882,77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Taxa </a:t>
                      </a:r>
                      <a:r>
                        <a:rPr lang="pt-BR" dirty="0" err="1" smtClean="0"/>
                        <a:t>Func.Estab</a:t>
                      </a:r>
                      <a:r>
                        <a:rPr lang="pt-BR" dirty="0" smtClean="0"/>
                        <a:t>. Com/</a:t>
                      </a:r>
                      <a:r>
                        <a:rPr lang="pt-BR" dirty="0" err="1" smtClean="0"/>
                        <a:t>ind</a:t>
                      </a:r>
                      <a:r>
                        <a:rPr lang="pt-BR" dirty="0" smtClean="0"/>
                        <a:t>/PS</a:t>
                      </a:r>
                      <a:r>
                        <a:rPr lang="pt-BR" baseline="0" dirty="0" smtClean="0"/>
                        <a:t> - 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147.298,54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Taxa</a:t>
                      </a:r>
                      <a:r>
                        <a:rPr lang="pt-BR" baseline="0" dirty="0" smtClean="0"/>
                        <a:t> Licença ex. obras – 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951,91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Taxa </a:t>
                      </a:r>
                      <a:r>
                        <a:rPr lang="pt-BR" dirty="0" err="1" smtClean="0"/>
                        <a:t>Func.Estab</a:t>
                      </a:r>
                      <a:r>
                        <a:rPr lang="pt-BR" dirty="0" smtClean="0"/>
                        <a:t>. Com/</a:t>
                      </a:r>
                      <a:r>
                        <a:rPr lang="pt-BR" dirty="0" err="1" smtClean="0"/>
                        <a:t>ind</a:t>
                      </a:r>
                      <a:r>
                        <a:rPr lang="pt-BR" dirty="0" smtClean="0"/>
                        <a:t>/PS</a:t>
                      </a:r>
                      <a:r>
                        <a:rPr lang="pt-BR" baseline="0" dirty="0" smtClean="0"/>
                        <a:t> – DAMJ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111.808,77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Taxa</a:t>
                      </a:r>
                      <a:r>
                        <a:rPr lang="pt-BR" baseline="0" dirty="0" smtClean="0"/>
                        <a:t> Licença ex. obras – DAMJ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649,93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COSIP – 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12.967,86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COSIP – DAMJ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4.109,74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Alugueis</a:t>
                      </a:r>
                      <a:r>
                        <a:rPr lang="pt-BR" baseline="0" dirty="0" smtClean="0"/>
                        <a:t> – 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18.295,59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Alugueis</a:t>
                      </a:r>
                      <a:r>
                        <a:rPr lang="pt-BR" baseline="0" dirty="0" smtClean="0"/>
                        <a:t> – DAMJ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10.137,72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 Agropecuária- 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369,43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Receita Agropecuária- DAMJ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394,02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Serv.</a:t>
                      </a:r>
                      <a:r>
                        <a:rPr lang="pt-BR" baseline="0" dirty="0" smtClean="0"/>
                        <a:t> Preparação Terra- 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50.798,70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Serv.</a:t>
                      </a:r>
                      <a:r>
                        <a:rPr lang="pt-BR" baseline="0" dirty="0" smtClean="0"/>
                        <a:t> Preparação Terra- DAMJ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63.838,31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67724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26255" y="147591"/>
            <a:ext cx="8911687" cy="1280890"/>
          </a:xfrm>
        </p:spPr>
        <p:txBody>
          <a:bodyPr/>
          <a:lstStyle/>
          <a:p>
            <a:r>
              <a:rPr lang="pt-BR" dirty="0"/>
              <a:t>Receitas </a:t>
            </a:r>
            <a:r>
              <a:rPr lang="pt-BR" dirty="0" smtClean="0"/>
              <a:t>Públicas – Divida Ativa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8028982"/>
              </p:ext>
            </p:extLst>
          </p:nvPr>
        </p:nvGraphicFramePr>
        <p:xfrm>
          <a:off x="1494508" y="909034"/>
          <a:ext cx="8915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/>
                <a:gridCol w="44577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 Dívida Ativa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Saldo em 31/12/2019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Multas previstas em legislação-DA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153.582,93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Multas previstas em legislação-DAMJ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190.910,55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2.489.817,34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67986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6427925"/>
              </p:ext>
            </p:extLst>
          </p:nvPr>
        </p:nvGraphicFramePr>
        <p:xfrm>
          <a:off x="2832525" y="1087843"/>
          <a:ext cx="7499350" cy="5462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16461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Despesa Pública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2776242"/>
              </p:ext>
            </p:extLst>
          </p:nvPr>
        </p:nvGraphicFramePr>
        <p:xfrm>
          <a:off x="1931833" y="2133598"/>
          <a:ext cx="9572780" cy="2979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4556"/>
                <a:gridCol w="1914556"/>
                <a:gridCol w="1914556"/>
                <a:gridCol w="1914556"/>
                <a:gridCol w="1914556"/>
              </a:tblGrid>
              <a:tr h="764549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Entidade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Empenhada</a:t>
                      </a:r>
                      <a:endParaRPr lang="pt-BR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Liquidada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Paga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Restos a Pagar</a:t>
                      </a:r>
                      <a:endParaRPr lang="pt-BR" b="1" dirty="0"/>
                    </a:p>
                  </a:txBody>
                  <a:tcPr/>
                </a:tc>
              </a:tr>
              <a:tr h="442953">
                <a:tc>
                  <a:txBody>
                    <a:bodyPr/>
                    <a:lstStyle/>
                    <a:p>
                      <a:r>
                        <a:rPr lang="pt-BR" dirty="0" smtClean="0"/>
                        <a:t>Prefeitura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30.315.065,15</a:t>
                      </a:r>
                      <a:endParaRPr lang="pt-BR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26.068.751,75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25.785.671,82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4.529.393,33</a:t>
                      </a:r>
                      <a:endParaRPr lang="pt-BR" b="1" dirty="0"/>
                    </a:p>
                  </a:txBody>
                  <a:tcPr/>
                </a:tc>
              </a:tr>
              <a:tr h="442953">
                <a:tc>
                  <a:txBody>
                    <a:bodyPr/>
                    <a:lstStyle/>
                    <a:p>
                      <a:r>
                        <a:rPr lang="pt-BR" dirty="0" smtClean="0"/>
                        <a:t>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9.172.986,06</a:t>
                      </a:r>
                      <a:endParaRPr lang="pt-BR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8.850.594,14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8.831.888,36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341.097,70</a:t>
                      </a:r>
                      <a:endParaRPr lang="pt-BR" b="1" dirty="0"/>
                    </a:p>
                  </a:txBody>
                  <a:tcPr/>
                </a:tc>
              </a:tr>
              <a:tr h="442953">
                <a:tc>
                  <a:txBody>
                    <a:bodyPr/>
                    <a:lstStyle/>
                    <a:p>
                      <a:r>
                        <a:rPr lang="pt-BR" dirty="0" smtClean="0"/>
                        <a:t>Ipreancarlos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3.171.188,56</a:t>
                      </a:r>
                      <a:endParaRPr lang="pt-BR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3.165.538,56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3.153.624,64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17.563,92</a:t>
                      </a:r>
                      <a:endParaRPr lang="pt-BR" b="1" dirty="0"/>
                    </a:p>
                  </a:txBody>
                  <a:tcPr/>
                </a:tc>
              </a:tr>
              <a:tr h="442953">
                <a:tc>
                  <a:txBody>
                    <a:bodyPr/>
                    <a:lstStyle/>
                    <a:p>
                      <a:r>
                        <a:rPr lang="pt-BR" dirty="0" smtClean="0"/>
                        <a:t>Câmara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1.578.091,45</a:t>
                      </a:r>
                      <a:endParaRPr lang="pt-BR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1.547.623,18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1.547.023,18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31.068,27</a:t>
                      </a:r>
                      <a:endParaRPr lang="pt-BR" b="1" dirty="0"/>
                    </a:p>
                  </a:txBody>
                  <a:tcPr/>
                </a:tc>
              </a:tr>
              <a:tr h="442953">
                <a:tc>
                  <a:txBody>
                    <a:bodyPr/>
                    <a:lstStyle/>
                    <a:p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44.237.331,22</a:t>
                      </a:r>
                      <a:endParaRPr lang="pt-BR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39.632.507,63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39.318.208,00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4.919.123,22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61642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9838352"/>
              </p:ext>
            </p:extLst>
          </p:nvPr>
        </p:nvGraphicFramePr>
        <p:xfrm>
          <a:off x="502275" y="686287"/>
          <a:ext cx="11307652" cy="5903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5184"/>
                <a:gridCol w="2345952"/>
                <a:gridCol w="2388371"/>
                <a:gridCol w="1808145"/>
              </a:tblGrid>
              <a:tr h="375374">
                <a:tc>
                  <a:txBody>
                    <a:bodyPr/>
                    <a:lstStyle/>
                    <a:p>
                      <a:r>
                        <a:rPr lang="pt-BR" dirty="0" smtClean="0"/>
                        <a:t>Unidade</a:t>
                      </a:r>
                      <a:r>
                        <a:rPr lang="pt-BR" baseline="0" dirty="0" smtClean="0"/>
                        <a:t> Orçamentária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Orçado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Realizado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Percentual</a:t>
                      </a:r>
                      <a:endParaRPr lang="pt-BR" dirty="0"/>
                    </a:p>
                  </a:txBody>
                  <a:tcPr/>
                </a:tc>
              </a:tr>
              <a:tr h="647907">
                <a:tc>
                  <a:txBody>
                    <a:bodyPr/>
                    <a:lstStyle/>
                    <a:p>
                      <a:r>
                        <a:rPr lang="pt-BR" dirty="0" smtClean="0"/>
                        <a:t>Secretaria</a:t>
                      </a:r>
                      <a:r>
                        <a:rPr lang="pt-BR" baseline="0" dirty="0" smtClean="0"/>
                        <a:t> de Educação e Cultura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11.615.504,00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11.324.153,91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25,60%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r>
                        <a:rPr lang="pt-BR" dirty="0" smtClean="0"/>
                        <a:t>Fundo Municipal de 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8.416.796,00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9.172.986,06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20,74%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r>
                        <a:rPr lang="pt-BR" dirty="0" smtClean="0"/>
                        <a:t>Secretaria de Obras e Transportes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4.672.800,00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7.307.338,26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16,52%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r>
                        <a:rPr lang="pt-BR" dirty="0" smtClean="0"/>
                        <a:t>Secretaria</a:t>
                      </a:r>
                      <a:r>
                        <a:rPr lang="pt-BR" baseline="0" dirty="0" smtClean="0"/>
                        <a:t> de Agricultura e MA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3.503.200,00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3.626.659,87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8,20%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r>
                        <a:rPr lang="pt-BR" dirty="0" smtClean="0"/>
                        <a:t>Ipreancarlos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7.161.000,00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3.171.188,56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7,17%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r>
                        <a:rPr lang="pt-BR" dirty="0" smtClean="0"/>
                        <a:t>Secretaria de Administração e Finanças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2.427.500,00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2.444.204,51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5,53%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r>
                        <a:rPr lang="pt-BR" dirty="0" smtClean="0"/>
                        <a:t>Encargos Gerais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1.770.200,00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1.940.761,40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4,39%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r>
                        <a:rPr lang="pt-BR" dirty="0" smtClean="0"/>
                        <a:t>Câmara</a:t>
                      </a:r>
                      <a:r>
                        <a:rPr lang="pt-BR" baseline="0" dirty="0" smtClean="0"/>
                        <a:t> Municipal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1.900.000,00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1.578.091,45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3,57%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r>
                        <a:rPr lang="pt-BR" dirty="0" smtClean="0"/>
                        <a:t>Secretaria de Saúde e Assistência Social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1.153.800,00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1.280.329,87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2,89%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r>
                        <a:rPr lang="pt-BR" dirty="0" smtClean="0"/>
                        <a:t>Gabinete</a:t>
                      </a:r>
                      <a:r>
                        <a:rPr lang="pt-BR" baseline="0" dirty="0" smtClean="0"/>
                        <a:t> do Prefeito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934.000,00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1.092.836,77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2,47%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r>
                        <a:rPr lang="pt-BR" dirty="0" smtClean="0"/>
                        <a:t>Secretaria de Esportes e Turismo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1.131.000,00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865.386,32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1,96%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r>
                        <a:rPr lang="pt-BR" dirty="0" smtClean="0"/>
                        <a:t>Secretaria</a:t>
                      </a:r>
                      <a:r>
                        <a:rPr lang="pt-BR" baseline="0" dirty="0" smtClean="0"/>
                        <a:t> de Planejamento e </a:t>
                      </a:r>
                      <a:r>
                        <a:rPr lang="pt-BR" baseline="0" dirty="0" err="1" smtClean="0"/>
                        <a:t>Desenv</a:t>
                      </a:r>
                      <a:r>
                        <a:rPr lang="pt-BR" baseline="0" dirty="0" smtClean="0"/>
                        <a:t>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496.000,00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433.394,24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0,98%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r>
                        <a:rPr lang="pt-BR" dirty="0" smtClean="0"/>
                        <a:t>Reserva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33.650,00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45.215.450,00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44.237.331,22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100%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3652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21355"/>
          </a:xfrm>
        </p:spPr>
        <p:txBody>
          <a:bodyPr/>
          <a:lstStyle/>
          <a:p>
            <a:r>
              <a:rPr lang="pt-BR" dirty="0" smtClean="0"/>
              <a:t>Orçamento x Realizado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92925" y="1721476"/>
            <a:ext cx="8915400" cy="3777622"/>
          </a:xfrm>
        </p:spPr>
        <p:txBody>
          <a:bodyPr/>
          <a:lstStyle/>
          <a:p>
            <a:r>
              <a:rPr lang="pt-BR" dirty="0" smtClean="0"/>
              <a:t>Lei Orçamentária Anual 2019 aprovada em 12 de dezembro de 2018</a:t>
            </a:r>
          </a:p>
          <a:p>
            <a:endParaRPr lang="pt-BR" dirty="0"/>
          </a:p>
          <a:p>
            <a:r>
              <a:rPr lang="pt-BR" dirty="0" smtClean="0"/>
              <a:t>Receitas Previstas R$ 45.215.450,00</a:t>
            </a:r>
          </a:p>
          <a:p>
            <a:endParaRPr lang="pt-BR" dirty="0"/>
          </a:p>
          <a:p>
            <a:r>
              <a:rPr lang="pt-BR" dirty="0" smtClean="0"/>
              <a:t>Despesas Fixadas R$ 45.215.450,00</a:t>
            </a:r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716222"/>
              </p:ext>
            </p:extLst>
          </p:nvPr>
        </p:nvGraphicFramePr>
        <p:xfrm>
          <a:off x="1838816" y="3900748"/>
          <a:ext cx="918549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040"/>
                <a:gridCol w="2459865"/>
                <a:gridCol w="2807594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Orçamento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Despesa Realizada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R$</a:t>
                      </a:r>
                      <a:r>
                        <a:rPr lang="pt-BR" b="1" baseline="0" dirty="0" smtClean="0"/>
                        <a:t> 45.215.450,00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R$ 44.237.331,22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Poder Legislativo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R$ 1.900.000,00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R$ 1.578.091,45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Prefeitura Municipal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R$ 27.737.654,00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R$ 30.315.065,15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Ipreancarlos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R$ 7.161.000,00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R$ 3.171.188,56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Fundo Municipal de 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R$ 8.416.796,00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R$ 9.172.986,06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452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Despesa Pública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9930938"/>
              </p:ext>
            </p:extLst>
          </p:nvPr>
        </p:nvGraphicFramePr>
        <p:xfrm>
          <a:off x="2589213" y="2133600"/>
          <a:ext cx="8915400" cy="4124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/>
                <a:gridCol w="4457700"/>
              </a:tblGrid>
              <a:tr h="416417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 Orçamentária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Empenhada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Despesas Correntes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34.913.284,61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Pessoal e encargos</a:t>
                      </a:r>
                      <a:r>
                        <a:rPr lang="pt-BR" baseline="0" dirty="0" smtClean="0"/>
                        <a:t> Sociais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22.492.167,66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Juros e Encargos da Dívida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234.535,67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Outras Despesas Correntes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12.186.581,28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Despesas de capital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9.324.046,61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Investimentos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7.977.801,49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Amortização</a:t>
                      </a:r>
                      <a:r>
                        <a:rPr lang="pt-BR" baseline="0" dirty="0" smtClean="0"/>
                        <a:t> da Dívida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1.346.245,12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Reserva de Contingência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Reserva do RPPS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44.237.331,22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90830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Despesa Pública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42434" y="2133600"/>
            <a:ext cx="10062178" cy="3777622"/>
          </a:xfrm>
        </p:spPr>
        <p:txBody>
          <a:bodyPr/>
          <a:lstStyle/>
          <a:p>
            <a:pPr algn="just"/>
            <a:r>
              <a:rPr lang="pt-BR" dirty="0" smtClean="0"/>
              <a:t>A maior contratação de dispêndio deu-se em PESSOAL E ENCARGOS SOCIAIS: R$ 22.492.167,66, que representa 50,85% do total.</a:t>
            </a:r>
          </a:p>
          <a:p>
            <a:pPr algn="just"/>
            <a:r>
              <a:rPr lang="pt-BR" dirty="0" smtClean="0"/>
              <a:t>O comportamento da despesa realizada nos últimos três exercícios, destacando-se as despesas correntes das de capital foi a seguinte:</a:t>
            </a:r>
          </a:p>
          <a:p>
            <a:pPr algn="just"/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419179"/>
              </p:ext>
            </p:extLst>
          </p:nvPr>
        </p:nvGraphicFramePr>
        <p:xfrm>
          <a:off x="1581240" y="3720262"/>
          <a:ext cx="9498368" cy="219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4592"/>
                <a:gridCol w="2374592"/>
                <a:gridCol w="2374592"/>
                <a:gridCol w="2374592"/>
              </a:tblGrid>
              <a:tr h="438192">
                <a:tc>
                  <a:txBody>
                    <a:bodyPr/>
                    <a:lstStyle/>
                    <a:p>
                      <a:r>
                        <a:rPr lang="pt-BR" dirty="0" smtClean="0"/>
                        <a:t>Exercício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Correntes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Capital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/>
                </a:tc>
              </a:tr>
              <a:tr h="438192">
                <a:tc>
                  <a:txBody>
                    <a:bodyPr/>
                    <a:lstStyle/>
                    <a:p>
                      <a:r>
                        <a:rPr lang="pt-BR" b="1" dirty="0" smtClean="0"/>
                        <a:t>2019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34.913.284,61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9.324.046,61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44.237.331,22</a:t>
                      </a:r>
                      <a:endParaRPr lang="pt-BR" b="1" dirty="0"/>
                    </a:p>
                  </a:txBody>
                  <a:tcPr/>
                </a:tc>
              </a:tr>
              <a:tr h="438192">
                <a:tc>
                  <a:txBody>
                    <a:bodyPr/>
                    <a:lstStyle/>
                    <a:p>
                      <a:r>
                        <a:rPr lang="pt-BR" dirty="0" smtClean="0"/>
                        <a:t>2018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32.821.093,84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4.329.040,75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37.150.134,59</a:t>
                      </a:r>
                      <a:endParaRPr lang="pt-BR" dirty="0"/>
                    </a:p>
                  </a:txBody>
                  <a:tcPr/>
                </a:tc>
              </a:tr>
              <a:tr h="438192">
                <a:tc>
                  <a:txBody>
                    <a:bodyPr/>
                    <a:lstStyle/>
                    <a:p>
                      <a:r>
                        <a:rPr lang="pt-BR" dirty="0" smtClean="0"/>
                        <a:t>2017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29.307.751,46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4.728.305,57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34.036.057,03</a:t>
                      </a:r>
                      <a:endParaRPr lang="pt-BR" dirty="0"/>
                    </a:p>
                  </a:txBody>
                  <a:tcPr/>
                </a:tc>
              </a:tr>
              <a:tr h="438192">
                <a:tc>
                  <a:txBody>
                    <a:bodyPr/>
                    <a:lstStyle/>
                    <a:p>
                      <a:r>
                        <a:rPr lang="pt-BR" dirty="0" smtClean="0"/>
                        <a:t>2016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27.615.216,58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5.053.790,13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32.669.006,71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49807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Transferências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4571397"/>
              </p:ext>
            </p:extLst>
          </p:nvPr>
        </p:nvGraphicFramePr>
        <p:xfrm>
          <a:off x="1893192" y="2365420"/>
          <a:ext cx="9611420" cy="2773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2855"/>
                <a:gridCol w="2402855"/>
                <a:gridCol w="2402855"/>
                <a:gridCol w="2402855"/>
              </a:tblGrid>
              <a:tr h="693313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Entidade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LOA</a:t>
                      </a:r>
                      <a:r>
                        <a:rPr lang="pt-BR" baseline="0" dirty="0" smtClean="0"/>
                        <a:t> 2019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 Repassado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 Devolvido</a:t>
                      </a:r>
                      <a:endParaRPr lang="pt-BR" dirty="0"/>
                    </a:p>
                  </a:txBody>
                  <a:tcPr/>
                </a:tc>
              </a:tr>
              <a:tr h="693313">
                <a:tc>
                  <a:txBody>
                    <a:bodyPr/>
                    <a:lstStyle/>
                    <a:p>
                      <a:r>
                        <a:rPr lang="pt-BR" dirty="0" smtClean="0"/>
                        <a:t>Ipreancarlos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R$ 338.000,00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R$ 333.311,18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693313">
                <a:tc>
                  <a:txBody>
                    <a:bodyPr/>
                    <a:lstStyle/>
                    <a:p>
                      <a:r>
                        <a:rPr lang="pt-BR" dirty="0" smtClean="0"/>
                        <a:t>Fundo</a:t>
                      </a:r>
                      <a:r>
                        <a:rPr lang="pt-BR" baseline="0" dirty="0" smtClean="0"/>
                        <a:t> Municipal de 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R$ 6.217.596,00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R$ 6.761.071,56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693313">
                <a:tc>
                  <a:txBody>
                    <a:bodyPr/>
                    <a:lstStyle/>
                    <a:p>
                      <a:r>
                        <a:rPr lang="pt-BR" dirty="0" smtClean="0"/>
                        <a:t>Câmara Municipal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R$ 1.900.000,00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R$ 1.899.800,00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R$ 321.708,55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55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Saldo Bancário em 31/12/2019	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0612110"/>
              </p:ext>
            </p:extLst>
          </p:nvPr>
        </p:nvGraphicFramePr>
        <p:xfrm>
          <a:off x="1674255" y="2133598"/>
          <a:ext cx="9830358" cy="3482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5179"/>
                <a:gridCol w="4915179"/>
              </a:tblGrid>
              <a:tr h="580408">
                <a:tc>
                  <a:txBody>
                    <a:bodyPr/>
                    <a:lstStyle/>
                    <a:p>
                      <a:r>
                        <a:rPr lang="pt-BR" dirty="0" smtClean="0"/>
                        <a:t>Entidade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</a:tr>
              <a:tr h="580408">
                <a:tc>
                  <a:txBody>
                    <a:bodyPr/>
                    <a:lstStyle/>
                    <a:p>
                      <a:r>
                        <a:rPr lang="pt-BR" dirty="0" smtClean="0"/>
                        <a:t>Prefeitura</a:t>
                      </a:r>
                      <a:r>
                        <a:rPr lang="pt-BR" baseline="0" dirty="0" smtClean="0"/>
                        <a:t> Municipal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4.900.965,37</a:t>
                      </a:r>
                      <a:endParaRPr lang="pt-BR" dirty="0"/>
                    </a:p>
                  </a:txBody>
                  <a:tcPr/>
                </a:tc>
              </a:tr>
              <a:tr h="580408">
                <a:tc>
                  <a:txBody>
                    <a:bodyPr/>
                    <a:lstStyle/>
                    <a:p>
                      <a:r>
                        <a:rPr lang="pt-BR" dirty="0" smtClean="0"/>
                        <a:t>Fundo Municipal</a:t>
                      </a:r>
                      <a:r>
                        <a:rPr lang="pt-BR" baseline="0" dirty="0" smtClean="0"/>
                        <a:t> de 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1.413.113,39</a:t>
                      </a:r>
                      <a:endParaRPr lang="pt-BR" dirty="0"/>
                    </a:p>
                  </a:txBody>
                  <a:tcPr/>
                </a:tc>
              </a:tr>
              <a:tr h="580408">
                <a:tc>
                  <a:txBody>
                    <a:bodyPr/>
                    <a:lstStyle/>
                    <a:p>
                      <a:r>
                        <a:rPr lang="pt-BR" dirty="0" smtClean="0"/>
                        <a:t>Ipreancarlos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R$ 33.587.712,68</a:t>
                      </a:r>
                      <a:endParaRPr lang="pt-BR" dirty="0"/>
                    </a:p>
                  </a:txBody>
                  <a:tcPr/>
                </a:tc>
              </a:tr>
              <a:tr h="580408">
                <a:tc>
                  <a:txBody>
                    <a:bodyPr/>
                    <a:lstStyle/>
                    <a:p>
                      <a:r>
                        <a:rPr lang="pt-BR" dirty="0" smtClean="0"/>
                        <a:t>Câmara Municipal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R$ 31.068,27</a:t>
                      </a:r>
                      <a:endParaRPr lang="pt-BR" dirty="0"/>
                    </a:p>
                  </a:txBody>
                  <a:tcPr/>
                </a:tc>
              </a:tr>
              <a:tr h="580408">
                <a:tc>
                  <a:txBody>
                    <a:bodyPr/>
                    <a:lstStyle/>
                    <a:p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R$ 39.932.859,71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66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5617" y="624110"/>
            <a:ext cx="9868995" cy="1280890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/>
              <a:t>Demonstrativo do Superávit/Déficit Apurado no Balanço Patrimonial</a:t>
            </a:r>
            <a:endParaRPr lang="pt-BR" sz="28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9710422"/>
              </p:ext>
            </p:extLst>
          </p:nvPr>
        </p:nvGraphicFramePr>
        <p:xfrm>
          <a:off x="2357436" y="1905000"/>
          <a:ext cx="9147176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3588"/>
                <a:gridCol w="457358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Destinação de</a:t>
                      </a:r>
                      <a:r>
                        <a:rPr lang="pt-BR" baseline="0" dirty="0" smtClean="0"/>
                        <a:t> Recurso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Valor a ser utilizado</a:t>
                      </a:r>
                      <a:r>
                        <a:rPr lang="pt-BR" baseline="0" dirty="0" smtClean="0"/>
                        <a:t> em 2020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Recursos</a:t>
                      </a:r>
                      <a:r>
                        <a:rPr lang="pt-BR" baseline="0" dirty="0" smtClean="0"/>
                        <a:t> Próprios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1.349.917,86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CIDE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7.991,19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COSIP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52.418,49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Policia</a:t>
                      </a:r>
                      <a:r>
                        <a:rPr lang="pt-BR" baseline="0" dirty="0" smtClean="0"/>
                        <a:t> Militar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3.185,44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Policia Civil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1.677,28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Trânsito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11.660,79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Fundeb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66.221,59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Alienação de Bens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942,61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Cessão Onerosa – Lei 13885/19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387.711,71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Furebom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124.617,02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FNDE</a:t>
                      </a:r>
                      <a:r>
                        <a:rPr lang="pt-BR" baseline="0" dirty="0" smtClean="0"/>
                        <a:t> – PNAE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25.034,96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FNDE – PNATE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34.269,22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2538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5617" y="624110"/>
            <a:ext cx="9868995" cy="1280890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/>
              <a:t>Demonstrativo do Superávit/Déficit Apurado no Balanço Patrimonial</a:t>
            </a:r>
            <a:endParaRPr lang="pt-BR" sz="28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751267"/>
              </p:ext>
            </p:extLst>
          </p:nvPr>
        </p:nvGraphicFramePr>
        <p:xfrm>
          <a:off x="2357436" y="1905000"/>
          <a:ext cx="9147176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3588"/>
                <a:gridCol w="457358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Destinação de</a:t>
                      </a:r>
                      <a:r>
                        <a:rPr lang="pt-BR" baseline="0" dirty="0" smtClean="0"/>
                        <a:t> Recurso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Valor a ser utilizado</a:t>
                      </a:r>
                      <a:r>
                        <a:rPr lang="pt-BR" baseline="0" dirty="0" smtClean="0"/>
                        <a:t> em 2020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Salário</a:t>
                      </a:r>
                      <a:r>
                        <a:rPr lang="pt-BR" baseline="0" dirty="0" smtClean="0"/>
                        <a:t> Educação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31.197,92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Transporte Escolar Estadual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55.027,02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 e </a:t>
                      </a:r>
                      <a:r>
                        <a:rPr lang="pt-BR" dirty="0" err="1" smtClean="0"/>
                        <a:t>Transf</a:t>
                      </a:r>
                      <a:r>
                        <a:rPr lang="pt-BR" dirty="0" smtClean="0"/>
                        <a:t>. Impostos</a:t>
                      </a:r>
                      <a:r>
                        <a:rPr lang="pt-BR" baseline="0" dirty="0" smtClean="0"/>
                        <a:t> 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204.775,18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Transferências</a:t>
                      </a:r>
                      <a:r>
                        <a:rPr lang="pt-BR" baseline="0" dirty="0" smtClean="0"/>
                        <a:t> SUS – União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777.511,51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Transferências</a:t>
                      </a:r>
                      <a:r>
                        <a:rPr lang="pt-BR" baseline="0" dirty="0" smtClean="0"/>
                        <a:t> SUS – Estado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84.345,33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Vigilância Sanitária Municipal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5.383,67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Assistência</a:t>
                      </a:r>
                      <a:r>
                        <a:rPr lang="pt-BR" baseline="0" dirty="0" smtClean="0"/>
                        <a:t> Social – estado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32.441,18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Assistência</a:t>
                      </a:r>
                      <a:r>
                        <a:rPr lang="pt-BR" baseline="0" dirty="0" smtClean="0"/>
                        <a:t> Social – União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109.662,55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Convênios</a:t>
                      </a:r>
                      <a:r>
                        <a:rPr lang="pt-BR" baseline="0" dirty="0" smtClean="0"/>
                        <a:t> União – Assist. Social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21.782,97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CASAN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51.666,69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Convênios Estado – </a:t>
                      </a:r>
                      <a:r>
                        <a:rPr lang="pt-BR" dirty="0" err="1" smtClean="0"/>
                        <a:t>pav</a:t>
                      </a:r>
                      <a:r>
                        <a:rPr lang="pt-BR" dirty="0" smtClean="0"/>
                        <a:t> vias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170.350,00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16277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5617" y="624110"/>
            <a:ext cx="9868995" cy="1280890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/>
              <a:t>Demonstrativo do Superávit/Déficit Apurado no Balanço Patrimonial</a:t>
            </a:r>
            <a:endParaRPr lang="pt-BR" sz="28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7736544"/>
              </p:ext>
            </p:extLst>
          </p:nvPr>
        </p:nvGraphicFramePr>
        <p:xfrm>
          <a:off x="2357436" y="1905000"/>
          <a:ext cx="914717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3588"/>
                <a:gridCol w="4573588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Convênios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Déficit</a:t>
                      </a:r>
                      <a:r>
                        <a:rPr lang="pt-BR" baseline="0" dirty="0" smtClean="0"/>
                        <a:t> em convênios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Convênio Creche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-382.676,43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Convênio</a:t>
                      </a:r>
                      <a:r>
                        <a:rPr lang="pt-BR" baseline="0" dirty="0"/>
                        <a:t> </a:t>
                      </a:r>
                      <a:r>
                        <a:rPr lang="pt-BR" baseline="0" dirty="0" smtClean="0"/>
                        <a:t>– CAT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-220.352,80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Convênio</a:t>
                      </a:r>
                      <a:r>
                        <a:rPr lang="pt-BR" baseline="0" dirty="0"/>
                        <a:t> </a:t>
                      </a:r>
                      <a:r>
                        <a:rPr lang="pt-BR" baseline="0" dirty="0" smtClean="0"/>
                        <a:t>– </a:t>
                      </a:r>
                      <a:r>
                        <a:rPr lang="pt-BR" baseline="0" dirty="0" err="1" smtClean="0"/>
                        <a:t>Pav</a:t>
                      </a:r>
                      <a:r>
                        <a:rPr lang="pt-BR" baseline="0" dirty="0" smtClean="0"/>
                        <a:t> Vias Federal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-176.757,78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FINISA – obras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-1.496.562,26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0170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5400" dirty="0" smtClean="0"/>
              <a:t>Aplicações em Pessoal</a:t>
            </a:r>
            <a:endParaRPr lang="pt-BR" sz="5400" dirty="0"/>
          </a:p>
        </p:txBody>
      </p:sp>
      <p:pic>
        <p:nvPicPr>
          <p:cNvPr id="4" name="Picture 2" descr="http://aaapucrio.com.br/wp-content/uploads/educacao-corporativ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16538" y="2056327"/>
            <a:ext cx="5280445" cy="3778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297571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58074" y="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Demonstrativo da Despesa Com Pessoal EXECUTIVO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0333150"/>
              </p:ext>
            </p:extLst>
          </p:nvPr>
        </p:nvGraphicFramePr>
        <p:xfrm>
          <a:off x="2086936" y="1167684"/>
          <a:ext cx="8915400" cy="546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2653"/>
                <a:gridCol w="3168203"/>
                <a:gridCol w="1304544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Despesas Liquidadas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Despesa</a:t>
                      </a:r>
                      <a:r>
                        <a:rPr lang="pt-BR" b="1" baseline="0" dirty="0" smtClean="0">
                          <a:solidFill>
                            <a:schemeClr val="tx1"/>
                          </a:solidFill>
                        </a:rPr>
                        <a:t> Bruta com Pessoal (I)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21.360.143,96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Pessoal Ativo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18.327.155,98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Pessoal Inativo e Pensionistas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2.980.483,98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Despesa Contrato Terceirização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52.504,00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Despesas Não Computadas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2.956.435,49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Indenizações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309.262,69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Aposentados e Pensionistas com Recursos Vinculados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2.647.172,80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Despesa</a:t>
                      </a:r>
                      <a:r>
                        <a:rPr lang="pt-BR" b="1" baseline="0" dirty="0" smtClean="0">
                          <a:solidFill>
                            <a:schemeClr val="tx1"/>
                          </a:solidFill>
                        </a:rPr>
                        <a:t> Líquida com Pessoal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18.403.708,47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Receita Corrente Líquida Ajustada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40.399.366,51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Despesa Total com Pessoal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18.403.708,47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45,55%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Limite Máximo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21.815.657,92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54%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Limite</a:t>
                      </a:r>
                      <a:r>
                        <a:rPr lang="pt-BR" baseline="0" dirty="0" smtClean="0">
                          <a:solidFill>
                            <a:schemeClr val="tx1"/>
                          </a:solidFill>
                        </a:rPr>
                        <a:t> Prudencial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20.724.875,02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51,30%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Limite</a:t>
                      </a:r>
                      <a:r>
                        <a:rPr lang="pt-BR" baseline="0" dirty="0" smtClean="0">
                          <a:solidFill>
                            <a:schemeClr val="tx1"/>
                          </a:solidFill>
                        </a:rPr>
                        <a:t> de Alerta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19.634.092,13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48,60%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84323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58074" y="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Demonstrativo da Despesa Com Pessoal </a:t>
            </a:r>
            <a:r>
              <a:rPr lang="pt-BR" sz="2800" dirty="0" smtClean="0"/>
              <a:t>LEGISLATIVO</a:t>
            </a:r>
            <a:endParaRPr lang="pt-BR" sz="28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8357753"/>
              </p:ext>
            </p:extLst>
          </p:nvPr>
        </p:nvGraphicFramePr>
        <p:xfrm>
          <a:off x="2086936" y="1167684"/>
          <a:ext cx="891540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2653"/>
                <a:gridCol w="3168203"/>
                <a:gridCol w="1304544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Despesas Liquidadas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Despesa</a:t>
                      </a:r>
                      <a:r>
                        <a:rPr lang="pt-BR" b="1" baseline="0" dirty="0" smtClean="0">
                          <a:solidFill>
                            <a:schemeClr val="tx1"/>
                          </a:solidFill>
                        </a:rPr>
                        <a:t> Bruta com Pessoal (I)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1.162.027,70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Pessoal Ativo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1.162.027,70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Pessoal Inativo e Pensionistas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Despesa Contrato Terceirização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Despesas Não Computadas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4.523,01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Indenizações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4.523,01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Aposentados e Pensionistas com Recursos Vinculados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Despesa</a:t>
                      </a:r>
                      <a:r>
                        <a:rPr lang="pt-BR" b="1" baseline="0" dirty="0" smtClean="0">
                          <a:solidFill>
                            <a:schemeClr val="tx1"/>
                          </a:solidFill>
                        </a:rPr>
                        <a:t> Líquida com Pessoal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1.157.504,69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Receita Corrente Líquida Ajustada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40.399.366,51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Despesa Total com Pessoal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1.157.504,69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2,87%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7198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COMPORTAMENTO DA RECEITA</a:t>
            </a:r>
            <a:endParaRPr lang="pt-BR" dirty="0"/>
          </a:p>
        </p:txBody>
      </p:sp>
      <p:pic>
        <p:nvPicPr>
          <p:cNvPr id="4" name="Picture 4" descr="http://queroficarrico.com/blog/wp-content/uploads/2012/06/controle-orcament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00448" y="2004812"/>
            <a:ext cx="5658068" cy="3778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49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Aplicações em </a:t>
            </a:r>
            <a:r>
              <a:rPr lang="pt-BR" dirty="0" smtClean="0"/>
              <a:t>EDUCAÇÃO</a:t>
            </a:r>
            <a:endParaRPr lang="pt-BR" dirty="0"/>
          </a:p>
        </p:txBody>
      </p:sp>
      <p:pic>
        <p:nvPicPr>
          <p:cNvPr id="4" name="Picture 4" descr="http://www.crismenegon.com.br/portal/images/educacao/livros-educacao-a-distancia-ea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60913" y="2570162"/>
            <a:ext cx="4572000" cy="2905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522535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/>
              <a:t>Aplicação na Manutenção e Desenvolvimento do Ensino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2582780"/>
              </p:ext>
            </p:extLst>
          </p:nvPr>
        </p:nvGraphicFramePr>
        <p:xfrm>
          <a:off x="978793" y="2133598"/>
          <a:ext cx="10525820" cy="203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4075"/>
                <a:gridCol w="2547974"/>
                <a:gridCol w="2023771"/>
              </a:tblGrid>
              <a:tr h="509789">
                <a:tc>
                  <a:txBody>
                    <a:bodyPr/>
                    <a:lstStyle/>
                    <a:p>
                      <a:r>
                        <a:rPr lang="pt-BR" dirty="0" smtClean="0"/>
                        <a:t>Componente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Percentual</a:t>
                      </a:r>
                      <a:endParaRPr lang="pt-BR" dirty="0"/>
                    </a:p>
                  </a:txBody>
                  <a:tcPr/>
                </a:tc>
              </a:tr>
              <a:tr h="509789">
                <a:tc>
                  <a:txBody>
                    <a:bodyPr/>
                    <a:lstStyle/>
                    <a:p>
                      <a:r>
                        <a:rPr lang="pt-BR" dirty="0" smtClean="0"/>
                        <a:t>Total das Despesas para efeito de cálculo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8.825.508,05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28,03%</a:t>
                      </a:r>
                      <a:endParaRPr lang="pt-BR" dirty="0"/>
                    </a:p>
                  </a:txBody>
                  <a:tcPr/>
                </a:tc>
              </a:tr>
              <a:tr h="509789">
                <a:tc>
                  <a:txBody>
                    <a:bodyPr/>
                    <a:lstStyle/>
                    <a:p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 Mínimo de 25% das Receitas com Impostos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7.870.859,75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25%</a:t>
                      </a:r>
                      <a:endParaRPr lang="pt-BR" dirty="0"/>
                    </a:p>
                  </a:txBody>
                  <a:tcPr/>
                </a:tc>
              </a:tr>
              <a:tr h="509789">
                <a:tc>
                  <a:txBody>
                    <a:bodyPr/>
                    <a:lstStyle/>
                    <a:p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 acima/abaixo do Limite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954.648,30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3,03%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828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Aplicações em </a:t>
            </a:r>
            <a:r>
              <a:rPr lang="pt-BR" dirty="0" smtClean="0"/>
              <a:t>SAÚDE</a:t>
            </a:r>
            <a:endParaRPr lang="pt-BR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5705" y="2070669"/>
            <a:ext cx="5257911" cy="387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0955608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Aplicação em Saúde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843806"/>
              </p:ext>
            </p:extLst>
          </p:nvPr>
        </p:nvGraphicFramePr>
        <p:xfrm>
          <a:off x="746975" y="2133600"/>
          <a:ext cx="10757637" cy="2402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7317"/>
                <a:gridCol w="2567870"/>
                <a:gridCol w="1992450"/>
              </a:tblGrid>
              <a:tr h="389716">
                <a:tc>
                  <a:txBody>
                    <a:bodyPr/>
                    <a:lstStyle/>
                    <a:p>
                      <a:r>
                        <a:rPr lang="pt-BR" dirty="0" smtClean="0"/>
                        <a:t>Componente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Percentual</a:t>
                      </a:r>
                      <a:endParaRPr lang="pt-BR" dirty="0"/>
                    </a:p>
                  </a:txBody>
                  <a:tcPr/>
                </a:tc>
              </a:tr>
              <a:tr h="672659">
                <a:tc>
                  <a:txBody>
                    <a:bodyPr/>
                    <a:lstStyle/>
                    <a:p>
                      <a:r>
                        <a:rPr lang="pt-BR" dirty="0" smtClean="0"/>
                        <a:t>Total das Despesas para efeito de cálculo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6.744.657,37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21,87%</a:t>
                      </a:r>
                      <a:endParaRPr lang="pt-BR" dirty="0"/>
                    </a:p>
                  </a:txBody>
                  <a:tcPr/>
                </a:tc>
              </a:tr>
              <a:tr h="667687">
                <a:tc>
                  <a:txBody>
                    <a:bodyPr/>
                    <a:lstStyle/>
                    <a:p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 Mínimo de 15% das Receitas com Impostos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4.626.160,21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15%</a:t>
                      </a:r>
                      <a:endParaRPr lang="pt-BR" dirty="0"/>
                    </a:p>
                  </a:txBody>
                  <a:tcPr/>
                </a:tc>
              </a:tr>
              <a:tr h="672659">
                <a:tc>
                  <a:txBody>
                    <a:bodyPr/>
                    <a:lstStyle/>
                    <a:p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 acima/abaixo do Limite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2.118.497,16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6,87%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514091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400" dirty="0" smtClean="0"/>
              <a:t>Dívida Pública</a:t>
            </a:r>
            <a:endParaRPr lang="pt-BR" sz="4400" dirty="0"/>
          </a:p>
        </p:txBody>
      </p:sp>
      <p:pic>
        <p:nvPicPr>
          <p:cNvPr id="4" name="Picture 6" descr="Resultado de imagem para imagem ilustrativas dividas publicas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85634" y="2836794"/>
            <a:ext cx="4942614" cy="30416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1176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Demonstrativo da Dívida Consolidada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0933565"/>
              </p:ext>
            </p:extLst>
          </p:nvPr>
        </p:nvGraphicFramePr>
        <p:xfrm>
          <a:off x="2589213" y="2133600"/>
          <a:ext cx="8915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850"/>
                <a:gridCol w="2228850"/>
                <a:gridCol w="2228850"/>
                <a:gridCol w="222885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Dívida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Amortização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Juros e Encargos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Saldo 31/12/2019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COHAB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2.750,80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38,96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BADESC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751.859,73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21.605.74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BRDE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360.573,70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104.547,76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856.012,66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INSS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12.158,64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32.005,53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302.784,16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FGTS 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141.694,28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1.647,70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1.072.828,29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FGTS prefeitura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77.207,97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994,25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584.574,67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FINISA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73.695,73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1.500.000,00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1.346.245,12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234.535,67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4.316.199,78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23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65385" y="2133600"/>
            <a:ext cx="9694984" cy="3777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4800" dirty="0" smtClean="0"/>
              <a:t>Avaliação das Metas Físicas e Financeiras do 3º Quadrimestre de 2019</a:t>
            </a:r>
          </a:p>
        </p:txBody>
      </p:sp>
    </p:spTree>
    <p:extLst>
      <p:ext uri="{BB962C8B-B14F-4D97-AF65-F5344CB8AC3E}">
        <p14:creationId xmlns:p14="http://schemas.microsoft.com/office/powerpoint/2010/main" val="316265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4000" y="616812"/>
            <a:ext cx="9945443" cy="930635"/>
          </a:xfrm>
        </p:spPr>
        <p:txBody>
          <a:bodyPr>
            <a:normAutofit fontScale="90000"/>
          </a:bodyPr>
          <a:lstStyle/>
          <a:p>
            <a:r>
              <a:rPr lang="pt-BR" sz="2800" b="1" dirty="0" smtClean="0"/>
              <a:t>Programa 0001: Gestão Eficiente e Responsável</a:t>
            </a:r>
            <a:br>
              <a:rPr lang="pt-BR" sz="2800" b="1" dirty="0" smtClean="0"/>
            </a:br>
            <a:endParaRPr lang="pt-BR" sz="28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735015" y="3530129"/>
            <a:ext cx="8956432" cy="860400"/>
          </a:xfrm>
        </p:spPr>
        <p:txBody>
          <a:bodyPr/>
          <a:lstStyle/>
          <a:p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069961"/>
              </p:ext>
            </p:extLst>
          </p:nvPr>
        </p:nvGraphicFramePr>
        <p:xfrm>
          <a:off x="1629508" y="1399605"/>
          <a:ext cx="9085384" cy="3361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7013"/>
                <a:gridCol w="4048371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2001: Manutenção do Gabinete do Prefeito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95198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813.000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R$ 979.949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R$ 764.439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R$ 18.317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R$ 98.725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R$ 98.468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641231" y="4947138"/>
            <a:ext cx="9085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3.1.90 – Pagamento dos servidores lotados no Gabinete do </a:t>
            </a:r>
            <a:r>
              <a:rPr lang="pt-BR" dirty="0" smtClean="0"/>
              <a:t>Prefeito ( </a:t>
            </a:r>
            <a:r>
              <a:rPr lang="pt-BR" sz="1200" dirty="0" smtClean="0"/>
              <a:t>9 servidores) </a:t>
            </a:r>
            <a:endParaRPr lang="pt-BR" sz="1200" dirty="0" smtClean="0"/>
          </a:p>
          <a:p>
            <a:r>
              <a:rPr lang="pt-BR" dirty="0" smtClean="0"/>
              <a:t>3.1.91 – Encargos folha</a:t>
            </a:r>
          </a:p>
          <a:p>
            <a:r>
              <a:rPr lang="pt-BR" dirty="0" smtClean="0"/>
              <a:t>3.3.90 – Despesas de Manutenção do Gabinete</a:t>
            </a:r>
          </a:p>
          <a:p>
            <a:r>
              <a:rPr lang="pt-BR" dirty="0" smtClean="0"/>
              <a:t>4.4.90 – Investimentos (Material Permanente)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482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20996" y="773723"/>
            <a:ext cx="8915399" cy="608504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0001: Gestão Eficiente e Responsável</a:t>
            </a:r>
            <a:endParaRPr lang="pt-BR" sz="25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061674" y="1877175"/>
            <a:ext cx="8915399" cy="860400"/>
          </a:xfrm>
        </p:spPr>
        <p:txBody>
          <a:bodyPr/>
          <a:lstStyle/>
          <a:p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138810"/>
              </p:ext>
            </p:extLst>
          </p:nvPr>
        </p:nvGraphicFramePr>
        <p:xfrm>
          <a:off x="2039815" y="1727851"/>
          <a:ext cx="895252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262"/>
                <a:gridCol w="447626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2002 – Manutenção</a:t>
                      </a:r>
                      <a:r>
                        <a:rPr lang="pt-BR" baseline="0" dirty="0" smtClean="0"/>
                        <a:t> do Conselho Tutelar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r>
                        <a:rPr lang="pt-BR" sz="1200" dirty="0" smtClean="0"/>
                        <a:t>(atendimentos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1.590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(</a:t>
                      </a:r>
                      <a:r>
                        <a:rPr lang="pt-BR" sz="1200" dirty="0" smtClean="0"/>
                        <a:t>atendimento</a:t>
                      </a:r>
                      <a:r>
                        <a:rPr lang="pt-BR" dirty="0" smtClean="0"/>
                        <a:t>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1.715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121.000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112.887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R$ 79.441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R$ 33.091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R$ 355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074985" y="5076092"/>
            <a:ext cx="89095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das 5  conselheiras tutelares</a:t>
            </a:r>
            <a:endParaRPr lang="pt-BR" dirty="0"/>
          </a:p>
          <a:p>
            <a:r>
              <a:rPr lang="pt-BR" dirty="0" smtClean="0"/>
              <a:t>3.3.90 </a:t>
            </a:r>
            <a:r>
              <a:rPr lang="pt-BR" dirty="0"/>
              <a:t>– Despesas de Manutenção do Gabinete</a:t>
            </a:r>
          </a:p>
          <a:p>
            <a:r>
              <a:rPr lang="pt-BR" dirty="0"/>
              <a:t>4.4.90 – Investimentos (Material Permanente)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560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042" y="593366"/>
            <a:ext cx="9368327" cy="719619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0002 – Modernização e Inovação Administrativa</a:t>
            </a:r>
            <a:endParaRPr lang="pt-BR" sz="25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44247"/>
              </p:ext>
            </p:extLst>
          </p:nvPr>
        </p:nvGraphicFramePr>
        <p:xfrm>
          <a:off x="1750646" y="2032651"/>
          <a:ext cx="896424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2123"/>
                <a:gridCol w="448212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1005 – Revitalização, Reforma</a:t>
                      </a:r>
                      <a:r>
                        <a:rPr lang="pt-BR" baseline="0" dirty="0" smtClean="0"/>
                        <a:t> da Sede Administrativa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150.000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72.741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72.741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746739" y="4684150"/>
            <a:ext cx="8897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</a:t>
            </a:r>
            <a:r>
              <a:rPr lang="pt-BR" dirty="0"/>
              <a:t>– </a:t>
            </a:r>
            <a:r>
              <a:rPr lang="pt-BR" dirty="0" smtClean="0"/>
              <a:t>Investimentos – Acessibilidade Hall Entrada Prefeitura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393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Receitas Públicas – Fundo da Saúde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9319341"/>
              </p:ext>
            </p:extLst>
          </p:nvPr>
        </p:nvGraphicFramePr>
        <p:xfrm>
          <a:off x="1481138" y="1493838"/>
          <a:ext cx="10023474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8896"/>
                <a:gridCol w="3063420"/>
                <a:gridCol w="334115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Orçada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Arrecadada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Receitas Correntes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1.659.400,00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2.650.042,72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i="1" dirty="0" smtClean="0"/>
                        <a:t>Taxas</a:t>
                      </a:r>
                      <a:endParaRPr lang="pt-B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1" dirty="0" smtClean="0"/>
                        <a:t>93.400,00</a:t>
                      </a:r>
                      <a:endParaRPr lang="pt-B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1" dirty="0" smtClean="0"/>
                        <a:t>108.548,91</a:t>
                      </a:r>
                      <a:endParaRPr lang="pt-BR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Taxa de Expediente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3.327,18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Taxa de Expediente – MJ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49,14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Taxa de expediente</a:t>
                      </a:r>
                      <a:r>
                        <a:rPr lang="pt-BR" baseline="0" dirty="0" smtClean="0"/>
                        <a:t> - -DA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428,05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Taxa de</a:t>
                      </a:r>
                      <a:r>
                        <a:rPr lang="pt-BR" baseline="0" dirty="0" smtClean="0"/>
                        <a:t> Expediente – DAMJ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112,03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Taxa </a:t>
                      </a:r>
                      <a:r>
                        <a:rPr lang="pt-BR" dirty="0" err="1" smtClean="0"/>
                        <a:t>Vig</a:t>
                      </a:r>
                      <a:r>
                        <a:rPr lang="pt-BR" dirty="0" smtClean="0"/>
                        <a:t> Sanitária </a:t>
                      </a:r>
                      <a:r>
                        <a:rPr lang="pt-BR" dirty="0" err="1" smtClean="0"/>
                        <a:t>Mun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85.000,00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90.937,34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Taxa </a:t>
                      </a:r>
                      <a:r>
                        <a:rPr lang="pt-BR" dirty="0" err="1" smtClean="0"/>
                        <a:t>Vig</a:t>
                      </a:r>
                      <a:r>
                        <a:rPr lang="pt-BR" dirty="0" smtClean="0"/>
                        <a:t> Sanitária </a:t>
                      </a:r>
                      <a:r>
                        <a:rPr lang="pt-BR" dirty="0" err="1" smtClean="0"/>
                        <a:t>Mun</a:t>
                      </a:r>
                      <a:r>
                        <a:rPr lang="pt-BR" dirty="0" smtClean="0"/>
                        <a:t>-</a:t>
                      </a:r>
                      <a:r>
                        <a:rPr lang="pt-BR" baseline="0" dirty="0" smtClean="0"/>
                        <a:t> MJ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1.325,81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Taxa </a:t>
                      </a:r>
                      <a:r>
                        <a:rPr lang="pt-BR" dirty="0" err="1" smtClean="0"/>
                        <a:t>Vig</a:t>
                      </a:r>
                      <a:r>
                        <a:rPr lang="pt-BR" dirty="0" smtClean="0"/>
                        <a:t> Sanitária </a:t>
                      </a:r>
                      <a:r>
                        <a:rPr lang="pt-BR" dirty="0" err="1" smtClean="0"/>
                        <a:t>Mun</a:t>
                      </a:r>
                      <a:r>
                        <a:rPr lang="pt-BR" baseline="0" dirty="0" smtClean="0"/>
                        <a:t> – DA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9.578,26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Taxa </a:t>
                      </a:r>
                      <a:r>
                        <a:rPr lang="pt-BR" dirty="0" err="1" smtClean="0"/>
                        <a:t>Vig</a:t>
                      </a:r>
                      <a:r>
                        <a:rPr lang="pt-BR" dirty="0" smtClean="0"/>
                        <a:t> Sanitária </a:t>
                      </a:r>
                      <a:r>
                        <a:rPr lang="pt-BR" dirty="0" err="1" smtClean="0"/>
                        <a:t>Mun</a:t>
                      </a:r>
                      <a:r>
                        <a:rPr lang="pt-BR" dirty="0" smtClean="0"/>
                        <a:t>-</a:t>
                      </a:r>
                      <a:r>
                        <a:rPr lang="pt-BR" baseline="0" dirty="0" smtClean="0"/>
                        <a:t> DAMJ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2.791,10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i="1" dirty="0" smtClean="0"/>
                        <a:t>Receita Patrimonial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smtClean="0"/>
                        <a:t>18.000,00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smtClean="0"/>
                        <a:t>17.405,28</a:t>
                      </a:r>
                      <a:endParaRPr lang="pt-BR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i="1" dirty="0" smtClean="0"/>
                        <a:t>Transferências Correntes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smtClean="0"/>
                        <a:t>1.548.000,00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smtClean="0"/>
                        <a:t>2.523.517,30</a:t>
                      </a:r>
                      <a:endParaRPr lang="pt-BR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Transferências da União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1.386.000,00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2.325.961,25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361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041" y="511304"/>
            <a:ext cx="9649681" cy="590665"/>
          </a:xfrm>
        </p:spPr>
        <p:txBody>
          <a:bodyPr>
            <a:noAutofit/>
          </a:bodyPr>
          <a:lstStyle/>
          <a:p>
            <a:r>
              <a:rPr lang="pt-BR" sz="2500" b="1" dirty="0"/>
              <a:t>Programa 0002 – Modernização e Inovação Administrativa</a:t>
            </a:r>
            <a:endParaRPr lang="pt-BR" sz="25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12323"/>
              </p:ext>
            </p:extLst>
          </p:nvPr>
        </p:nvGraphicFramePr>
        <p:xfrm>
          <a:off x="1938216" y="1282373"/>
          <a:ext cx="9069753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500575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2003 – Manutenção da Secretaria de Administração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R$1.717.500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R$1.790.132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R$ 1.045.728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R$ 162.144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512.166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7.770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R$ 23.384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Cimcatarina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R$ 38.940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992923" y="5404338"/>
            <a:ext cx="90384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3.1.90 – Despesas de pessoal – pagamento 20 servidores</a:t>
            </a:r>
          </a:p>
          <a:p>
            <a:r>
              <a:rPr lang="pt-BR" dirty="0" smtClean="0"/>
              <a:t>3.1.91 – Encargos Patronais – 4.4.90 - Investimentos</a:t>
            </a:r>
          </a:p>
          <a:p>
            <a:r>
              <a:rPr lang="pt-BR" dirty="0" smtClean="0"/>
              <a:t>3.3.90 – Manutenção da Secretaria de Planejamento</a:t>
            </a:r>
          </a:p>
          <a:p>
            <a:r>
              <a:rPr lang="pt-BR" dirty="0" smtClean="0"/>
              <a:t>3.3.93 </a:t>
            </a:r>
            <a:r>
              <a:rPr lang="pt-BR" dirty="0" smtClean="0"/>
              <a:t>– Despesas Diário Oficial dos Municípios</a:t>
            </a:r>
          </a:p>
        </p:txBody>
      </p:sp>
    </p:spTree>
    <p:extLst>
      <p:ext uri="{BB962C8B-B14F-4D97-AF65-F5344CB8AC3E}">
        <p14:creationId xmlns:p14="http://schemas.microsoft.com/office/powerpoint/2010/main" val="421842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62380" y="1308473"/>
            <a:ext cx="9919311" cy="696172"/>
          </a:xfrm>
        </p:spPr>
        <p:txBody>
          <a:bodyPr>
            <a:normAutofit fontScale="90000"/>
          </a:bodyPr>
          <a:lstStyle/>
          <a:p>
            <a:r>
              <a:rPr lang="pt-BR" sz="2500" b="1" dirty="0" smtClean="0"/>
              <a:t/>
            </a:r>
            <a:br>
              <a:rPr lang="pt-BR" sz="2500" b="1" dirty="0" smtClean="0"/>
            </a:br>
            <a:r>
              <a:rPr lang="pt-BR" sz="2500" b="1" dirty="0"/>
              <a:t/>
            </a:r>
            <a:br>
              <a:rPr lang="pt-BR" sz="2500" b="1" dirty="0"/>
            </a:br>
            <a:r>
              <a:rPr lang="pt-BR" sz="2500" b="1" dirty="0" smtClean="0"/>
              <a:t/>
            </a:r>
            <a:br>
              <a:rPr lang="pt-BR" sz="2500" b="1" dirty="0" smtClean="0"/>
            </a:br>
            <a:r>
              <a:rPr lang="pt-BR" sz="2500" b="1" dirty="0" smtClean="0"/>
              <a:t>Programa </a:t>
            </a:r>
            <a:r>
              <a:rPr lang="pt-BR" sz="2500" b="1" dirty="0"/>
              <a:t>0002 – Modernização e Inovação Administrativa</a:t>
            </a:r>
            <a:endParaRPr lang="pt-BR" sz="25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193242"/>
              </p:ext>
            </p:extLst>
          </p:nvPr>
        </p:nvGraphicFramePr>
        <p:xfrm>
          <a:off x="1832705" y="2513298"/>
          <a:ext cx="958557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2786"/>
                <a:gridCol w="4792786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0001</a:t>
                      </a:r>
                      <a:r>
                        <a:rPr lang="pt-BR" baseline="0" dirty="0" smtClean="0"/>
                        <a:t> – Amortização do Déficit Atuarial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560.000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581.330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581.330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751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5489" y="523027"/>
            <a:ext cx="8915399" cy="696173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2800" b="1" dirty="0" smtClean="0"/>
              <a:t>Programa 0003: Planejando Antônio Carlos para o futuro</a:t>
            </a:r>
            <a:endParaRPr lang="pt-BR" sz="28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333877"/>
              </p:ext>
            </p:extLst>
          </p:nvPr>
        </p:nvGraphicFramePr>
        <p:xfrm>
          <a:off x="1949939" y="1587174"/>
          <a:ext cx="8128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2028: Planejando</a:t>
                      </a:r>
                      <a:r>
                        <a:rPr lang="pt-BR" baseline="0" dirty="0" smtClean="0"/>
                        <a:t> Antônio Carlos para o Futuro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R$ 414.000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R$ 433.394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R$ 343.792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R$ 32.009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R$ 51.947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R$ 5.646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992922" y="5161057"/>
            <a:ext cx="80889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6 </a:t>
            </a:r>
            <a:r>
              <a:rPr lang="pt-BR" dirty="0"/>
              <a:t>servidores lotados </a:t>
            </a:r>
            <a:r>
              <a:rPr lang="pt-BR" dirty="0" smtClean="0"/>
              <a:t>na Sec. de Planejamento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</a:t>
            </a:r>
            <a:r>
              <a:rPr lang="pt-BR" dirty="0" smtClean="0"/>
              <a:t>da Secretaria de Planejamento</a:t>
            </a:r>
            <a:endParaRPr lang="pt-BR" dirty="0"/>
          </a:p>
          <a:p>
            <a:r>
              <a:rPr lang="pt-BR" dirty="0"/>
              <a:t>4.4.90 – Investimentos (Material Permanente)</a:t>
            </a:r>
          </a:p>
        </p:txBody>
      </p:sp>
    </p:spTree>
    <p:extLst>
      <p:ext uri="{BB962C8B-B14F-4D97-AF65-F5344CB8AC3E}">
        <p14:creationId xmlns:p14="http://schemas.microsoft.com/office/powerpoint/2010/main" val="384476125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3766" y="687150"/>
            <a:ext cx="8915399" cy="731342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0003: </a:t>
            </a:r>
            <a:r>
              <a:rPr lang="pt-BR" sz="2500" b="1" dirty="0"/>
              <a:t>Planejando Antônio Carlos para o futuro</a:t>
            </a:r>
            <a:endParaRPr lang="pt-BR" sz="25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991275"/>
              </p:ext>
            </p:extLst>
          </p:nvPr>
        </p:nvGraphicFramePr>
        <p:xfrm>
          <a:off x="1934308" y="1821636"/>
          <a:ext cx="864772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3435"/>
                <a:gridCol w="4004288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2029 – Defesa </a:t>
                      </a:r>
                      <a:r>
                        <a:rPr lang="pt-BR" baseline="0" dirty="0" err="1" smtClean="0"/>
                        <a:t>Cilvi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R$ 82.000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934308" y="4255477"/>
            <a:ext cx="8100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Não houve despesa com ações da Defesa Civil no ano de 2019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97180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7889" y="558197"/>
            <a:ext cx="8915399" cy="62583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0004 – Esporte, Lazer, Bem Estar e Juventude</a:t>
            </a:r>
            <a:endParaRPr lang="pt-BR" sz="25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595115"/>
              </p:ext>
            </p:extLst>
          </p:nvPr>
        </p:nvGraphicFramePr>
        <p:xfrm>
          <a:off x="2078892" y="1454312"/>
          <a:ext cx="812800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2026 – Incentivo ao Esporte Amador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951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R$ 541.710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R$ 217.039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R$ 19.054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R$ 305.617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074985" y="4548554"/>
            <a:ext cx="81240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3.1.90 – Pagamento dos </a:t>
            </a:r>
            <a:r>
              <a:rPr lang="pt-BR" dirty="0" smtClean="0"/>
              <a:t>5 servidores </a:t>
            </a:r>
            <a:r>
              <a:rPr lang="pt-BR" dirty="0"/>
              <a:t>lotados </a:t>
            </a:r>
            <a:r>
              <a:rPr lang="pt-BR" dirty="0" smtClean="0"/>
              <a:t>na Secretaria de Esportes</a:t>
            </a:r>
            <a:endParaRPr lang="pt-BR" dirty="0"/>
          </a:p>
          <a:p>
            <a:pPr algn="just"/>
            <a:r>
              <a:rPr lang="pt-BR" dirty="0"/>
              <a:t>3.1.91 – Encargos folha</a:t>
            </a:r>
          </a:p>
          <a:p>
            <a:pPr algn="just"/>
            <a:r>
              <a:rPr lang="pt-BR" dirty="0"/>
              <a:t>3.3.90 – Despesas de Manutenção </a:t>
            </a:r>
            <a:r>
              <a:rPr lang="pt-BR" dirty="0" smtClean="0"/>
              <a:t>da Secretaria de Esportes</a:t>
            </a:r>
            <a:endParaRPr lang="pt-BR" dirty="0"/>
          </a:p>
          <a:p>
            <a:pPr algn="just"/>
            <a:r>
              <a:rPr lang="pt-BR" b="1" dirty="0" smtClean="0"/>
              <a:t>Meta Física</a:t>
            </a:r>
            <a:r>
              <a:rPr lang="pt-BR" dirty="0" smtClean="0"/>
              <a:t>: 58 alunos no Karatê, 100 no Voleibol, 86 na Ginástica </a:t>
            </a:r>
            <a:r>
              <a:rPr lang="pt-BR" dirty="0"/>
              <a:t>A</a:t>
            </a:r>
            <a:r>
              <a:rPr lang="pt-BR" dirty="0" smtClean="0"/>
              <a:t>rtística, 102 no </a:t>
            </a:r>
            <a:r>
              <a:rPr lang="pt-BR" dirty="0" err="1"/>
              <a:t>T</a:t>
            </a:r>
            <a:r>
              <a:rPr lang="pt-BR" dirty="0" err="1" smtClean="0"/>
              <a:t>aekwondo</a:t>
            </a:r>
            <a:r>
              <a:rPr lang="pt-BR" dirty="0" smtClean="0"/>
              <a:t>, 240 Futsal, 203 no Futebol, 92 no Handebol, e 70 no Basquetebol.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700101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7889" y="792658"/>
            <a:ext cx="8915399" cy="590665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0004 – Esporte, Lazer, Bem Estar e Juventude</a:t>
            </a:r>
            <a:endParaRPr lang="pt-BR" sz="25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598530"/>
              </p:ext>
            </p:extLst>
          </p:nvPr>
        </p:nvGraphicFramePr>
        <p:xfrm>
          <a:off x="2008554" y="1669235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1016: Aquisição</a:t>
                      </a:r>
                      <a:r>
                        <a:rPr lang="pt-BR" baseline="0" dirty="0" smtClean="0"/>
                        <a:t> de Veículos p/Incentivo ao Esporte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220.000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051538" y="4255477"/>
            <a:ext cx="8487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Não houve despesa com a compra de veículo para Secretaria de Esportes.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558503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Programa 0005 – Turismo e Desenvolvimento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235578"/>
              </p:ext>
            </p:extLst>
          </p:nvPr>
        </p:nvGraphicFramePr>
        <p:xfrm>
          <a:off x="2055446" y="1645789"/>
          <a:ext cx="812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2027: Promoção e Apoio das Atividades Turísticas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R$94.000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R$ 80.996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R$ 41.598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R$ 39.398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086708" y="4677508"/>
            <a:ext cx="81240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de 1 servidor lotado </a:t>
            </a:r>
            <a:r>
              <a:rPr lang="pt-BR" dirty="0" smtClean="0"/>
              <a:t>no turismo</a:t>
            </a:r>
            <a:endParaRPr lang="pt-BR" dirty="0"/>
          </a:p>
          <a:p>
            <a:r>
              <a:rPr lang="pt-BR" dirty="0" smtClean="0"/>
              <a:t>3.3.90 </a:t>
            </a:r>
            <a:r>
              <a:rPr lang="pt-BR" dirty="0"/>
              <a:t>– Despesas de Manutenção </a:t>
            </a:r>
            <a:r>
              <a:rPr lang="pt-BR" dirty="0" smtClean="0"/>
              <a:t>do turismo</a:t>
            </a:r>
          </a:p>
          <a:p>
            <a:r>
              <a:rPr lang="pt-BR" b="1" dirty="0" smtClean="0"/>
              <a:t>Meta Física</a:t>
            </a:r>
            <a:r>
              <a:rPr lang="pt-BR" dirty="0" smtClean="0"/>
              <a:t>: Locação ônibus Angelina, Festividades de Aniversário do Município e Festividades de Natal Iluminado.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2086709" y="609600"/>
            <a:ext cx="8534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b="1" dirty="0"/>
              <a:t>Programa 0005 – Turismo e Desenvolvimento</a:t>
            </a:r>
            <a:endParaRPr lang="pt-BR" sz="2500" dirty="0"/>
          </a:p>
        </p:txBody>
      </p:sp>
    </p:spTree>
    <p:extLst>
      <p:ext uri="{BB962C8B-B14F-4D97-AF65-F5344CB8AC3E}">
        <p14:creationId xmlns:p14="http://schemas.microsoft.com/office/powerpoint/2010/main" val="212532699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03058" y="675427"/>
            <a:ext cx="8915399" cy="649281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0005 – Turismo e Desenvolvimento</a:t>
            </a:r>
            <a:endParaRPr lang="pt-BR" sz="25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825570"/>
              </p:ext>
            </p:extLst>
          </p:nvPr>
        </p:nvGraphicFramePr>
        <p:xfrm>
          <a:off x="1996830" y="1840524"/>
          <a:ext cx="8128000" cy="2241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86861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1017 – Construção de Centro de Apoio ao Turista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255.000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232.679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232.679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75418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97551" y="358903"/>
            <a:ext cx="8915399" cy="637559"/>
          </a:xfrm>
        </p:spPr>
        <p:txBody>
          <a:bodyPr>
            <a:normAutofit fontScale="90000"/>
          </a:bodyPr>
          <a:lstStyle/>
          <a:p>
            <a:r>
              <a:rPr lang="pt-BR" sz="2500" b="1" dirty="0" smtClean="0"/>
              <a:t/>
            </a:r>
            <a:br>
              <a:rPr lang="pt-BR" sz="2500" b="1" dirty="0" smtClean="0"/>
            </a:br>
            <a:r>
              <a:rPr lang="pt-BR" sz="2500" b="1" dirty="0"/>
              <a:t/>
            </a:r>
            <a:br>
              <a:rPr lang="pt-BR" sz="2500" b="1" dirty="0"/>
            </a:br>
            <a:r>
              <a:rPr lang="pt-BR" sz="2500" b="1" dirty="0" smtClean="0"/>
              <a:t/>
            </a:r>
            <a:br>
              <a:rPr lang="pt-BR" sz="2500" b="1" dirty="0" smtClean="0"/>
            </a:br>
            <a:r>
              <a:rPr lang="pt-BR" sz="2500" b="1" dirty="0" smtClean="0"/>
              <a:t>Programa 0006: Educação a Base do Futuro</a:t>
            </a:r>
            <a:endParaRPr lang="pt-BR" sz="25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052860"/>
              </p:ext>
            </p:extLst>
          </p:nvPr>
        </p:nvGraphicFramePr>
        <p:xfrm>
          <a:off x="1926493" y="1329266"/>
          <a:ext cx="889390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2990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2004 – Oferta de Merenda Escolar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p/dia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1.146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p/dia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1.284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R$ 251.000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R$ 251.475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R$ 251.475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835356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10862" y="624110"/>
            <a:ext cx="9593749" cy="630259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0006 – Educação a Base do Futuro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74470"/>
              </p:ext>
            </p:extLst>
          </p:nvPr>
        </p:nvGraphicFramePr>
        <p:xfrm>
          <a:off x="2067169" y="1446497"/>
          <a:ext cx="8128000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2006 – Manutenção do Ensino Infantil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495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587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R$ 3.939.000</a:t>
                      </a:r>
                      <a:endParaRPr lang="pt-BR" dirty="0"/>
                    </a:p>
                  </a:txBody>
                  <a:tcPr/>
                </a:tc>
              </a:tr>
              <a:tr h="352605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R$ 4.249.476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R$ 3.143.292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R$ 515.674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R$ 504.771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R$ 85.739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133600" y="5169877"/>
            <a:ext cx="80537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dos </a:t>
            </a:r>
            <a:r>
              <a:rPr lang="pt-BR" dirty="0" smtClean="0"/>
              <a:t>96 servidores </a:t>
            </a:r>
            <a:r>
              <a:rPr lang="pt-BR" dirty="0"/>
              <a:t>lotados </a:t>
            </a:r>
            <a:r>
              <a:rPr lang="pt-BR" dirty="0" smtClean="0"/>
              <a:t>no Ensino Infantil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</a:t>
            </a:r>
            <a:r>
              <a:rPr lang="pt-BR" dirty="0" smtClean="0"/>
              <a:t>do Ensino Infantil</a:t>
            </a:r>
          </a:p>
          <a:p>
            <a:r>
              <a:rPr lang="pt-BR" dirty="0" smtClean="0"/>
              <a:t>4.4.90 – Investimentos (Material Permanente)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2013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Receitas Públicas – Fundo da Saúde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485267"/>
              </p:ext>
            </p:extLst>
          </p:nvPr>
        </p:nvGraphicFramePr>
        <p:xfrm>
          <a:off x="1481138" y="1493838"/>
          <a:ext cx="10023474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3149"/>
                <a:gridCol w="2369713"/>
                <a:gridCol w="236061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Orçada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Arrecadada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err="1" smtClean="0"/>
                        <a:t>Transf</a:t>
                      </a:r>
                      <a:r>
                        <a:rPr lang="pt-BR" b="0" dirty="0" smtClean="0"/>
                        <a:t>. Recursos SUS – PAB Fixo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198.000,00</a:t>
                      </a:r>
                      <a:endParaRPr lang="pt-BR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i="0" dirty="0" smtClean="0"/>
                        <a:t>197.352,00</a:t>
                      </a:r>
                      <a:endParaRPr lang="pt-BR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err="1" smtClean="0"/>
                        <a:t>Transf</a:t>
                      </a:r>
                      <a:r>
                        <a:rPr lang="pt-BR" b="0" dirty="0" smtClean="0"/>
                        <a:t>. Recursos SUS-Saúde</a:t>
                      </a:r>
                      <a:r>
                        <a:rPr lang="pt-BR" b="0" baseline="0" dirty="0" smtClean="0"/>
                        <a:t> da Família</a:t>
                      </a:r>
                      <a:endParaRPr lang="pt-B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0" dirty="0" smtClean="0"/>
                        <a:t>257.000,00</a:t>
                      </a:r>
                      <a:endParaRPr lang="pt-BR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0" dirty="0" smtClean="0"/>
                        <a:t>228.160,00</a:t>
                      </a:r>
                      <a:endParaRPr lang="pt-BR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err="1" smtClean="0"/>
                        <a:t>Transf</a:t>
                      </a:r>
                      <a:r>
                        <a:rPr lang="pt-BR" b="0" dirty="0" smtClean="0"/>
                        <a:t>. Recursos SUS-</a:t>
                      </a:r>
                      <a:r>
                        <a:rPr lang="pt-BR" b="0" baseline="0" dirty="0" smtClean="0"/>
                        <a:t> PACS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0" dirty="0" smtClean="0"/>
                        <a:t>232.000,00</a:t>
                      </a:r>
                      <a:endParaRPr lang="pt-BR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0" dirty="0" smtClean="0"/>
                        <a:t>277.500,00</a:t>
                      </a:r>
                      <a:endParaRPr lang="pt-BR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err="1" smtClean="0"/>
                        <a:t>Transf</a:t>
                      </a:r>
                      <a:r>
                        <a:rPr lang="pt-BR" b="0" dirty="0" smtClean="0"/>
                        <a:t>. Recursos SUS – Saúde Bucal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0" dirty="0" smtClean="0"/>
                        <a:t>27.000,00</a:t>
                      </a:r>
                      <a:endParaRPr lang="pt-BR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0" dirty="0" smtClean="0"/>
                        <a:t>22.300,00</a:t>
                      </a:r>
                      <a:endParaRPr lang="pt-BR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err="1" smtClean="0"/>
                        <a:t>Transf</a:t>
                      </a:r>
                      <a:r>
                        <a:rPr lang="pt-BR" b="0" dirty="0" smtClean="0"/>
                        <a:t>. Recursos SUS-</a:t>
                      </a:r>
                      <a:r>
                        <a:rPr lang="pt-BR" b="0" baseline="0" dirty="0" smtClean="0"/>
                        <a:t> NASF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0" dirty="0" smtClean="0"/>
                        <a:t>145.000,00</a:t>
                      </a:r>
                      <a:endParaRPr lang="pt-BR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0" dirty="0" smtClean="0"/>
                        <a:t>132.000,00</a:t>
                      </a:r>
                      <a:endParaRPr lang="pt-BR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err="1" smtClean="0"/>
                        <a:t>Transf</a:t>
                      </a:r>
                      <a:r>
                        <a:rPr lang="pt-BR" b="0" dirty="0" smtClean="0"/>
                        <a:t>. Recursos SUS-</a:t>
                      </a:r>
                      <a:r>
                        <a:rPr lang="pt-BR" b="0" baseline="0" dirty="0" smtClean="0"/>
                        <a:t> PMAQ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0" dirty="0" smtClean="0"/>
                        <a:t>200.000,00</a:t>
                      </a:r>
                      <a:endParaRPr lang="pt-BR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0" dirty="0" smtClean="0"/>
                        <a:t>326.163,66</a:t>
                      </a:r>
                      <a:endParaRPr lang="pt-BR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err="1" smtClean="0"/>
                        <a:t>Transf</a:t>
                      </a:r>
                      <a:r>
                        <a:rPr lang="pt-BR" b="0" dirty="0" smtClean="0"/>
                        <a:t>. Recursos SUS-</a:t>
                      </a:r>
                      <a:r>
                        <a:rPr lang="pt-BR" b="0" baseline="0" dirty="0" smtClean="0"/>
                        <a:t> AFM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0" dirty="0" smtClean="0"/>
                        <a:t>70.000,00</a:t>
                      </a:r>
                      <a:endParaRPr lang="pt-BR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0" dirty="0" smtClean="0"/>
                        <a:t>0,00</a:t>
                      </a:r>
                      <a:endParaRPr lang="pt-BR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err="1" smtClean="0"/>
                        <a:t>Transf</a:t>
                      </a:r>
                      <a:r>
                        <a:rPr lang="pt-BR" b="0" dirty="0" smtClean="0"/>
                        <a:t>. Recursos SUS-</a:t>
                      </a:r>
                      <a:r>
                        <a:rPr lang="pt-BR" b="0" baseline="0" dirty="0" smtClean="0"/>
                        <a:t> Rede Cegonha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1.669,94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err="1" smtClean="0"/>
                        <a:t>Transf</a:t>
                      </a:r>
                      <a:r>
                        <a:rPr lang="pt-BR" b="0" dirty="0" smtClean="0"/>
                        <a:t>. Recursos SUS-</a:t>
                      </a:r>
                      <a:r>
                        <a:rPr lang="pt-BR" b="0" baseline="0" dirty="0" smtClean="0"/>
                        <a:t> Incremento Temporário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117.000,00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 err="1" smtClean="0"/>
                        <a:t>Transf</a:t>
                      </a:r>
                      <a:r>
                        <a:rPr lang="pt-BR" b="0" dirty="0" smtClean="0"/>
                        <a:t>. Recursos SUS-</a:t>
                      </a:r>
                      <a:r>
                        <a:rPr lang="pt-BR" b="0" baseline="0" dirty="0" smtClean="0"/>
                        <a:t> PSE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13.676,00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err="1" smtClean="0"/>
                        <a:t>Transf</a:t>
                      </a:r>
                      <a:r>
                        <a:rPr lang="pt-BR" b="0" dirty="0" smtClean="0"/>
                        <a:t>. Recursos SUS-</a:t>
                      </a:r>
                      <a:r>
                        <a:rPr lang="pt-BR" b="0" baseline="0" dirty="0" smtClean="0"/>
                        <a:t> </a:t>
                      </a:r>
                      <a:r>
                        <a:rPr lang="pt-BR" b="0" baseline="0" dirty="0" err="1" smtClean="0"/>
                        <a:t>Implem</a:t>
                      </a:r>
                      <a:r>
                        <a:rPr lang="pt-BR" b="0" baseline="0" dirty="0" smtClean="0"/>
                        <a:t>. Segurança </a:t>
                      </a:r>
                      <a:r>
                        <a:rPr lang="pt-BR" b="0" baseline="0" dirty="0" err="1" smtClean="0"/>
                        <a:t>Alim</a:t>
                      </a:r>
                      <a:endParaRPr lang="pt-B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1" dirty="0" smtClean="0"/>
                        <a:t>0,00</a:t>
                      </a:r>
                      <a:endParaRPr lang="pt-B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1" dirty="0" smtClean="0"/>
                        <a:t>3.000,00</a:t>
                      </a:r>
                      <a:endParaRPr lang="pt-BR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err="1" smtClean="0"/>
                        <a:t>Transf</a:t>
                      </a:r>
                      <a:r>
                        <a:rPr lang="pt-BR" b="0" dirty="0" smtClean="0"/>
                        <a:t>. Recursos SUS-</a:t>
                      </a:r>
                      <a:r>
                        <a:rPr lang="pt-BR" b="0" baseline="0" dirty="0" smtClean="0"/>
                        <a:t> PAB variável</a:t>
                      </a:r>
                      <a:endParaRPr lang="pt-B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1" dirty="0" smtClean="0"/>
                        <a:t>0,00</a:t>
                      </a:r>
                      <a:endParaRPr lang="pt-B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1" dirty="0" smtClean="0"/>
                        <a:t>26.783,31</a:t>
                      </a:r>
                      <a:endParaRPr lang="pt-BR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err="1" smtClean="0"/>
                        <a:t>Transf</a:t>
                      </a:r>
                      <a:r>
                        <a:rPr lang="pt-BR" b="0" dirty="0" smtClean="0"/>
                        <a:t>. Recursos SUS-</a:t>
                      </a:r>
                      <a:r>
                        <a:rPr lang="pt-BR" b="0" baseline="0" dirty="0" smtClean="0"/>
                        <a:t> PIUBS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5.100,00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51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57046" y="624110"/>
            <a:ext cx="9347565" cy="595090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0006 – Educação a Base do Futuro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180907"/>
              </p:ext>
            </p:extLst>
          </p:nvPr>
        </p:nvGraphicFramePr>
        <p:xfrm>
          <a:off x="1973384" y="1364435"/>
          <a:ext cx="8128000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2025 – Manutenção do Ensino Fundamental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469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490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R$ 2.830.504</a:t>
                      </a:r>
                      <a:endParaRPr lang="pt-BR" dirty="0"/>
                    </a:p>
                  </a:txBody>
                  <a:tcPr/>
                </a:tc>
              </a:tr>
              <a:tr h="325251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R$ 3.151.199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R$ 2.120.717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R$ 332.766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R$ 616.580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R$ 81.136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04646" y="4841631"/>
            <a:ext cx="81592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dos </a:t>
            </a:r>
            <a:r>
              <a:rPr lang="pt-BR" dirty="0" smtClean="0"/>
              <a:t>55 servidores </a:t>
            </a:r>
            <a:r>
              <a:rPr lang="pt-BR" dirty="0"/>
              <a:t>lotados no Ensino </a:t>
            </a:r>
            <a:r>
              <a:rPr lang="pt-BR" dirty="0" smtClean="0"/>
              <a:t>Fundamental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do Ensino </a:t>
            </a:r>
            <a:r>
              <a:rPr lang="pt-BR" dirty="0" smtClean="0"/>
              <a:t>Fundamental</a:t>
            </a:r>
            <a:endParaRPr lang="pt-BR" dirty="0"/>
          </a:p>
          <a:p>
            <a:r>
              <a:rPr lang="pt-BR" dirty="0"/>
              <a:t>4.4.90 – Investimentos (Material Permanente)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972641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21878" y="624110"/>
            <a:ext cx="9382734" cy="57164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0006 – Educação a Base do Futuro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125700"/>
              </p:ext>
            </p:extLst>
          </p:nvPr>
        </p:nvGraphicFramePr>
        <p:xfrm>
          <a:off x="1961661" y="1340989"/>
          <a:ext cx="812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2007 – Manutenção do</a:t>
                      </a:r>
                      <a:r>
                        <a:rPr lang="pt-BR" baseline="0" dirty="0" smtClean="0"/>
                        <a:t> Transporte Escolar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1.204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1.590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R$ 1.316.000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R$ 1.296.870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R$ 675.721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R$ 64.957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R$ 556.192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69478" y="4654062"/>
            <a:ext cx="81827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dos </a:t>
            </a:r>
            <a:r>
              <a:rPr lang="pt-BR" dirty="0" smtClean="0"/>
              <a:t>25 servidores </a:t>
            </a:r>
            <a:r>
              <a:rPr lang="pt-BR" dirty="0"/>
              <a:t>lotados no </a:t>
            </a:r>
            <a:r>
              <a:rPr lang="pt-BR" dirty="0" smtClean="0"/>
              <a:t>transporte escolar</a:t>
            </a:r>
          </a:p>
          <a:p>
            <a:r>
              <a:rPr lang="pt-BR" dirty="0" smtClean="0"/>
              <a:t>3.1.91 </a:t>
            </a:r>
            <a:r>
              <a:rPr lang="pt-BR" dirty="0"/>
              <a:t>– Encargos folha</a:t>
            </a:r>
          </a:p>
          <a:p>
            <a:r>
              <a:rPr lang="pt-BR" dirty="0"/>
              <a:t>3.3.90 – Despesas de </a:t>
            </a:r>
            <a:r>
              <a:rPr lang="pt-BR" dirty="0" smtClean="0"/>
              <a:t>manutenção </a:t>
            </a:r>
            <a:r>
              <a:rPr lang="pt-BR" dirty="0"/>
              <a:t>do </a:t>
            </a:r>
            <a:r>
              <a:rPr lang="pt-BR" dirty="0" smtClean="0"/>
              <a:t>transporte escolar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119507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28092" y="624111"/>
            <a:ext cx="9476519" cy="524752"/>
          </a:xfrm>
        </p:spPr>
        <p:txBody>
          <a:bodyPr>
            <a:normAutofit fontScale="90000"/>
          </a:bodyPr>
          <a:lstStyle/>
          <a:p>
            <a:r>
              <a:rPr lang="pt-BR" sz="2400" b="1" dirty="0" smtClean="0"/>
              <a:t>Programa 0006 – Educação a Base do Futuro</a:t>
            </a:r>
            <a:br>
              <a:rPr lang="pt-BR" sz="2400" b="1" dirty="0" smtClean="0"/>
            </a:br>
            <a:endParaRPr lang="pt-BR" sz="24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137714"/>
              </p:ext>
            </p:extLst>
          </p:nvPr>
        </p:nvGraphicFramePr>
        <p:xfrm>
          <a:off x="2031998" y="1411328"/>
          <a:ext cx="872978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4893"/>
                <a:gridCol w="436489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2008 – Apoio aos Estudantes do Ensino Médio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97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R$ 205.000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R$ 193.691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R$ 193.691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39816" y="4126523"/>
            <a:ext cx="87336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 – Despesas de manutenção do transporte escolar</a:t>
            </a:r>
          </a:p>
          <a:p>
            <a:r>
              <a:rPr lang="pt-BR" b="1" dirty="0" smtClean="0"/>
              <a:t>Meta Física</a:t>
            </a:r>
            <a:r>
              <a:rPr lang="pt-BR" dirty="0" smtClean="0"/>
              <a:t>: </a:t>
            </a:r>
            <a:r>
              <a:rPr lang="pt-BR" dirty="0"/>
              <a:t>68 alunos recebem o vale transporte e dois são transportados pelo município no horário noturno</a:t>
            </a:r>
          </a:p>
        </p:txBody>
      </p:sp>
    </p:spTree>
    <p:extLst>
      <p:ext uri="{BB962C8B-B14F-4D97-AF65-F5344CB8AC3E}">
        <p14:creationId xmlns:p14="http://schemas.microsoft.com/office/powerpoint/2010/main" val="413830248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9478" y="624110"/>
            <a:ext cx="9535134" cy="57164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006 – Educação a Base do Futuro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054115"/>
              </p:ext>
            </p:extLst>
          </p:nvPr>
        </p:nvGraphicFramePr>
        <p:xfrm>
          <a:off x="2078890" y="1352713"/>
          <a:ext cx="857738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8693"/>
                <a:gridCol w="428869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2011 – Manutenção da Educação de Jovens e Adultos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R$ 84.537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R$ 84.537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227385" y="3985846"/>
            <a:ext cx="8452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3.3.90 – Despesas de manutenção do </a:t>
            </a:r>
            <a:r>
              <a:rPr lang="pt-BR" dirty="0" smtClean="0"/>
              <a:t>EJA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87285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75692" y="624110"/>
            <a:ext cx="9628919" cy="606813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0006 – Educação a Base do Futuro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775120"/>
              </p:ext>
            </p:extLst>
          </p:nvPr>
        </p:nvGraphicFramePr>
        <p:xfrm>
          <a:off x="1979246" y="1587173"/>
          <a:ext cx="812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0002 – Amortização da Dívida</a:t>
                      </a:r>
                      <a:r>
                        <a:rPr lang="pt-BR" baseline="0" dirty="0" smtClean="0"/>
                        <a:t> da Educação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R$ 12.000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R$ 685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3.2.90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R$ 685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39815" y="4302369"/>
            <a:ext cx="8006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3.2.90 – Juros sobre a dívida por contrato (Quadra </a:t>
            </a:r>
            <a:r>
              <a:rPr lang="pt-BR" dirty="0" err="1" smtClean="0"/>
              <a:t>Nucleo</a:t>
            </a:r>
            <a:r>
              <a:rPr lang="pt-BR" dirty="0" smtClean="0"/>
              <a:t> Escolar Municipal Verônica </a:t>
            </a:r>
            <a:r>
              <a:rPr lang="pt-BR" dirty="0" err="1" smtClean="0"/>
              <a:t>Guesser</a:t>
            </a:r>
            <a:r>
              <a:rPr lang="pt-BR" dirty="0" smtClean="0"/>
              <a:t> Pauli.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508765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1" y="635833"/>
            <a:ext cx="9664088" cy="641982"/>
          </a:xfrm>
        </p:spPr>
        <p:txBody>
          <a:bodyPr>
            <a:noAutofit/>
          </a:bodyPr>
          <a:lstStyle/>
          <a:p>
            <a:r>
              <a:rPr lang="pt-BR" sz="2500" b="1" dirty="0" smtClean="0"/>
              <a:t>Programa 0006 – Educação a Base do Futuro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47321"/>
              </p:ext>
            </p:extLst>
          </p:nvPr>
        </p:nvGraphicFramePr>
        <p:xfrm>
          <a:off x="1973386" y="1774743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1001 – Ampliação da Rede</a:t>
                      </a:r>
                      <a:r>
                        <a:rPr lang="pt-BR" baseline="0" dirty="0" smtClean="0"/>
                        <a:t> Física do Ensino Fundamental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R$ 1.010.000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R$ 284.483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R$ 284.483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69477" y="4396154"/>
            <a:ext cx="81006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4.4.90 – Investimentos – Construção Quadra </a:t>
            </a:r>
            <a:r>
              <a:rPr lang="pt-BR" dirty="0" err="1" smtClean="0"/>
              <a:t>Nucleo</a:t>
            </a:r>
            <a:r>
              <a:rPr lang="pt-BR" dirty="0" smtClean="0"/>
              <a:t> Escolar Municipal Verônica </a:t>
            </a:r>
            <a:r>
              <a:rPr lang="pt-BR" dirty="0" err="1" smtClean="0"/>
              <a:t>Guesser</a:t>
            </a:r>
            <a:r>
              <a:rPr lang="pt-BR" dirty="0" smtClean="0"/>
              <a:t> Pauli e Construção de uma biblioteca na escola Dom Afonso </a:t>
            </a:r>
            <a:r>
              <a:rPr lang="pt-BR" dirty="0" err="1" smtClean="0"/>
              <a:t>Niehues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84176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99138" y="624110"/>
            <a:ext cx="9605473" cy="630259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0006 – Educação a Base do Futuro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560308"/>
              </p:ext>
            </p:extLst>
          </p:nvPr>
        </p:nvGraphicFramePr>
        <p:xfrm>
          <a:off x="2031999" y="1552005"/>
          <a:ext cx="899941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9708"/>
                <a:gridCol w="4499708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1002 – Ampliação da Rede Física do Ensino</a:t>
                      </a:r>
                      <a:r>
                        <a:rPr lang="pt-BR" baseline="0" dirty="0" smtClean="0"/>
                        <a:t> Infantil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R$ 610.000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R$ 1.107.050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R$ 1.107.050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98431" y="4126523"/>
            <a:ext cx="895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Investimentos – Construção Creche Loteamento São Carlos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660939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0524" y="624110"/>
            <a:ext cx="9664088" cy="606813"/>
          </a:xfrm>
        </p:spPr>
        <p:txBody>
          <a:bodyPr>
            <a:noAutofit/>
          </a:bodyPr>
          <a:lstStyle/>
          <a:p>
            <a:r>
              <a:rPr lang="pt-BR" sz="2400" b="1" dirty="0" smtClean="0"/>
              <a:t>Programa 0006 – Educação a Base do Futuro</a:t>
            </a:r>
            <a:endParaRPr lang="pt-BR" sz="24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552102"/>
              </p:ext>
            </p:extLst>
          </p:nvPr>
        </p:nvGraphicFramePr>
        <p:xfrm>
          <a:off x="1949938" y="1763020"/>
          <a:ext cx="903458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970585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1003 – Aquisição de Veículos para o Transporte Escolar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685.000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57755" y="4513385"/>
            <a:ext cx="9015046" cy="375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Não foi adquirido veículo para o transporte escolar no ano de 2019.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763913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16370" y="624110"/>
            <a:ext cx="9488242" cy="595090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0007 – Cultura, nossa Identidade e Expressão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039970"/>
              </p:ext>
            </p:extLst>
          </p:nvPr>
        </p:nvGraphicFramePr>
        <p:xfrm>
          <a:off x="2055446" y="1469943"/>
          <a:ext cx="902286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95886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2012 – Manutenção da Biblioteca Municipal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3.400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(visitas)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4.377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157.000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mtClean="0"/>
                        <a:t>146.084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104.071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21.882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19.431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74985" y="5087815"/>
            <a:ext cx="89564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das </a:t>
            </a:r>
            <a:r>
              <a:rPr lang="pt-BR" dirty="0" smtClean="0"/>
              <a:t>2 servidoras </a:t>
            </a:r>
            <a:r>
              <a:rPr lang="pt-BR" dirty="0" smtClean="0"/>
              <a:t>lotadas na Biblioteca </a:t>
            </a:r>
          </a:p>
          <a:p>
            <a:r>
              <a:rPr lang="pt-BR" dirty="0" smtClean="0"/>
              <a:t>3.1.91 – Encargos folha</a:t>
            </a:r>
          </a:p>
          <a:p>
            <a:r>
              <a:rPr lang="pt-BR" dirty="0" smtClean="0"/>
              <a:t>3.3.90 </a:t>
            </a:r>
            <a:r>
              <a:rPr lang="pt-BR" dirty="0"/>
              <a:t>– Despesas de Manutenção </a:t>
            </a:r>
            <a:r>
              <a:rPr lang="pt-BR" dirty="0" smtClean="0"/>
              <a:t>da Biblioteca</a:t>
            </a:r>
            <a:endParaRPr lang="pt-BR" dirty="0"/>
          </a:p>
          <a:p>
            <a:r>
              <a:rPr lang="pt-BR" dirty="0"/>
              <a:t>4.4.90 – Investimentos (Material Permanente)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4090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52954" y="624110"/>
            <a:ext cx="10163908" cy="735767"/>
          </a:xfrm>
        </p:spPr>
        <p:txBody>
          <a:bodyPr>
            <a:noAutofit/>
          </a:bodyPr>
          <a:lstStyle/>
          <a:p>
            <a:r>
              <a:rPr lang="pt-BR" sz="2500" b="1" dirty="0" smtClean="0"/>
              <a:t>Programa 0007 – Cultura, Nossa Identidade e Expressão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17100"/>
              </p:ext>
            </p:extLst>
          </p:nvPr>
        </p:nvGraphicFramePr>
        <p:xfrm>
          <a:off x="1805353" y="1387882"/>
          <a:ext cx="9331569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7569"/>
                <a:gridCol w="533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2013 – Apoio a Eventos</a:t>
                      </a:r>
                      <a:r>
                        <a:rPr lang="pt-BR" baseline="0" dirty="0" smtClean="0"/>
                        <a:t>, Grupos, </a:t>
                      </a:r>
                      <a:r>
                        <a:rPr lang="pt-BR" baseline="0" dirty="0" err="1" smtClean="0"/>
                        <a:t>Manifest.Culturais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174.000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223.159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131.688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17.329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60.094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14.048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852245" y="4794738"/>
            <a:ext cx="928467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3 servidores </a:t>
            </a:r>
            <a:r>
              <a:rPr lang="pt-BR" dirty="0"/>
              <a:t>lotadas na </a:t>
            </a:r>
            <a:r>
              <a:rPr lang="pt-BR" dirty="0" smtClean="0"/>
              <a:t>Cultura 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da </a:t>
            </a:r>
            <a:r>
              <a:rPr lang="pt-BR" dirty="0" smtClean="0"/>
              <a:t>Cultura</a:t>
            </a:r>
            <a:endParaRPr lang="pt-BR" dirty="0"/>
          </a:p>
          <a:p>
            <a:r>
              <a:rPr lang="pt-BR" dirty="0"/>
              <a:t>4.4.90 – </a:t>
            </a:r>
            <a:r>
              <a:rPr lang="pt-BR" dirty="0" smtClean="0"/>
              <a:t>Investimentos (Material Permanente)</a:t>
            </a:r>
          </a:p>
          <a:p>
            <a:r>
              <a:rPr lang="pt-BR" b="1" dirty="0" smtClean="0"/>
              <a:t>Meta Física</a:t>
            </a:r>
            <a:r>
              <a:rPr lang="pt-BR" dirty="0" smtClean="0"/>
              <a:t>: </a:t>
            </a:r>
            <a:r>
              <a:rPr lang="pt-BR" sz="1200" dirty="0" smtClean="0"/>
              <a:t>Decoração Páscoa na praça, Escultura Pe. </a:t>
            </a:r>
            <a:r>
              <a:rPr lang="pt-BR" sz="1200" dirty="0" err="1" smtClean="0"/>
              <a:t>Raulino</a:t>
            </a:r>
            <a:r>
              <a:rPr lang="pt-BR" sz="1200" dirty="0" smtClean="0"/>
              <a:t>, Desfile Cívico, Recital Escola de Música, Inauguração Museu, </a:t>
            </a:r>
            <a:r>
              <a:rPr lang="pt-BR" sz="1200" dirty="0" err="1" smtClean="0"/>
              <a:t>Rest.Busto</a:t>
            </a:r>
            <a:r>
              <a:rPr lang="pt-BR" sz="1200" dirty="0" smtClean="0"/>
              <a:t> </a:t>
            </a:r>
            <a:r>
              <a:rPr lang="pt-BR" sz="1200" dirty="0" err="1" smtClean="0"/>
              <a:t>Pe</a:t>
            </a:r>
            <a:r>
              <a:rPr lang="pt-BR" sz="1200" dirty="0" smtClean="0"/>
              <a:t> Anchieta, Festividades Centenário </a:t>
            </a:r>
            <a:r>
              <a:rPr lang="pt-BR" sz="1200" dirty="0" err="1" smtClean="0"/>
              <a:t>Pe</a:t>
            </a:r>
            <a:r>
              <a:rPr lang="pt-BR" sz="1200" dirty="0" smtClean="0"/>
              <a:t> </a:t>
            </a:r>
            <a:r>
              <a:rPr lang="pt-BR" sz="1200" dirty="0" err="1" smtClean="0"/>
              <a:t>Raulino</a:t>
            </a:r>
            <a:r>
              <a:rPr lang="pt-BR" sz="1200" dirty="0" smtClean="0"/>
              <a:t>, Formatura </a:t>
            </a:r>
            <a:r>
              <a:rPr lang="pt-BR" sz="1200" dirty="0" err="1" smtClean="0"/>
              <a:t>Proerd</a:t>
            </a:r>
            <a:r>
              <a:rPr lang="pt-BR" sz="1200" dirty="0" smtClean="0"/>
              <a:t>, Noite Cultural, Concurso Desenho e Poesia, Circuito Cinema Infantil.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34642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Receitas Públicas – Fundo da Saúde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4275443"/>
              </p:ext>
            </p:extLst>
          </p:nvPr>
        </p:nvGraphicFramePr>
        <p:xfrm>
          <a:off x="1481138" y="1493838"/>
          <a:ext cx="10023474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3149"/>
                <a:gridCol w="2369713"/>
                <a:gridCol w="236061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Orçada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Arrecadada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err="1" smtClean="0"/>
                        <a:t>Transf</a:t>
                      </a:r>
                      <a:r>
                        <a:rPr lang="pt-BR" b="0" dirty="0" smtClean="0"/>
                        <a:t>. Recursos SUS – PAB Incremento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0,00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510.000,00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err="1" smtClean="0"/>
                        <a:t>Transf</a:t>
                      </a:r>
                      <a:r>
                        <a:rPr lang="pt-BR" b="0" dirty="0" smtClean="0"/>
                        <a:t>. Recursos SUS-</a:t>
                      </a:r>
                      <a:r>
                        <a:rPr lang="pt-BR" b="0" baseline="0" dirty="0" smtClean="0"/>
                        <a:t> MAC exames federal</a:t>
                      </a:r>
                      <a:endParaRPr lang="pt-B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1" dirty="0" smtClean="0"/>
                        <a:t>145.000,00</a:t>
                      </a:r>
                      <a:endParaRPr lang="pt-B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1" dirty="0" smtClean="0"/>
                        <a:t>158.759,69</a:t>
                      </a:r>
                      <a:endParaRPr lang="pt-BR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err="1" smtClean="0"/>
                        <a:t>Transf</a:t>
                      </a:r>
                      <a:r>
                        <a:rPr lang="pt-BR" b="0" dirty="0" smtClean="0"/>
                        <a:t>. Recursos SUS – </a:t>
                      </a:r>
                      <a:r>
                        <a:rPr lang="pt-BR" b="0" dirty="0" err="1" smtClean="0"/>
                        <a:t>Vig</a:t>
                      </a:r>
                      <a:r>
                        <a:rPr lang="pt-BR" b="0" dirty="0" smtClean="0"/>
                        <a:t> Epidemiológica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54.000,00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48.250,39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err="1" smtClean="0"/>
                        <a:t>Transf</a:t>
                      </a:r>
                      <a:r>
                        <a:rPr lang="pt-BR" b="0" dirty="0" smtClean="0"/>
                        <a:t>. Recursos SUS – </a:t>
                      </a:r>
                      <a:r>
                        <a:rPr lang="pt-BR" b="0" dirty="0" err="1" smtClean="0"/>
                        <a:t>Vig</a:t>
                      </a:r>
                      <a:r>
                        <a:rPr lang="pt-BR" b="0" dirty="0" smtClean="0"/>
                        <a:t> Sanitária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err="1" smtClean="0"/>
                        <a:t>Transf</a:t>
                      </a:r>
                      <a:r>
                        <a:rPr lang="pt-BR" b="0" dirty="0" smtClean="0"/>
                        <a:t>. Recursos SUS – Assist. Farmacêutica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46.000,00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46.246,26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Transf</a:t>
                      </a:r>
                      <a:r>
                        <a:rPr lang="pt-BR" dirty="0" smtClean="0"/>
                        <a:t>. Emenda Parlamentar Individual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Transferências do Estado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162.000,00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197.456,05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err="1" smtClean="0"/>
                        <a:t>Transf</a:t>
                      </a:r>
                      <a:r>
                        <a:rPr lang="pt-BR" dirty="0" smtClean="0"/>
                        <a:t>. Recursos</a:t>
                      </a:r>
                      <a:r>
                        <a:rPr lang="pt-BR" baseline="0" dirty="0" smtClean="0"/>
                        <a:t> Estado – </a:t>
                      </a:r>
                      <a:r>
                        <a:rPr lang="pt-BR" baseline="0" dirty="0" err="1" smtClean="0"/>
                        <a:t>Co-financiamento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98.000,00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121.639,10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err="1" smtClean="0"/>
                        <a:t>Transf</a:t>
                      </a:r>
                      <a:r>
                        <a:rPr lang="pt-BR" dirty="0" smtClean="0"/>
                        <a:t>. Recursos</a:t>
                      </a:r>
                      <a:r>
                        <a:rPr lang="pt-BR" baseline="0" dirty="0" smtClean="0"/>
                        <a:t> Estado – NASF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36.086,12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err="1" smtClean="0"/>
                        <a:t>Transf</a:t>
                      </a:r>
                      <a:r>
                        <a:rPr lang="pt-BR" dirty="0" smtClean="0"/>
                        <a:t>. Recursos</a:t>
                      </a:r>
                      <a:r>
                        <a:rPr lang="pt-BR" baseline="0" dirty="0" smtClean="0"/>
                        <a:t> Estado – Assist. farmacêutica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34.000,00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39.730,83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i="1" dirty="0" smtClean="0"/>
                        <a:t>Outras Receitas Correntes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smtClean="0"/>
                        <a:t>0,00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smtClean="0"/>
                        <a:t>671,23</a:t>
                      </a:r>
                      <a:endParaRPr lang="pt-BR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i="0" dirty="0" smtClean="0"/>
                        <a:t>Restituições - principal</a:t>
                      </a:r>
                      <a:endParaRPr lang="pt-BR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0" dirty="0" smtClean="0"/>
                        <a:t>0,00</a:t>
                      </a:r>
                      <a:endParaRPr lang="pt-BR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0" dirty="0" smtClean="0"/>
                        <a:t>660,10</a:t>
                      </a:r>
                      <a:endParaRPr lang="pt-BR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i="0" dirty="0" smtClean="0"/>
                        <a:t>Restituições – MJ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0" dirty="0" smtClean="0"/>
                        <a:t>0,00</a:t>
                      </a:r>
                      <a:endParaRPr lang="pt-BR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0" dirty="0" smtClean="0"/>
                        <a:t>11,13</a:t>
                      </a:r>
                      <a:endParaRPr lang="pt-BR" i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359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9846" y="624110"/>
            <a:ext cx="9804765" cy="712321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0007 – Cultura, Nossa Identidade e Expressão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866716"/>
              </p:ext>
            </p:extLst>
          </p:nvPr>
        </p:nvGraphicFramePr>
        <p:xfrm>
          <a:off x="1832707" y="1294097"/>
          <a:ext cx="860083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536831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2014 – </a:t>
                      </a:r>
                      <a:r>
                        <a:rPr lang="pt-BR" baseline="0" dirty="0" err="1" smtClean="0"/>
                        <a:t>Preserv</a:t>
                      </a:r>
                      <a:r>
                        <a:rPr lang="pt-BR" baseline="0" dirty="0" smtClean="0"/>
                        <a:t>. e Recuperação Patrimônio Histórico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R$ 48.561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6.631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R$ 41.930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40523" y="4255477"/>
            <a:ext cx="868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3.3.90 – Despesas de Manutenção </a:t>
            </a:r>
            <a:r>
              <a:rPr lang="pt-BR" dirty="0" smtClean="0"/>
              <a:t>do Museu Municipal Antônio Carlos</a:t>
            </a:r>
          </a:p>
          <a:p>
            <a:r>
              <a:rPr lang="pt-BR" dirty="0" smtClean="0"/>
              <a:t>4.4.90 </a:t>
            </a:r>
            <a:r>
              <a:rPr lang="pt-BR" dirty="0"/>
              <a:t>– Investimentos (Material Permanente</a:t>
            </a:r>
            <a:r>
              <a:rPr lang="pt-BR" dirty="0" smtClean="0"/>
              <a:t>) Museu Municipal Antônio Carlos.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154341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35016" y="624111"/>
            <a:ext cx="9769596" cy="57164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0007 – Cultura, Nossa Identidade e Expressão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882527"/>
              </p:ext>
            </p:extLst>
          </p:nvPr>
        </p:nvGraphicFramePr>
        <p:xfrm>
          <a:off x="1867876" y="1552004"/>
          <a:ext cx="874150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0754"/>
                <a:gridCol w="437075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2022 – Manutenção do Projeto Escola de Música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(alunos)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180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(alunos)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135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R$85.000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R$ 72.155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72.155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875692" y="4149969"/>
            <a:ext cx="8733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3.3.90 – Despesas de Manutenção </a:t>
            </a:r>
            <a:r>
              <a:rPr lang="pt-BR" dirty="0" smtClean="0"/>
              <a:t>da Escola de Música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4516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10862" y="624110"/>
            <a:ext cx="9593749" cy="735767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0007 – Cultura, Nossa Identidade e Expressão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517567"/>
              </p:ext>
            </p:extLst>
          </p:nvPr>
        </p:nvGraphicFramePr>
        <p:xfrm>
          <a:off x="2032000" y="1469943"/>
          <a:ext cx="8800123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73612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1004 – Reforma e Revitalização do Centro Cultural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R$ 105.000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R$ 66.035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23.915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R$ 42.120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98431" y="4431323"/>
            <a:ext cx="87336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3.3.90 – Despesas de Manutenção do </a:t>
            </a:r>
            <a:r>
              <a:rPr lang="pt-BR" dirty="0" smtClean="0"/>
              <a:t>Centro Cultural</a:t>
            </a:r>
            <a:endParaRPr lang="pt-BR" dirty="0"/>
          </a:p>
          <a:p>
            <a:r>
              <a:rPr lang="pt-BR" dirty="0"/>
              <a:t>4.4.90 – Investimentos </a:t>
            </a:r>
            <a:r>
              <a:rPr lang="pt-BR" dirty="0" smtClean="0"/>
              <a:t>Auditório</a:t>
            </a:r>
          </a:p>
          <a:p>
            <a:r>
              <a:rPr lang="pt-BR" b="1" dirty="0" smtClean="0"/>
              <a:t>Meta Física</a:t>
            </a:r>
            <a:r>
              <a:rPr lang="pt-BR" dirty="0" smtClean="0"/>
              <a:t>:  Climatização Auditório 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619033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46738" y="624111"/>
            <a:ext cx="9757873" cy="57164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0008 – Proteção Social para um Futuro Melhor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325438"/>
              </p:ext>
            </p:extLst>
          </p:nvPr>
        </p:nvGraphicFramePr>
        <p:xfrm>
          <a:off x="1879600" y="1411328"/>
          <a:ext cx="914009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0046"/>
                <a:gridCol w="4570046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2010 – Apoio a</a:t>
                      </a:r>
                      <a:r>
                        <a:rPr lang="pt-BR" baseline="0" dirty="0" smtClean="0"/>
                        <a:t> APAE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R$ 135.080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3.3.50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32.980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R$ 102.100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52246" y="4225389"/>
            <a:ext cx="9214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3.3.50 – Transferências a Instituições Privadas sem fins lucrativos – APAE Biguaçu</a:t>
            </a:r>
          </a:p>
          <a:p>
            <a:r>
              <a:rPr lang="pt-BR" dirty="0" smtClean="0"/>
              <a:t>4.4.90 – Investimentos (compra de material permanente – APAE Antônio Carlos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463240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8462" y="624110"/>
            <a:ext cx="9746149" cy="759213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0008 – Proteção Social para um Futuro Melhor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551289"/>
              </p:ext>
            </p:extLst>
          </p:nvPr>
        </p:nvGraphicFramePr>
        <p:xfrm>
          <a:off x="1992923" y="1528558"/>
          <a:ext cx="8710246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5123"/>
                <a:gridCol w="435512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2015 – Manutenção de Ações da Assistência Social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r>
                        <a:rPr lang="pt-BR" sz="1200" dirty="0" smtClean="0"/>
                        <a:t>(atendimentos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1.550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r>
                        <a:rPr lang="pt-BR" sz="1200" dirty="0" smtClean="0"/>
                        <a:t>(atendimentos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3.140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R$ 235.000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R$ 703.421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120.660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R$ 14.330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R$ 171.931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R$ 396.500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992923" y="5035117"/>
            <a:ext cx="87454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3 servidores </a:t>
            </a:r>
            <a:r>
              <a:rPr lang="pt-BR" dirty="0" smtClean="0"/>
              <a:t>lotadas na Assistência Social 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</a:t>
            </a:r>
            <a:r>
              <a:rPr lang="pt-BR" dirty="0" smtClean="0"/>
              <a:t>da Assistência Social</a:t>
            </a:r>
            <a:endParaRPr lang="pt-BR" dirty="0"/>
          </a:p>
          <a:p>
            <a:r>
              <a:rPr lang="pt-BR" dirty="0"/>
              <a:t>4.4.90 – </a:t>
            </a:r>
            <a:r>
              <a:rPr lang="pt-BR" dirty="0" smtClean="0"/>
              <a:t>Investimentos – Compra de um Ônibus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419759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2246" y="624110"/>
            <a:ext cx="9652365" cy="712321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0008 – Proteção Social para um Futuro Melhor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525225"/>
              </p:ext>
            </p:extLst>
          </p:nvPr>
        </p:nvGraphicFramePr>
        <p:xfrm>
          <a:off x="1961659" y="1446497"/>
          <a:ext cx="8835294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7647"/>
                <a:gridCol w="441764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2016 – Atenção a População da Terceira Idade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369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R$ 80.800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R$ 89.185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35.861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R$ 7.794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43.230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R$ 2.300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81200" y="5076092"/>
            <a:ext cx="88274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das </a:t>
            </a:r>
            <a:r>
              <a:rPr lang="pt-BR" dirty="0" smtClean="0"/>
              <a:t>2 Animadoras </a:t>
            </a:r>
            <a:r>
              <a:rPr lang="pt-BR" dirty="0" smtClean="0"/>
              <a:t>da Terceira Idade 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</a:t>
            </a:r>
            <a:r>
              <a:rPr lang="pt-BR" dirty="0" smtClean="0"/>
              <a:t>da População da Terceira Idade</a:t>
            </a:r>
            <a:endParaRPr lang="pt-BR" dirty="0"/>
          </a:p>
          <a:p>
            <a:r>
              <a:rPr lang="pt-BR" dirty="0"/>
              <a:t>4.4.90 – Investimentos – </a:t>
            </a:r>
            <a:r>
              <a:rPr lang="pt-BR" dirty="0" smtClean="0"/>
              <a:t>Material permanente – Refrigerador </a:t>
            </a:r>
            <a:r>
              <a:rPr lang="pt-BR" dirty="0" err="1" smtClean="0"/>
              <a:t>Frost</a:t>
            </a:r>
            <a:r>
              <a:rPr lang="pt-BR" dirty="0" smtClean="0"/>
              <a:t> </a:t>
            </a:r>
            <a:r>
              <a:rPr lang="pt-BR" dirty="0" err="1" smtClean="0"/>
              <a:t>Free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693239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8462" y="624110"/>
            <a:ext cx="9746149" cy="653705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0008 – Proteção Social para um Futuro Melhor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321409"/>
              </p:ext>
            </p:extLst>
          </p:nvPr>
        </p:nvGraphicFramePr>
        <p:xfrm>
          <a:off x="1879598" y="1446496"/>
          <a:ext cx="8624278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2139"/>
                <a:gridCol w="4312139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2017 – Manutenção do Fia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1.770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52247" y="5064369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Não houve despesa na ação de Manutenção do Fundo da Infância e Adolescência.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666605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52954" y="624110"/>
            <a:ext cx="9851657" cy="677152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0008 – Proteção Social para um Futuro Melhor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971345"/>
              </p:ext>
            </p:extLst>
          </p:nvPr>
        </p:nvGraphicFramePr>
        <p:xfrm>
          <a:off x="1809259" y="1317542"/>
          <a:ext cx="865944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9724"/>
                <a:gridCol w="432972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1006 – Constr. e</a:t>
                      </a:r>
                      <a:r>
                        <a:rPr lang="pt-BR" baseline="0" dirty="0" smtClean="0"/>
                        <a:t> Aquisição de </a:t>
                      </a:r>
                      <a:r>
                        <a:rPr lang="pt-BR" baseline="0" dirty="0" err="1" smtClean="0"/>
                        <a:t>Equip</a:t>
                      </a:r>
                      <a:r>
                        <a:rPr lang="pt-BR" baseline="0" dirty="0" smtClean="0"/>
                        <a:t>. Centro de Convivência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R$ 410.000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40523" y="3962400"/>
            <a:ext cx="8604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Não houve despesa na ação de construção e aquisição de equipamentos do Centro de Convivência.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989813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46738" y="624110"/>
            <a:ext cx="9757873" cy="688875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0008 – Proteção Social para um Futuro Melhor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476176"/>
              </p:ext>
            </p:extLst>
          </p:nvPr>
        </p:nvGraphicFramePr>
        <p:xfrm>
          <a:off x="1879600" y="1434774"/>
          <a:ext cx="876495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70095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1007 – Construção CRAS e </a:t>
                      </a:r>
                      <a:r>
                        <a:rPr lang="pt-BR" baseline="0" dirty="0" err="1" smtClean="0"/>
                        <a:t>Aquis</a:t>
                      </a:r>
                      <a:r>
                        <a:rPr lang="pt-BR" baseline="0" dirty="0" smtClean="0"/>
                        <a:t>. Equipamentos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R$ 255.000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R$ 347.940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347.940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887415" y="4032738"/>
            <a:ext cx="8768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Investimentos </a:t>
            </a:r>
          </a:p>
          <a:p>
            <a:r>
              <a:rPr lang="pt-BR" b="1" dirty="0" smtClean="0"/>
              <a:t>Meta Física </a:t>
            </a:r>
            <a:r>
              <a:rPr lang="pt-BR" dirty="0" smtClean="0"/>
              <a:t>– Construção do CRAS e Aquisição de Equipamentos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177369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6400" y="624110"/>
            <a:ext cx="9828211" cy="57164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0008 – Proteção Social para um Futuro Melhor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492972"/>
              </p:ext>
            </p:extLst>
          </p:nvPr>
        </p:nvGraphicFramePr>
        <p:xfrm>
          <a:off x="1774093" y="1434773"/>
          <a:ext cx="864772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58372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2023 – Manutenção do CRAS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3.140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R$ 105.000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R$ 4.702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4.702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05354" y="4103077"/>
            <a:ext cx="8616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 – Despesas Manutenção do CRAS – Energia Elétrica, materiais para curso </a:t>
            </a:r>
            <a:r>
              <a:rPr lang="pt-BR" dirty="0" err="1" smtClean="0"/>
              <a:t>Senar</a:t>
            </a:r>
            <a:r>
              <a:rPr lang="pt-BR" dirty="0" smtClean="0"/>
              <a:t>, Conferência Assistência Social, entre outras.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2577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Receitas Públicas – Fundo da Saúde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4337075"/>
              </p:ext>
            </p:extLst>
          </p:nvPr>
        </p:nvGraphicFramePr>
        <p:xfrm>
          <a:off x="1481138" y="1493838"/>
          <a:ext cx="1002347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3149"/>
                <a:gridCol w="2369713"/>
                <a:gridCol w="236061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Orçada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Arrecadada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Receita de Capital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540.000,00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0,00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i="1" dirty="0" smtClean="0"/>
                        <a:t>Convênio</a:t>
                      </a:r>
                      <a:r>
                        <a:rPr lang="pt-BR" i="1" baseline="0" dirty="0" smtClean="0"/>
                        <a:t> </a:t>
                      </a:r>
                      <a:r>
                        <a:rPr lang="pt-BR" i="1" baseline="0" dirty="0" err="1" smtClean="0"/>
                        <a:t>Minist</a:t>
                      </a:r>
                      <a:r>
                        <a:rPr lang="pt-BR" i="1" baseline="0" dirty="0" smtClean="0"/>
                        <a:t>. Saúde – Ampliação UBS</a:t>
                      </a:r>
                      <a:endParaRPr lang="pt-B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1" dirty="0" smtClean="0"/>
                        <a:t>350.000,00</a:t>
                      </a:r>
                      <a:endParaRPr lang="pt-B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1" dirty="0" smtClean="0"/>
                        <a:t>0,00</a:t>
                      </a:r>
                      <a:endParaRPr lang="pt-BR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i="1" dirty="0" smtClean="0"/>
                        <a:t>Convênio</a:t>
                      </a:r>
                      <a:r>
                        <a:rPr lang="pt-BR" i="1" baseline="0" dirty="0" smtClean="0"/>
                        <a:t> </a:t>
                      </a:r>
                      <a:r>
                        <a:rPr lang="pt-BR" i="1" baseline="0" dirty="0" err="1" smtClean="0"/>
                        <a:t>Minist</a:t>
                      </a:r>
                      <a:r>
                        <a:rPr lang="pt-BR" i="1" baseline="0" dirty="0" smtClean="0"/>
                        <a:t>. Saúde – </a:t>
                      </a:r>
                      <a:r>
                        <a:rPr lang="pt-BR" i="1" baseline="0" dirty="0" err="1" smtClean="0"/>
                        <a:t>Aquisi</a:t>
                      </a:r>
                      <a:r>
                        <a:rPr lang="pt-BR" i="1" baseline="0" dirty="0" smtClean="0"/>
                        <a:t>. Veículos</a:t>
                      </a:r>
                      <a:endParaRPr lang="pt-BR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190.000,00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Deduções da Receita Corrente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491,43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Receita Total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2.199.200,00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2.649.551,29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532586" y="5061397"/>
            <a:ext cx="9972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Arrecadação a maior de R$ 450.351,29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69163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9846" y="624110"/>
            <a:ext cx="9804765" cy="712321"/>
          </a:xfrm>
        </p:spPr>
        <p:txBody>
          <a:bodyPr>
            <a:noAutofit/>
          </a:bodyPr>
          <a:lstStyle/>
          <a:p>
            <a:r>
              <a:rPr lang="pt-BR" sz="2500" b="1" dirty="0" smtClean="0"/>
              <a:t>Programa 0009 – Manutenção e Ampliação da Infraestrutura, Transportes, Mobilidade dos Serviços e Espaços Públicos</a:t>
            </a:r>
            <a:endParaRPr lang="pt-BR" sz="25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337065"/>
              </p:ext>
            </p:extLst>
          </p:nvPr>
        </p:nvGraphicFramePr>
        <p:xfrm>
          <a:off x="1820985" y="1716127"/>
          <a:ext cx="948006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5416061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1008 – Aquisição de Equipamentos Rodoviários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R$ 100.000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852246" y="4325815"/>
            <a:ext cx="9472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Não houve compra de equipamentos rodoviários pela secretaria de obras no ano de 2019.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805261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1232" y="624110"/>
            <a:ext cx="9863380" cy="759213"/>
          </a:xfrm>
        </p:spPr>
        <p:txBody>
          <a:bodyPr>
            <a:noAutofit/>
          </a:bodyPr>
          <a:lstStyle/>
          <a:p>
            <a:r>
              <a:rPr lang="pt-BR" sz="2400" b="1" dirty="0"/>
              <a:t>Programa 0009 – Manutenção e Ampliação da Infraestrutura, Transportes, Mobilidade dos Serviços e Espaços Públicos</a:t>
            </a:r>
            <a:endParaRPr lang="pt-BR" sz="24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710482"/>
              </p:ext>
            </p:extLst>
          </p:nvPr>
        </p:nvGraphicFramePr>
        <p:xfrm>
          <a:off x="1820984" y="1657512"/>
          <a:ext cx="891735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5335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1009 – Construção, Restauração, Reforma</a:t>
                      </a:r>
                      <a:r>
                        <a:rPr lang="pt-BR" baseline="0" dirty="0" smtClean="0"/>
                        <a:t> Bens Públicos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R$ 216.000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 96.333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R$ 96.333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40523" y="4232031"/>
            <a:ext cx="8897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Investimentos </a:t>
            </a:r>
          </a:p>
          <a:p>
            <a:r>
              <a:rPr lang="pt-BR" b="1" dirty="0" smtClean="0"/>
              <a:t>Meta Física </a:t>
            </a:r>
            <a:r>
              <a:rPr lang="pt-BR" dirty="0" smtClean="0"/>
              <a:t>– Kit Transposição de obstáculos ponte Rua Oscar Manes, Parque Infantil Loteamento São Carlos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590432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6400" y="624110"/>
            <a:ext cx="9828211" cy="1280890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0009 – Manutenção e Ampliação da Infraestrutura, Transportes, Mobilidade dos Serviços e Espaços Públicos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832160"/>
              </p:ext>
            </p:extLst>
          </p:nvPr>
        </p:nvGraphicFramePr>
        <p:xfrm>
          <a:off x="1832707" y="1669235"/>
          <a:ext cx="948006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0031"/>
                <a:gridCol w="4740031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1010 – Pavimentação de Vias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r>
                        <a:rPr lang="pt-BR" sz="1200" dirty="0" smtClean="0"/>
                        <a:t>(aproximadamente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4.149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R$ 510.000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 3.371.537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R$ 3.371.537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63969" y="4267200"/>
            <a:ext cx="94722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4.4.90 – </a:t>
            </a:r>
            <a:r>
              <a:rPr lang="pt-BR" dirty="0" smtClean="0"/>
              <a:t>Investimentos na Pavimentação de vias </a:t>
            </a:r>
            <a:endParaRPr lang="pt-BR" dirty="0"/>
          </a:p>
          <a:p>
            <a:r>
              <a:rPr lang="pt-BR" b="1" dirty="0"/>
              <a:t>Meta Física </a:t>
            </a:r>
            <a:r>
              <a:rPr lang="pt-BR" dirty="0"/>
              <a:t>– </a:t>
            </a:r>
            <a:r>
              <a:rPr lang="pt-BR" dirty="0" smtClean="0"/>
              <a:t>Terraplanagem, drenagem, pavimentação asfáltica e sinalização viárias das ruas São Francisco de Assis (aditivos), Rua Professor José </a:t>
            </a:r>
            <a:r>
              <a:rPr lang="pt-BR" dirty="0" err="1" smtClean="0"/>
              <a:t>Reitz</a:t>
            </a:r>
            <a:r>
              <a:rPr lang="pt-BR" dirty="0" smtClean="0"/>
              <a:t> (250,998 metros), Rua </a:t>
            </a:r>
            <a:r>
              <a:rPr lang="pt-BR" dirty="0" err="1" smtClean="0"/>
              <a:t>Libório</a:t>
            </a:r>
            <a:r>
              <a:rPr lang="pt-BR" dirty="0" smtClean="0"/>
              <a:t> Francisco </a:t>
            </a:r>
            <a:r>
              <a:rPr lang="pt-BR" dirty="0" err="1" smtClean="0"/>
              <a:t>Goedert</a:t>
            </a:r>
            <a:r>
              <a:rPr lang="pt-BR" dirty="0" smtClean="0"/>
              <a:t> (383,98 metros), Rua Antônio Weber Etapa 2 e 3 (992 metros) Passeios Avenida João Frederico Martendal (1.440 metros)e Recapeamento e sinalização </a:t>
            </a:r>
            <a:r>
              <a:rPr lang="pt-BR" dirty="0" err="1" smtClean="0"/>
              <a:t>viáira</a:t>
            </a:r>
            <a:r>
              <a:rPr lang="pt-BR" dirty="0" smtClean="0"/>
              <a:t> da Avenida João Antônio </a:t>
            </a:r>
            <a:r>
              <a:rPr lang="pt-BR" dirty="0" err="1" smtClean="0"/>
              <a:t>Besen</a:t>
            </a:r>
            <a:r>
              <a:rPr lang="pt-BR" dirty="0" smtClean="0"/>
              <a:t> (1.000 metros)e Rua Lucia Pauli (82 metros).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087367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5354" y="624110"/>
            <a:ext cx="9699257" cy="782659"/>
          </a:xfrm>
        </p:spPr>
        <p:txBody>
          <a:bodyPr>
            <a:noAutofit/>
          </a:bodyPr>
          <a:lstStyle/>
          <a:p>
            <a:r>
              <a:rPr lang="pt-BR" sz="2500" b="1" dirty="0"/>
              <a:t>Programa 0009 – Manutenção e Ampliação da Infraestrutura, Transportes, Mobilidade dos Serviços e Espaços Públicos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184070"/>
              </p:ext>
            </p:extLst>
          </p:nvPr>
        </p:nvGraphicFramePr>
        <p:xfrm>
          <a:off x="1985108" y="1727850"/>
          <a:ext cx="939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9000"/>
                <a:gridCol w="4699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1011 – Saneamento Básico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r>
                        <a:rPr lang="pt-BR" sz="1200" dirty="0" smtClean="0"/>
                        <a:t>(aproximadamente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R$ 102.000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16369" y="4372708"/>
            <a:ext cx="936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Não foi realizada nenhuma despesa na ação de Saneamento Básico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477695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23292" y="624110"/>
            <a:ext cx="9781319" cy="688875"/>
          </a:xfrm>
        </p:spPr>
        <p:txBody>
          <a:bodyPr>
            <a:noAutofit/>
          </a:bodyPr>
          <a:lstStyle/>
          <a:p>
            <a:r>
              <a:rPr lang="pt-BR" sz="2500" b="1" dirty="0"/>
              <a:t>Programa 0009 – Manutenção e Ampliação da Infraestrutura, Transportes, Mobilidade dos Serviços e Espaços Públicos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806120"/>
              </p:ext>
            </p:extLst>
          </p:nvPr>
        </p:nvGraphicFramePr>
        <p:xfrm>
          <a:off x="1844430" y="1746738"/>
          <a:ext cx="9315939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2924"/>
                <a:gridCol w="4783015"/>
              </a:tblGrid>
              <a:tr h="316783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2018 – Manutenção</a:t>
                      </a:r>
                      <a:r>
                        <a:rPr lang="pt-BR" baseline="0" dirty="0" smtClean="0"/>
                        <a:t> dos Serviços de Trânsito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r>
                        <a:rPr lang="pt-BR" sz="1200" dirty="0" smtClean="0"/>
                        <a:t>(aproximadamente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R$ 101.900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R$ 103.196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R$ 70.271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R$ 32.925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40522" y="4689231"/>
            <a:ext cx="92612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 – Despesas com a Manutenção dos Serviços de Transito, despesas polícia civil e militar.</a:t>
            </a:r>
          </a:p>
          <a:p>
            <a:r>
              <a:rPr lang="pt-BR" dirty="0" smtClean="0"/>
              <a:t>4.4.90 – Investimentos – Mobiliário em Geral e Compra de 1 equipamento de pintura para demarcação de sinalização horizontal.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428700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8462" y="624110"/>
            <a:ext cx="9746149" cy="747490"/>
          </a:xfrm>
        </p:spPr>
        <p:txBody>
          <a:bodyPr>
            <a:noAutofit/>
          </a:bodyPr>
          <a:lstStyle/>
          <a:p>
            <a:r>
              <a:rPr lang="pt-BR" sz="2500" b="1" dirty="0"/>
              <a:t>Programa 0009 – Manutenção e Ampliação da Infraestrutura, Transportes, Mobilidade dos Serviços e Espaços Públicos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617450"/>
              </p:ext>
            </p:extLst>
          </p:nvPr>
        </p:nvGraphicFramePr>
        <p:xfrm>
          <a:off x="1938213" y="1868527"/>
          <a:ext cx="9409724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4862"/>
                <a:gridCol w="470486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2019 – Ampliação, Melhorias, e </a:t>
                      </a:r>
                      <a:r>
                        <a:rPr lang="pt-BR" dirty="0" err="1" smtClean="0"/>
                        <a:t>Manut.Serv.Ilum.Pub</a:t>
                      </a:r>
                      <a:r>
                        <a:rPr lang="pt-BR" dirty="0" smtClean="0"/>
                        <a:t>.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3.100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r>
                        <a:rPr lang="pt-BR" sz="1200" dirty="0" smtClean="0"/>
                        <a:t>(aproximadamente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2.933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R$ 851.000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R$ 938.684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3.3.90.30 (Materiais)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R$74.623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3.3.90.39 (Serviço)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R$776.022 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3.3.90.3943 (Celesc/</a:t>
                      </a:r>
                      <a:r>
                        <a:rPr lang="pt-BR" b="0" dirty="0" err="1" smtClean="0"/>
                        <a:t>Cerej</a:t>
                      </a:r>
                      <a:r>
                        <a:rPr lang="pt-BR" b="0" dirty="0" smtClean="0"/>
                        <a:t>)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R$ 759.672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3.3.90.39 (</a:t>
                      </a:r>
                      <a:r>
                        <a:rPr lang="pt-BR" sz="1200" b="0" dirty="0" smtClean="0"/>
                        <a:t>Serviço Montagem Decoração</a:t>
                      </a:r>
                      <a:r>
                        <a:rPr lang="pt-BR" sz="1200" b="0" baseline="0" dirty="0" smtClean="0"/>
                        <a:t> Natalina</a:t>
                      </a:r>
                      <a:r>
                        <a:rPr lang="pt-BR" b="0" baseline="0" dirty="0" smtClean="0"/>
                        <a:t>)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R$ 16.350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3.3.90.92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R$ 69.886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3.3.93.30 (Materiais) </a:t>
                      </a:r>
                      <a:r>
                        <a:rPr lang="pt-BR" dirty="0" err="1" smtClean="0"/>
                        <a:t>Cimcatarina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R$ 3.723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3.3.93.39 (Serviços)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Cimcatarina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R$14.430 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179904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8124" y="624110"/>
            <a:ext cx="9816488" cy="888167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0009 – Manutenção e Ampliação da Infraestrutura, Transportes, Mobilidade dos Serviços e Espaços Públicos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590267"/>
              </p:ext>
            </p:extLst>
          </p:nvPr>
        </p:nvGraphicFramePr>
        <p:xfrm>
          <a:off x="1891323" y="1774742"/>
          <a:ext cx="9351108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554"/>
                <a:gridCol w="467555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2020 – Manutenção de</a:t>
                      </a:r>
                      <a:r>
                        <a:rPr lang="pt-BR" baseline="0" dirty="0" smtClean="0"/>
                        <a:t> Equipamentos e Serv. Públicos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R$ 2.704.900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R$ 2.703.993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R$ 1.072.307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3.1.91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R$ 154.972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3.3.90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R$ 1.467.190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4.4.90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R$ 9.524</a:t>
                      </a:r>
                      <a:endParaRPr lang="pt-BR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57754" y="5162289"/>
            <a:ext cx="92846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das </a:t>
            </a:r>
            <a:r>
              <a:rPr lang="pt-BR" dirty="0" smtClean="0"/>
              <a:t>29 servidores </a:t>
            </a:r>
            <a:r>
              <a:rPr lang="pt-BR" dirty="0" smtClean="0"/>
              <a:t>lotados na Secretaria de Obras 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da </a:t>
            </a:r>
            <a:r>
              <a:rPr lang="pt-BR" dirty="0" smtClean="0"/>
              <a:t>Secretaria de </a:t>
            </a:r>
            <a:r>
              <a:rPr lang="pt-BR" dirty="0"/>
              <a:t>O</a:t>
            </a:r>
            <a:r>
              <a:rPr lang="pt-BR" dirty="0" smtClean="0"/>
              <a:t>bras</a:t>
            </a:r>
            <a:endParaRPr lang="pt-BR" dirty="0"/>
          </a:p>
          <a:p>
            <a:r>
              <a:rPr lang="pt-BR" dirty="0"/>
              <a:t>4.4.90 – Investimentos – </a:t>
            </a:r>
            <a:r>
              <a:rPr lang="pt-BR" dirty="0" smtClean="0"/>
              <a:t>Lavadora de alta pressão, nobreak, lixeiras coloniais, coletor lixo, cadeira fixa.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50191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8124" y="624110"/>
            <a:ext cx="9816488" cy="911613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0009 – Manutenção e Ampliação da Infraestrutura, Transportes, Mobilidade dos Serviços e Espaços Públicos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127544"/>
              </p:ext>
            </p:extLst>
          </p:nvPr>
        </p:nvGraphicFramePr>
        <p:xfrm>
          <a:off x="1844431" y="1645789"/>
          <a:ext cx="933938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9692"/>
                <a:gridCol w="466969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2021 – Manutenção do FUREBOM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R$ 87.000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R$ 93.592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3.3.90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R$ 13.702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4.4.90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R$ 79.890</a:t>
                      </a:r>
                      <a:endParaRPr lang="pt-BR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87415" y="4630615"/>
            <a:ext cx="92260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3.3.90 – Despesas de Manutenção </a:t>
            </a:r>
            <a:r>
              <a:rPr lang="pt-BR" dirty="0" smtClean="0"/>
              <a:t>do Corpo de Bombeiros</a:t>
            </a:r>
            <a:endParaRPr lang="pt-BR" dirty="0"/>
          </a:p>
          <a:p>
            <a:r>
              <a:rPr lang="pt-BR" dirty="0"/>
              <a:t>4.4.90 – Investimentos – </a:t>
            </a:r>
            <a:r>
              <a:rPr lang="pt-BR" dirty="0" smtClean="0"/>
              <a:t>Transformação veículo Furgão em Ambulância e compra de 1 GPS portátil.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166038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46738" y="624110"/>
            <a:ext cx="9757873" cy="606813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0010 – Agricultura, Produção com Sustentabilidade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327810"/>
              </p:ext>
            </p:extLst>
          </p:nvPr>
        </p:nvGraphicFramePr>
        <p:xfrm>
          <a:off x="1938215" y="1516835"/>
          <a:ext cx="943317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6585"/>
                <a:gridCol w="4716585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1012 – Aquisição</a:t>
                      </a:r>
                      <a:r>
                        <a:rPr lang="pt-BR" baseline="0" dirty="0" smtClean="0"/>
                        <a:t> de Máquinas, Implementos e </a:t>
                      </a:r>
                      <a:r>
                        <a:rPr lang="pt-BR" baseline="0" dirty="0" err="1" smtClean="0"/>
                        <a:t>Equip</a:t>
                      </a:r>
                      <a:r>
                        <a:rPr lang="pt-BR" baseline="0" dirty="0" smtClean="0"/>
                        <a:t>.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R$ 405.000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R$ 330.000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4.4.90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R$ 330.000</a:t>
                      </a:r>
                      <a:endParaRPr lang="pt-BR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87415" y="4114800"/>
            <a:ext cx="9413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Investimentos – Compra de uma escavadeira hidráulica.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797413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5354" y="624110"/>
            <a:ext cx="9699257" cy="688875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0010 – Agricultura, Produção com Sustentabilidade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589555"/>
              </p:ext>
            </p:extLst>
          </p:nvPr>
        </p:nvGraphicFramePr>
        <p:xfrm>
          <a:off x="1957753" y="1364435"/>
          <a:ext cx="938627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3139"/>
                <a:gridCol w="4693139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1013 – Construção de Casa do Agricultor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R$ 255.000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R$ 520.043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4.4.90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R$ 520.043</a:t>
                      </a:r>
                      <a:endParaRPr lang="pt-BR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81200" y="3938954"/>
            <a:ext cx="9355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Investimentos - Construção da Casa do Agricultor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4758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Receitas Públicas – Fundo da Saúde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53803" y="2133600"/>
            <a:ext cx="9250809" cy="3777622"/>
          </a:xfrm>
        </p:spPr>
        <p:txBody>
          <a:bodyPr/>
          <a:lstStyle/>
          <a:p>
            <a:r>
              <a:rPr lang="pt-BR" dirty="0" smtClean="0"/>
              <a:t>As Transferências Correntes da União e do Estado, no montante de R$ 2.523.417,30 corresponde a 95,24% do total arrecadado.</a:t>
            </a:r>
          </a:p>
          <a:p>
            <a:r>
              <a:rPr lang="pt-BR" dirty="0" smtClean="0"/>
              <a:t>O comportamento da receita nos 3 últimos exercícios foi o seguinte: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758997"/>
              </p:ext>
            </p:extLst>
          </p:nvPr>
        </p:nvGraphicFramePr>
        <p:xfrm>
          <a:off x="2253803" y="3617412"/>
          <a:ext cx="868036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6072"/>
                <a:gridCol w="1625314"/>
                <a:gridCol w="1846830"/>
                <a:gridCol w="1736072"/>
                <a:gridCol w="1736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Exercícios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Próprias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Transferências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Capital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141.951,59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1.620.911,58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131.800,00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1.894.663,17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115.988,84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1.647.419,96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75.000,00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1.838.408,80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111.790,66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2.005.311,27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210.000,00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2.327.101,93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2019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126.133,99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2.523.417,30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0,00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2.649.551,29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404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0186" y="624110"/>
            <a:ext cx="9734426" cy="653705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0010 – Agricultura, Produção com Sustentabilidade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354282"/>
              </p:ext>
            </p:extLst>
          </p:nvPr>
        </p:nvGraphicFramePr>
        <p:xfrm>
          <a:off x="2031998" y="1550832"/>
          <a:ext cx="9210432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5216"/>
                <a:gridCol w="4605216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2024 – Manutenção</a:t>
                      </a:r>
                      <a:r>
                        <a:rPr lang="pt-BR" baseline="0" dirty="0" smtClean="0"/>
                        <a:t> da Secretaria da Agricultura e Meio Ambiente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473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R$ 1.832.000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R$ 1.669.895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R$ 959.630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3.1.91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R$ 142.369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3.3.90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R$ 564.005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4.4.90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R$ 3.891</a:t>
                      </a:r>
                      <a:endParaRPr lang="pt-BR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110154" y="497058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das </a:t>
            </a:r>
            <a:r>
              <a:rPr lang="pt-BR" dirty="0" smtClean="0"/>
              <a:t>24 servidores </a:t>
            </a:r>
            <a:r>
              <a:rPr lang="pt-BR" dirty="0"/>
              <a:t>lotados na Secretaria de </a:t>
            </a:r>
            <a:r>
              <a:rPr lang="pt-BR" dirty="0" smtClean="0"/>
              <a:t>Agricultura 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da Secretaria de Obras</a:t>
            </a:r>
          </a:p>
          <a:p>
            <a:r>
              <a:rPr lang="pt-BR" dirty="0"/>
              <a:t>4.4.90 – Investimentos – </a:t>
            </a:r>
            <a:r>
              <a:rPr lang="pt-BR" dirty="0" smtClean="0"/>
              <a:t>Leitor código de barras, armários, caixa térmica com termômetro, 1 computador.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174080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75692" y="624110"/>
            <a:ext cx="9628919" cy="759213"/>
          </a:xfrm>
        </p:spPr>
        <p:txBody>
          <a:bodyPr>
            <a:normAutofit/>
          </a:bodyPr>
          <a:lstStyle/>
          <a:p>
            <a:r>
              <a:rPr lang="pt-BR" sz="2400" b="1" dirty="0" smtClean="0"/>
              <a:t>Programa 0011 – Meio Ambiente, Preservar e Proteger</a:t>
            </a:r>
            <a:endParaRPr lang="pt-BR" sz="24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440731"/>
              </p:ext>
            </p:extLst>
          </p:nvPr>
        </p:nvGraphicFramePr>
        <p:xfrm>
          <a:off x="1985108" y="1376159"/>
          <a:ext cx="876495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2477"/>
                <a:gridCol w="438247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1014 – Aquisição de Caminhão Coleta de Lixo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R$ 255.000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R$ 321.000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4.4.90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R$ 321.000</a:t>
                      </a:r>
                      <a:endParaRPr lang="pt-BR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74985" y="3985846"/>
            <a:ext cx="8616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Investimentos – Compra de um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421210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64678" y="624110"/>
            <a:ext cx="9839934" cy="688875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0011 – Meio Ambiente, Preservar e Proteger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896747"/>
              </p:ext>
            </p:extLst>
          </p:nvPr>
        </p:nvGraphicFramePr>
        <p:xfrm>
          <a:off x="1820985" y="1376159"/>
          <a:ext cx="837809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31409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2025</a:t>
                      </a:r>
                      <a:r>
                        <a:rPr lang="pt-BR" baseline="0" dirty="0" smtClean="0"/>
                        <a:t> – Serviço de Coleta e Destinação Final do Lixo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1.800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1.877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R$ 756.200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R$ 785.721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R$ 43.458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R$ 6.307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R$ 714.056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R$ 21.900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87415" y="4818185"/>
            <a:ext cx="83116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4 servidores </a:t>
            </a:r>
            <a:r>
              <a:rPr lang="pt-BR" dirty="0"/>
              <a:t>lotados na </a:t>
            </a:r>
            <a:r>
              <a:rPr lang="pt-BR" dirty="0" smtClean="0"/>
              <a:t>Coleta de Lixo 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da </a:t>
            </a:r>
            <a:r>
              <a:rPr lang="pt-BR" dirty="0" smtClean="0"/>
              <a:t>Coleta de Lixo</a:t>
            </a:r>
            <a:endParaRPr lang="pt-BR" dirty="0"/>
          </a:p>
          <a:p>
            <a:r>
              <a:rPr lang="pt-BR" dirty="0"/>
              <a:t>4.4.90 – Investimentos </a:t>
            </a:r>
            <a:r>
              <a:rPr lang="pt-BR" dirty="0" smtClean="0"/>
              <a:t>–  15 unidades de Contentores p/Coleta de Lixo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663114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3632" y="624110"/>
            <a:ext cx="9710980" cy="57164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0012 – Saúde, Promoção da Qualidade de Vida 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14214"/>
              </p:ext>
            </p:extLst>
          </p:nvPr>
        </p:nvGraphicFramePr>
        <p:xfrm>
          <a:off x="1949938" y="1434774"/>
          <a:ext cx="8929077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6507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2030 –Manutenção</a:t>
                      </a:r>
                      <a:r>
                        <a:rPr lang="pt-BR" baseline="0" dirty="0" smtClean="0"/>
                        <a:t> da Unidade de Saúde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81.000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54.604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R$ 4.237.596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R$ 5.135.060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R$ 2.513.590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R$ 349.428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R$ 2.247.262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24.780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69477" y="5076092"/>
            <a:ext cx="81240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 47 servidores </a:t>
            </a:r>
            <a:r>
              <a:rPr lang="pt-BR" dirty="0"/>
              <a:t>lotados na </a:t>
            </a:r>
            <a:r>
              <a:rPr lang="pt-BR" dirty="0" smtClean="0"/>
              <a:t>Manutenção da Unidade de Saúde (Emergência e Secretaria)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</a:t>
            </a:r>
            <a:r>
              <a:rPr lang="pt-BR" dirty="0" smtClean="0"/>
              <a:t>da Unidade de Saúde</a:t>
            </a:r>
            <a:endParaRPr lang="pt-BR" dirty="0"/>
          </a:p>
          <a:p>
            <a:r>
              <a:rPr lang="pt-BR" dirty="0"/>
              <a:t>4.4.90 – Investimentos –  </a:t>
            </a:r>
          </a:p>
        </p:txBody>
      </p:sp>
    </p:spTree>
    <p:extLst>
      <p:ext uri="{BB962C8B-B14F-4D97-AF65-F5344CB8AC3E}">
        <p14:creationId xmlns:p14="http://schemas.microsoft.com/office/powerpoint/2010/main" val="326898519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5354" y="624110"/>
            <a:ext cx="9699257" cy="72404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941813"/>
              </p:ext>
            </p:extLst>
          </p:nvPr>
        </p:nvGraphicFramePr>
        <p:xfrm>
          <a:off x="1938214" y="1552005"/>
          <a:ext cx="9046308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3154"/>
                <a:gridCol w="452315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2031 – Ações de Saúde da Família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17.625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18.240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R$ 2.171.000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R$ 2.240.044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R$ 1.774.066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R$ 262.192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R$ 172.202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31.584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34308" y="5029200"/>
            <a:ext cx="90853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20 </a:t>
            </a:r>
            <a:r>
              <a:rPr lang="pt-BR" dirty="0"/>
              <a:t>servidores lotados </a:t>
            </a:r>
            <a:r>
              <a:rPr lang="pt-BR" dirty="0" smtClean="0"/>
              <a:t>no PSF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</a:t>
            </a:r>
            <a:r>
              <a:rPr lang="pt-BR" dirty="0" smtClean="0"/>
              <a:t>do PSF</a:t>
            </a:r>
            <a:endParaRPr lang="pt-BR" dirty="0"/>
          </a:p>
          <a:p>
            <a:r>
              <a:rPr lang="pt-BR" dirty="0"/>
              <a:t>4.4.90 – Investimentos </a:t>
            </a:r>
            <a:r>
              <a:rPr lang="pt-BR" dirty="0" smtClean="0"/>
              <a:t>(Material Permanente)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621223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7078" y="624110"/>
            <a:ext cx="9687534" cy="747490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84138"/>
              </p:ext>
            </p:extLst>
          </p:nvPr>
        </p:nvGraphicFramePr>
        <p:xfrm>
          <a:off x="1926492" y="1516836"/>
          <a:ext cx="895252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8852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2032 – Ações com Agentes Comunitários de Saúde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27.848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62.333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R$ 491.000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R$ 542.425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R$ 439.261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34.205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R$ 68.959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46031" y="4876800"/>
            <a:ext cx="8932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das </a:t>
            </a:r>
            <a:r>
              <a:rPr lang="pt-BR" dirty="0" smtClean="0"/>
              <a:t>19 servidoras </a:t>
            </a:r>
            <a:r>
              <a:rPr lang="pt-BR" dirty="0" smtClean="0"/>
              <a:t>Agentes Comunitárias de Saúde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</a:t>
            </a:r>
            <a:r>
              <a:rPr lang="pt-BR" dirty="0" smtClean="0"/>
              <a:t>de custeio das agentes comunitárias de saúde</a:t>
            </a:r>
          </a:p>
        </p:txBody>
      </p:sp>
    </p:spTree>
    <p:extLst>
      <p:ext uri="{BB962C8B-B14F-4D97-AF65-F5344CB8AC3E}">
        <p14:creationId xmlns:p14="http://schemas.microsoft.com/office/powerpoint/2010/main" val="2943392057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1908" y="624110"/>
            <a:ext cx="9722703" cy="735767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053683"/>
              </p:ext>
            </p:extLst>
          </p:nvPr>
        </p:nvGraphicFramePr>
        <p:xfrm>
          <a:off x="1903046" y="1223759"/>
          <a:ext cx="8893907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2990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2033 – Ações de Saúde Bucal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8.475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4.284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R$ 381.000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R$ 391.636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R$ 296.890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55.037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R$ 38.621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R$ 1.088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75691" y="4783015"/>
            <a:ext cx="91322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2 Dentistas </a:t>
            </a:r>
            <a:r>
              <a:rPr lang="pt-BR" dirty="0" smtClean="0"/>
              <a:t>e </a:t>
            </a:r>
            <a:r>
              <a:rPr lang="pt-BR" dirty="0" smtClean="0"/>
              <a:t>1 Técnica </a:t>
            </a:r>
            <a:r>
              <a:rPr lang="pt-BR" dirty="0" smtClean="0"/>
              <a:t>de Saúde Bucal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custeio </a:t>
            </a:r>
            <a:r>
              <a:rPr lang="pt-BR" dirty="0" smtClean="0"/>
              <a:t>das ações de saúde bucal</a:t>
            </a:r>
            <a:endParaRPr lang="pt-BR" dirty="0"/>
          </a:p>
          <a:p>
            <a:r>
              <a:rPr lang="pt-BR" dirty="0" smtClean="0"/>
              <a:t>4.4.90 - Investimentos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2987880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2246" y="624110"/>
            <a:ext cx="9652365" cy="641982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072845"/>
              </p:ext>
            </p:extLst>
          </p:nvPr>
        </p:nvGraphicFramePr>
        <p:xfrm>
          <a:off x="2032000" y="1458219"/>
          <a:ext cx="892907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6507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2034 – Ações de Assistência Farmacêutica Básica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46.150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1.075.264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R$ 332.000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R$ 496.394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R$ 496.394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86708" y="4032738"/>
            <a:ext cx="8850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3.3.90 – </a:t>
            </a:r>
            <a:r>
              <a:rPr lang="pt-BR" dirty="0" smtClean="0"/>
              <a:t>Despesas com medicamentos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0026252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2246" y="624110"/>
            <a:ext cx="9652365" cy="735767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280399"/>
              </p:ext>
            </p:extLst>
          </p:nvPr>
        </p:nvGraphicFramePr>
        <p:xfrm>
          <a:off x="1985108" y="1552005"/>
          <a:ext cx="8917354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5335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2035 – Ações de Vigilância Sanitária 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1.140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2.016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R$ 128.200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R$ 134.547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R$ 88.381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3.1.91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R$ 18.538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R$ 26.245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R$ 1.383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39815" y="5181600"/>
            <a:ext cx="88274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2 servidores </a:t>
            </a:r>
            <a:r>
              <a:rPr lang="pt-BR" dirty="0" smtClean="0"/>
              <a:t>lotados na vigilância sanitária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</a:t>
            </a:r>
            <a:r>
              <a:rPr lang="pt-BR" dirty="0" smtClean="0"/>
              <a:t>manutenção da vigilância sanitária</a:t>
            </a:r>
            <a:endParaRPr lang="pt-BR" dirty="0"/>
          </a:p>
          <a:p>
            <a:r>
              <a:rPr lang="pt-BR" dirty="0"/>
              <a:t>4.4.90 </a:t>
            </a:r>
            <a:r>
              <a:rPr lang="pt-BR" dirty="0" smtClean="0"/>
              <a:t>– Investimentos (Material Permanente)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8152535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0186" y="624110"/>
            <a:ext cx="9734426" cy="630259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733327"/>
              </p:ext>
            </p:extLst>
          </p:nvPr>
        </p:nvGraphicFramePr>
        <p:xfrm>
          <a:off x="1973384" y="1434773"/>
          <a:ext cx="8929078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539"/>
                <a:gridCol w="4464539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2036 – Ações de Vigilância</a:t>
                      </a:r>
                      <a:r>
                        <a:rPr lang="pt-BR" baseline="0" dirty="0" smtClean="0"/>
                        <a:t> Epidemiológica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714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503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R$ 111.000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R$ 89.534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R$ 49.794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3.1.91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R$ 8.356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R$ 31.384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69477" y="4841631"/>
            <a:ext cx="8921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1 servidora lotada </a:t>
            </a:r>
            <a:r>
              <a:rPr lang="pt-BR" dirty="0"/>
              <a:t>na vigilância </a:t>
            </a:r>
            <a:r>
              <a:rPr lang="pt-BR" dirty="0" smtClean="0"/>
              <a:t>epidemiológica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da vigilância </a:t>
            </a:r>
            <a:r>
              <a:rPr lang="pt-BR" dirty="0" smtClean="0"/>
              <a:t>epidemiológica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974142"/>
      </p:ext>
    </p:extLst>
  </p:cSld>
  <p:clrMapOvr>
    <a:masterClrMapping/>
  </p:clrMapOvr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Override1.xml><?xml version="1.0" encoding="utf-8"?>
<a:themeOverride xmlns:a="http://schemas.openxmlformats.org/drawingml/2006/main">
  <a:clrScheme name="Solstício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Solstício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Solstício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3399</TotalTime>
  <Words>6911</Words>
  <Application>Microsoft Office PowerPoint</Application>
  <PresentationFormat>Personalizar</PresentationFormat>
  <Paragraphs>2220</Paragraphs>
  <Slides>113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113</vt:i4>
      </vt:variant>
    </vt:vector>
  </HeadingPairs>
  <TitlesOfParts>
    <vt:vector size="114" baseType="lpstr">
      <vt:lpstr>Cacho</vt:lpstr>
      <vt:lpstr>Audiência Pública  3º Quadrimestre de 2019</vt:lpstr>
      <vt:lpstr>Exigência legal </vt:lpstr>
      <vt:lpstr>Orçamento x Realizado</vt:lpstr>
      <vt:lpstr>COMPORTAMENTO DA RECEITA</vt:lpstr>
      <vt:lpstr>Receitas Públicas – Fundo da Saúde</vt:lpstr>
      <vt:lpstr>Receitas Públicas – Fundo da Saúde</vt:lpstr>
      <vt:lpstr>Receitas Públicas – Fundo da Saúde</vt:lpstr>
      <vt:lpstr>Receitas Públicas – Fundo da Saúde</vt:lpstr>
      <vt:lpstr>Receitas Públicas – Fundo da Saúde</vt:lpstr>
      <vt:lpstr>Receitas Públicas – IPREANCARLOS</vt:lpstr>
      <vt:lpstr>Receitas Públicas – IPREANCARLOS</vt:lpstr>
      <vt:lpstr>Receitas Públicas – Prefeitura</vt:lpstr>
      <vt:lpstr>Receitas Públicas – Prefeitura</vt:lpstr>
      <vt:lpstr>Receitas Públicas – Prefeitura</vt:lpstr>
      <vt:lpstr>Receitas Públicas – Prefeitura</vt:lpstr>
      <vt:lpstr>Receitas Públicas – Prefeitura</vt:lpstr>
      <vt:lpstr>Receitas Públicas – Prefeitura</vt:lpstr>
      <vt:lpstr>Receitas Públicas – Prefeitura</vt:lpstr>
      <vt:lpstr>Receitas Públicas – Prefeitura</vt:lpstr>
      <vt:lpstr>Receitas Públicas – Prefeitura</vt:lpstr>
      <vt:lpstr>Receitas Públicas – Prefeitura</vt:lpstr>
      <vt:lpstr>Receitas Públicas – Prefeitura</vt:lpstr>
      <vt:lpstr>Receita Total Município</vt:lpstr>
      <vt:lpstr>Receitas Públicas – ESTOQUE Dívida Ativa</vt:lpstr>
      <vt:lpstr>Receitas Públicas – ESTOQUE Divida Ativa</vt:lpstr>
      <vt:lpstr>Receitas Públicas – Divida Ativa</vt:lpstr>
      <vt:lpstr>Apresentação do PowerPoint</vt:lpstr>
      <vt:lpstr>Despesa Pública</vt:lpstr>
      <vt:lpstr>Apresentação do PowerPoint</vt:lpstr>
      <vt:lpstr>Despesa Pública</vt:lpstr>
      <vt:lpstr>Despesa Pública</vt:lpstr>
      <vt:lpstr>Transferências</vt:lpstr>
      <vt:lpstr>Saldo Bancário em 31/12/2019 </vt:lpstr>
      <vt:lpstr>Demonstrativo do Superávit/Déficit Apurado no Balanço Patrimonial</vt:lpstr>
      <vt:lpstr>Demonstrativo do Superávit/Déficit Apurado no Balanço Patrimonial</vt:lpstr>
      <vt:lpstr>Demonstrativo do Superávit/Déficit Apurado no Balanço Patrimonial</vt:lpstr>
      <vt:lpstr>Aplicações em Pessoal</vt:lpstr>
      <vt:lpstr>Demonstrativo da Despesa Com Pessoal EXECUTIVO</vt:lpstr>
      <vt:lpstr>Demonstrativo da Despesa Com Pessoal LEGISLATIVO</vt:lpstr>
      <vt:lpstr>Aplicações em EDUCAÇÃO</vt:lpstr>
      <vt:lpstr>Aplicação na Manutenção e Desenvolvimento do Ensino</vt:lpstr>
      <vt:lpstr>Aplicações em SAÚDE</vt:lpstr>
      <vt:lpstr>Aplicação em Saúde</vt:lpstr>
      <vt:lpstr>Dívida Pública</vt:lpstr>
      <vt:lpstr>Demonstrativo da Dívida Consolidada</vt:lpstr>
      <vt:lpstr>Apresentação do PowerPoint</vt:lpstr>
      <vt:lpstr>Programa 0001: Gestão Eficiente e Responsável </vt:lpstr>
      <vt:lpstr>Programa 0001: Gestão Eficiente e Responsável</vt:lpstr>
      <vt:lpstr>Programa 0002 – Modernização e Inovação Administrativa</vt:lpstr>
      <vt:lpstr>Programa 0002 – Modernização e Inovação Administrativa</vt:lpstr>
      <vt:lpstr>   Programa 0002 – Modernização e Inovação Administrativa</vt:lpstr>
      <vt:lpstr>   Programa 0003: Planejando Antônio Carlos para o futuro</vt:lpstr>
      <vt:lpstr>Programa 0003: Planejando Antônio Carlos para o futuro</vt:lpstr>
      <vt:lpstr>Programa 0004 – Esporte, Lazer, Bem Estar e Juventude</vt:lpstr>
      <vt:lpstr>Programa 0004 – Esporte, Lazer, Bem Estar e Juventude</vt:lpstr>
      <vt:lpstr>Programa 0005 – Turismo e Desenvolvimento</vt:lpstr>
      <vt:lpstr>Programa 0005 – Turismo e Desenvolvimento</vt:lpstr>
      <vt:lpstr>   Programa 0006: Educação a Base do Futuro</vt:lpstr>
      <vt:lpstr>Programa 0006 – Educação a Base do Futuro</vt:lpstr>
      <vt:lpstr>Programa 0006 – Educação a Base do Futuro</vt:lpstr>
      <vt:lpstr>Programa 0006 – Educação a Base do Futuro</vt:lpstr>
      <vt:lpstr>Programa 0006 – Educação a Base do Futuro </vt:lpstr>
      <vt:lpstr>Programa 006 – Educação a Base do Futuro</vt:lpstr>
      <vt:lpstr>Programa 0006 – Educação a Base do Futuro</vt:lpstr>
      <vt:lpstr>Programa 0006 – Educação a Base do Futuro</vt:lpstr>
      <vt:lpstr>Programa 0006 – Educação a Base do Futuro</vt:lpstr>
      <vt:lpstr>Programa 0006 – Educação a Base do Futuro</vt:lpstr>
      <vt:lpstr>Programa 0007 – Cultura, nossa Identidade e Expressão</vt:lpstr>
      <vt:lpstr>Programa 0007 – Cultura, Nossa Identidade e Expressão</vt:lpstr>
      <vt:lpstr>Programa 0007 – Cultura, Nossa Identidade e Expressão</vt:lpstr>
      <vt:lpstr>Programa 0007 – Cultura, Nossa Identidade e Expressão</vt:lpstr>
      <vt:lpstr>Programa 0007 – Cultura, Nossa Identidade e Expressão</vt:lpstr>
      <vt:lpstr>Programa 0008 – Proteção Social para um Futuro Melhor</vt:lpstr>
      <vt:lpstr>Programa 0008 – Proteção Social para um Futuro Melhor</vt:lpstr>
      <vt:lpstr>Programa 0008 – Proteção Social para um Futuro Melhor</vt:lpstr>
      <vt:lpstr>Programa 0008 – Proteção Social para um Futuro Melhor</vt:lpstr>
      <vt:lpstr>Programa 0008 – Proteção Social para um Futuro Melhor</vt:lpstr>
      <vt:lpstr>Programa 0008 – Proteção Social para um Futuro Melhor</vt:lpstr>
      <vt:lpstr>Programa 0008 – Proteção Social para um Futuro Melhor</vt:lpstr>
      <vt:lpstr>Programa 0009 – Manutenção e Ampliação da Infraestrutura, Transportes, Mobilidade dos Serviços e Espaços Públicos</vt:lpstr>
      <vt:lpstr>Programa 0009 – Manutenção e Ampliação da Infraestrutura, Transportes, Mobilidade dos Serviços e Espaços Públicos</vt:lpstr>
      <vt:lpstr>Programa 0009 – Manutenção e Ampliação da Infraestrutura, Transportes, Mobilidade dos Serviços e Espaços Públicos</vt:lpstr>
      <vt:lpstr>Programa 0009 – Manutenção e Ampliação da Infraestrutura, Transportes, Mobilidade dos Serviços e Espaços Públicos</vt:lpstr>
      <vt:lpstr>Programa 0009 – Manutenção e Ampliação da Infraestrutura, Transportes, Mobilidade dos Serviços e Espaços Públicos</vt:lpstr>
      <vt:lpstr>Programa 0009 – Manutenção e Ampliação da Infraestrutura, Transportes, Mobilidade dos Serviços e Espaços Públicos</vt:lpstr>
      <vt:lpstr>Programa 0009 – Manutenção e Ampliação da Infraestrutura, Transportes, Mobilidade dos Serviços e Espaços Públicos</vt:lpstr>
      <vt:lpstr>Programa 0009 – Manutenção e Ampliação da Infraestrutura, Transportes, Mobilidade dos Serviços e Espaços Públicos</vt:lpstr>
      <vt:lpstr>Programa 0010 – Agricultura, Produção com Sustentabilidade</vt:lpstr>
      <vt:lpstr>Programa 0010 – Agricultura, Produção com Sustentabilidade</vt:lpstr>
      <vt:lpstr>Programa 0010 – Agricultura, Produção com Sustentabilidade</vt:lpstr>
      <vt:lpstr>Programa 0011 – Meio Ambiente, Preservar e Proteger</vt:lpstr>
      <vt:lpstr>Programa 0011 – Meio Ambiente, Preservar e Proteger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0013 – Gestão do Regime Próprio de Previdência Social</vt:lpstr>
      <vt:lpstr>Programa 0013 – Gestão do Regime Próprio de Previdência Social</vt:lpstr>
      <vt:lpstr>Programa 0013 – Gestão do Regime Próprio de Previdência Social</vt:lpstr>
      <vt:lpstr>Programa 0014 – Encargos Gerais</vt:lpstr>
      <vt:lpstr>Programa 0014 – Encargos Gerais</vt:lpstr>
      <vt:lpstr>Programa 0014 – Encargos Gerais</vt:lpstr>
      <vt:lpstr>Programa 0015 – Ação Legislativa</vt:lpstr>
      <vt:lpstr>Programa 0015 – Ação Legislativa</vt:lpstr>
      <vt:lpstr>Programa 0015 – Ação Legislativa</vt:lpstr>
      <vt:lpstr>Programa 0015 – Ação Legislativa</vt:lpstr>
      <vt:lpstr>Programa 0017 – Comércio forte, Cidade Desenvolvida</vt:lpstr>
      <vt:lpstr>Obrigada!!!!!!  Elaine Aparecida Petry Cunradi Contadora Fone: 48 3272-8605 E-mail: contabilidade@antoniocarlos.sc.gov.br  Ana Carla Prim Diretora de Controle Interno Fone: 48 3272-8606 E-mail: controleinterno@antoniocarlos.sc.gov.br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 3º Quadrimestre de 2019</dc:title>
  <dc:creator>contabilidade0</dc:creator>
  <cp:lastModifiedBy>CONTBL</cp:lastModifiedBy>
  <cp:revision>294</cp:revision>
  <dcterms:created xsi:type="dcterms:W3CDTF">2020-01-29T12:31:33Z</dcterms:created>
  <dcterms:modified xsi:type="dcterms:W3CDTF">2020-02-18T19:11:23Z</dcterms:modified>
</cp:coreProperties>
</file>