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4" r:id="rId6"/>
    <p:sldId id="260" r:id="rId7"/>
    <p:sldId id="261" r:id="rId8"/>
    <p:sldId id="262" r:id="rId9"/>
    <p:sldId id="263" r:id="rId10"/>
    <p:sldId id="265" r:id="rId11"/>
    <p:sldId id="266" r:id="rId12"/>
    <p:sldId id="267" r:id="rId13"/>
    <p:sldId id="268" r:id="rId14"/>
    <p:sldId id="269" r:id="rId15"/>
    <p:sldId id="270" r:id="rId16"/>
    <p:sldId id="271" r:id="rId17"/>
    <p:sldId id="272" r:id="rId18"/>
    <p:sldId id="273" r:id="rId19"/>
    <p:sldId id="274" r:id="rId20"/>
    <p:sldId id="276" r:id="rId21"/>
    <p:sldId id="277" r:id="rId22"/>
    <p:sldId id="287" r:id="rId23"/>
    <p:sldId id="278" r:id="rId24"/>
    <p:sldId id="279" r:id="rId25"/>
    <p:sldId id="280" r:id="rId26"/>
    <p:sldId id="281" r:id="rId27"/>
    <p:sldId id="282" r:id="rId28"/>
    <p:sldId id="275" r:id="rId29"/>
    <p:sldId id="283" r:id="rId30"/>
    <p:sldId id="284" r:id="rId31"/>
    <p:sldId id="285" r:id="rId32"/>
    <p:sldId id="288" r:id="rId33"/>
    <p:sldId id="289" r:id="rId34"/>
    <p:sldId id="291" r:id="rId35"/>
    <p:sldId id="292" r:id="rId36"/>
    <p:sldId id="290"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Lst>
  <p:sldSz cx="9144000" cy="6858000" type="screen4x3"/>
  <p:notesSz cx="6797675" cy="9926638"/>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édio 2 - Ênfas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Estilo Médio 2 - Ênfas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E3FDE45-AF77-4B5C-9715-49D594BDF05E}" styleName="Estilo Claro 1 - Ênfas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Estilo Claro 3 - Ênfase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Estilo Médio 1 - Ênfase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Planilha_do_Microsoft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255262122717307"/>
          <c:y val="2.6015421943299588E-2"/>
          <c:w val="0.76927920419769735"/>
          <c:h val="0.59460734074907284"/>
        </c:manualLayout>
      </c:layout>
      <c:lineChart>
        <c:grouping val="standard"/>
        <c:varyColors val="0"/>
        <c:ser>
          <c:idx val="0"/>
          <c:order val="0"/>
          <c:tx>
            <c:strRef>
              <c:f>Plan1!$B$1</c:f>
              <c:strCache>
                <c:ptCount val="1"/>
                <c:pt idx="0">
                  <c:v>Série 1</c:v>
                </c:pt>
              </c:strCache>
            </c:strRef>
          </c:tx>
          <c:marker>
            <c:symbol val="none"/>
          </c:marker>
          <c:cat>
            <c:strRef>
              <c:f>Plan1!$A$2:$A$5</c:f>
              <c:strCache>
                <c:ptCount val="4"/>
                <c:pt idx="0">
                  <c:v>Categoria 1</c:v>
                </c:pt>
                <c:pt idx="1">
                  <c:v>Categoria 2</c:v>
                </c:pt>
                <c:pt idx="2">
                  <c:v>Categoria 3</c:v>
                </c:pt>
                <c:pt idx="3">
                  <c:v>Categoria 4</c:v>
                </c:pt>
              </c:strCache>
            </c:strRef>
          </c:cat>
          <c:val>
            <c:numRef>
              <c:f>Plan1!$B$2:$B$5</c:f>
              <c:numCache>
                <c:formatCode>General</c:formatCode>
                <c:ptCount val="4"/>
                <c:pt idx="0">
                  <c:v>4.3</c:v>
                </c:pt>
                <c:pt idx="1">
                  <c:v>2.5</c:v>
                </c:pt>
                <c:pt idx="2">
                  <c:v>3.5</c:v>
                </c:pt>
                <c:pt idx="3">
                  <c:v>4.5</c:v>
                </c:pt>
              </c:numCache>
            </c:numRef>
          </c:val>
          <c:smooth val="1"/>
        </c:ser>
        <c:ser>
          <c:idx val="1"/>
          <c:order val="1"/>
          <c:tx>
            <c:strRef>
              <c:f>Plan1!$C$1</c:f>
              <c:strCache>
                <c:ptCount val="1"/>
                <c:pt idx="0">
                  <c:v>Série 2</c:v>
                </c:pt>
              </c:strCache>
            </c:strRef>
          </c:tx>
          <c:marker>
            <c:symbol val="none"/>
          </c:marker>
          <c:cat>
            <c:strRef>
              <c:f>Plan1!$A$2:$A$5</c:f>
              <c:strCache>
                <c:ptCount val="4"/>
                <c:pt idx="0">
                  <c:v>Categoria 1</c:v>
                </c:pt>
                <c:pt idx="1">
                  <c:v>Categoria 2</c:v>
                </c:pt>
                <c:pt idx="2">
                  <c:v>Categoria 3</c:v>
                </c:pt>
                <c:pt idx="3">
                  <c:v>Categoria 4</c:v>
                </c:pt>
              </c:strCache>
            </c:strRef>
          </c:cat>
          <c:val>
            <c:numRef>
              <c:f>Plan1!$C$2:$C$5</c:f>
              <c:numCache>
                <c:formatCode>General</c:formatCode>
                <c:ptCount val="4"/>
                <c:pt idx="0">
                  <c:v>2.4</c:v>
                </c:pt>
                <c:pt idx="1">
                  <c:v>3</c:v>
                </c:pt>
                <c:pt idx="2">
                  <c:v>1.8</c:v>
                </c:pt>
                <c:pt idx="3">
                  <c:v>1.5</c:v>
                </c:pt>
              </c:numCache>
            </c:numRef>
          </c:val>
          <c:smooth val="1"/>
        </c:ser>
        <c:ser>
          <c:idx val="2"/>
          <c:order val="2"/>
          <c:tx>
            <c:strRef>
              <c:f>Plan1!$D$1</c:f>
              <c:strCache>
                <c:ptCount val="1"/>
                <c:pt idx="0">
                  <c:v>Série 3</c:v>
                </c:pt>
              </c:strCache>
            </c:strRef>
          </c:tx>
          <c:marker>
            <c:symbol val="none"/>
          </c:marker>
          <c:cat>
            <c:strRef>
              <c:f>Plan1!$A$2:$A$5</c:f>
              <c:strCache>
                <c:ptCount val="4"/>
                <c:pt idx="0">
                  <c:v>Categoria 1</c:v>
                </c:pt>
                <c:pt idx="1">
                  <c:v>Categoria 2</c:v>
                </c:pt>
                <c:pt idx="2">
                  <c:v>Categoria 3</c:v>
                </c:pt>
                <c:pt idx="3">
                  <c:v>Categoria 4</c:v>
                </c:pt>
              </c:strCache>
            </c:strRef>
          </c:cat>
          <c:val>
            <c:numRef>
              <c:f>Plan1!$D$2:$D$5</c:f>
              <c:numCache>
                <c:formatCode>General</c:formatCode>
                <c:ptCount val="4"/>
                <c:pt idx="0">
                  <c:v>2</c:v>
                </c:pt>
                <c:pt idx="1">
                  <c:v>2</c:v>
                </c:pt>
                <c:pt idx="2">
                  <c:v>3</c:v>
                </c:pt>
                <c:pt idx="3">
                  <c:v>5</c:v>
                </c:pt>
              </c:numCache>
            </c:numRef>
          </c:val>
          <c:smooth val="1"/>
        </c:ser>
        <c:dLbls>
          <c:showLegendKey val="0"/>
          <c:showVal val="0"/>
          <c:showCatName val="0"/>
          <c:showSerName val="0"/>
          <c:showPercent val="0"/>
          <c:showBubbleSize val="0"/>
        </c:dLbls>
        <c:marker val="1"/>
        <c:smooth val="0"/>
        <c:axId val="5449216"/>
        <c:axId val="5450752"/>
      </c:lineChart>
      <c:catAx>
        <c:axId val="5449216"/>
        <c:scaling>
          <c:orientation val="minMax"/>
        </c:scaling>
        <c:delete val="0"/>
        <c:axPos val="b"/>
        <c:majorTickMark val="out"/>
        <c:minorTickMark val="none"/>
        <c:tickLblPos val="nextTo"/>
        <c:crossAx val="5450752"/>
        <c:crosses val="autoZero"/>
        <c:auto val="1"/>
        <c:lblAlgn val="ctr"/>
        <c:lblOffset val="100"/>
        <c:noMultiLvlLbl val="0"/>
      </c:catAx>
      <c:valAx>
        <c:axId val="5450752"/>
        <c:scaling>
          <c:orientation val="minMax"/>
        </c:scaling>
        <c:delete val="0"/>
        <c:axPos val="l"/>
        <c:numFmt formatCode="General" sourceLinked="1"/>
        <c:majorTickMark val="out"/>
        <c:minorTickMark val="none"/>
        <c:tickLblPos val="nextTo"/>
        <c:txPr>
          <a:bodyPr/>
          <a:lstStyle/>
          <a:p>
            <a:pPr>
              <a:defRPr sz="1200"/>
            </a:pPr>
            <a:endParaRPr lang="pt-BR"/>
          </a:p>
        </c:txPr>
        <c:crossAx val="5449216"/>
        <c:crosses val="autoZero"/>
        <c:crossBetween val="between"/>
      </c:valAx>
    </c:plotArea>
    <c:plotVisOnly val="1"/>
    <c:dispBlanksAs val="gap"/>
    <c:showDLblsOverMax val="0"/>
  </c:chart>
  <c:txPr>
    <a:bodyPr/>
    <a:lstStyle/>
    <a:p>
      <a:pPr>
        <a:defRPr sz="1800"/>
      </a:pPr>
      <a:endParaRPr lang="pt-BR"/>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0.02858</cdr:x>
      <cdr:y>0.62773</cdr:y>
    </cdr:from>
    <cdr:to>
      <cdr:x>0.91449</cdr:x>
      <cdr:y>0.87</cdr:y>
    </cdr:to>
    <cdr:sp macro="" textlink="">
      <cdr:nvSpPr>
        <cdr:cNvPr id="2" name="Retângulo 1"/>
        <cdr:cNvSpPr/>
      </cdr:nvSpPr>
      <cdr:spPr>
        <a:xfrm xmlns:a="http://schemas.openxmlformats.org/drawingml/2006/main">
          <a:off x="214314" y="3429024"/>
          <a:ext cx="6643734" cy="1323439"/>
        </a:xfrm>
        <a:prstGeom xmlns:a="http://schemas.openxmlformats.org/drawingml/2006/main" prst="rect">
          <a:avLst/>
        </a:prstGeom>
        <a:ln xmlns:a="http://schemas.openxmlformats.org/drawingml/2006/main"/>
      </cdr:spPr>
      <cdr:style>
        <a:lnRef xmlns:a="http://schemas.openxmlformats.org/drawingml/2006/main" idx="1">
          <a:schemeClr val="accent2"/>
        </a:lnRef>
        <a:fillRef xmlns:a="http://schemas.openxmlformats.org/drawingml/2006/main" idx="3">
          <a:schemeClr val="accent2"/>
        </a:fillRef>
        <a:effectRef xmlns:a="http://schemas.openxmlformats.org/drawingml/2006/main" idx="2">
          <a:schemeClr val="accent2"/>
        </a:effectRef>
        <a:fontRef xmlns:a="http://schemas.openxmlformats.org/drawingml/2006/main" idx="minor">
          <a:schemeClr val="lt1"/>
        </a:fontRef>
      </cdr:style>
      <cdr:txBody>
        <a:bodyPr xmlns:a="http://schemas.openxmlformats.org/drawingml/2006/main" wrap="square">
          <a:spAutoFit/>
        </a:bodyPr>
        <a:lstStyle xmlns:a="http://schemas.openxmlformats.org/drawingml/2006/main">
          <a:defPPr>
            <a:defRPr lang="pt-BR"/>
          </a:defPPr>
          <a:lvl1pPr marL="0" algn="l" defTabSz="914400" rtl="0" eaLnBrk="1" latinLnBrk="0" hangingPunct="1">
            <a:defRPr sz="1800" kern="1200">
              <a:solidFill>
                <a:sysClr val="window" lastClr="FFFFFF"/>
              </a:solidFill>
              <a:latin typeface="Calibri"/>
            </a:defRPr>
          </a:lvl1pPr>
          <a:lvl2pPr marL="457200" algn="l" defTabSz="914400" rtl="0" eaLnBrk="1" latinLnBrk="0" hangingPunct="1">
            <a:defRPr sz="1800" kern="1200">
              <a:solidFill>
                <a:sysClr val="window" lastClr="FFFFFF"/>
              </a:solidFill>
              <a:latin typeface="Calibri"/>
            </a:defRPr>
          </a:lvl2pPr>
          <a:lvl3pPr marL="914400" algn="l" defTabSz="914400" rtl="0" eaLnBrk="1" latinLnBrk="0" hangingPunct="1">
            <a:defRPr sz="1800" kern="1200">
              <a:solidFill>
                <a:sysClr val="window" lastClr="FFFFFF"/>
              </a:solidFill>
              <a:latin typeface="Calibri"/>
            </a:defRPr>
          </a:lvl3pPr>
          <a:lvl4pPr marL="1371600" algn="l" defTabSz="914400" rtl="0" eaLnBrk="1" latinLnBrk="0" hangingPunct="1">
            <a:defRPr sz="1800" kern="1200">
              <a:solidFill>
                <a:sysClr val="window" lastClr="FFFFFF"/>
              </a:solidFill>
              <a:latin typeface="Calibri"/>
            </a:defRPr>
          </a:lvl4pPr>
          <a:lvl5pPr marL="1828800" algn="l" defTabSz="914400" rtl="0" eaLnBrk="1" latinLnBrk="0" hangingPunct="1">
            <a:defRPr sz="1800" kern="1200">
              <a:solidFill>
                <a:sysClr val="window" lastClr="FFFFFF"/>
              </a:solidFill>
              <a:latin typeface="Calibri"/>
            </a:defRPr>
          </a:lvl5pPr>
          <a:lvl6pPr marL="2286000" algn="l" defTabSz="914400" rtl="0" eaLnBrk="1" latinLnBrk="0" hangingPunct="1">
            <a:defRPr sz="1800" kern="1200">
              <a:solidFill>
                <a:sysClr val="window" lastClr="FFFFFF"/>
              </a:solidFill>
              <a:latin typeface="Calibri"/>
            </a:defRPr>
          </a:lvl6pPr>
          <a:lvl7pPr marL="2743200" algn="l" defTabSz="914400" rtl="0" eaLnBrk="1" latinLnBrk="0" hangingPunct="1">
            <a:defRPr sz="1800" kern="1200">
              <a:solidFill>
                <a:sysClr val="window" lastClr="FFFFFF"/>
              </a:solidFill>
              <a:latin typeface="Calibri"/>
            </a:defRPr>
          </a:lvl7pPr>
          <a:lvl8pPr marL="3200400" algn="l" defTabSz="914400" rtl="0" eaLnBrk="1" latinLnBrk="0" hangingPunct="1">
            <a:defRPr sz="1800" kern="1200">
              <a:solidFill>
                <a:sysClr val="window" lastClr="FFFFFF"/>
              </a:solidFill>
              <a:latin typeface="Calibri"/>
            </a:defRPr>
          </a:lvl8pPr>
          <a:lvl9pPr marL="3657600" algn="l" defTabSz="914400" rtl="0" eaLnBrk="1" latinLnBrk="0" hangingPunct="1">
            <a:defRPr sz="1800" kern="1200">
              <a:solidFill>
                <a:sysClr val="window" lastClr="FFFFFF"/>
              </a:solidFill>
              <a:latin typeface="Calibri"/>
            </a:defRPr>
          </a:lvl9pPr>
        </a:lstStyle>
        <a:p xmlns:a="http://schemas.openxmlformats.org/drawingml/2006/main">
          <a:pPr algn="ctr"/>
          <a:r>
            <a:rPr lang="pt-BR" sz="8000" b="1" dirty="0" smtClean="0">
              <a:latin typeface="Calibri"/>
              <a:cs typeface="Times New Roman" pitchFamily="18" charset="0"/>
            </a:rPr>
            <a:t>  </a:t>
          </a:r>
          <a:r>
            <a:rPr lang="pt-BR" sz="8000" b="1" dirty="0" smtClean="0">
              <a:solidFill>
                <a:schemeClr val="tx1"/>
              </a:solidFill>
              <a:cs typeface="Times New Roman" pitchFamily="18" charset="0"/>
            </a:rPr>
            <a:t>DESPESA</a:t>
          </a:r>
          <a:endParaRPr lang="pt-BR" sz="8000" b="1" dirty="0">
            <a:solidFill>
              <a:schemeClr val="tx1"/>
            </a:solidFill>
            <a:latin typeface="Calibri"/>
          </a:endParaRP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14" name="Título 13"/>
          <p:cNvSpPr>
            <a:spLocks noGrp="1"/>
          </p:cNvSpPr>
          <p:nvPr>
            <p:ph type="ctrTitle"/>
          </p:nvPr>
        </p:nvSpPr>
        <p:spPr>
          <a:xfrm>
            <a:off x="1432560" y="359898"/>
            <a:ext cx="7406640" cy="1472184"/>
          </a:xfrm>
        </p:spPr>
        <p:txBody>
          <a:bodyPr anchor="b"/>
          <a:lstStyle>
            <a:lvl1pPr algn="l">
              <a:defRPr/>
            </a:lvl1pPr>
            <a:extLst/>
          </a:lstStyle>
          <a:p>
            <a:r>
              <a:rPr kumimoji="0" lang="pt-BR" smtClean="0"/>
              <a:t>Clique para editar o estilo do título mestre</a:t>
            </a:r>
            <a:endParaRPr kumimoji="0" lang="en-US"/>
          </a:p>
        </p:txBody>
      </p:sp>
      <p:sp>
        <p:nvSpPr>
          <p:cNvPr id="22" name="Subtítulo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BR" smtClean="0"/>
              <a:t>Clique para editar o estilo do subtítulo mestre</a:t>
            </a:r>
            <a:endParaRPr kumimoji="0" lang="en-US"/>
          </a:p>
        </p:txBody>
      </p:sp>
      <p:sp>
        <p:nvSpPr>
          <p:cNvPr id="7" name="Espaço Reservado para Data 6"/>
          <p:cNvSpPr>
            <a:spLocks noGrp="1"/>
          </p:cNvSpPr>
          <p:nvPr>
            <p:ph type="dt" sz="half" idx="10"/>
          </p:nvPr>
        </p:nvSpPr>
        <p:spPr/>
        <p:txBody>
          <a:bodyPr/>
          <a:lstStyle>
            <a:extLst/>
          </a:lstStyle>
          <a:p>
            <a:fld id="{902EC5AD-721F-47D5-9052-E6D49BB175CE}" type="datetimeFigureOut">
              <a:rPr lang="pt-BR" smtClean="0"/>
              <a:pPr/>
              <a:t>28/05/2019</a:t>
            </a:fld>
            <a:endParaRPr lang="pt-BR"/>
          </a:p>
        </p:txBody>
      </p:sp>
      <p:sp>
        <p:nvSpPr>
          <p:cNvPr id="20" name="Espaço Reservado para Rodapé 19"/>
          <p:cNvSpPr>
            <a:spLocks noGrp="1"/>
          </p:cNvSpPr>
          <p:nvPr>
            <p:ph type="ftr" sz="quarter" idx="11"/>
          </p:nvPr>
        </p:nvSpPr>
        <p:spPr/>
        <p:txBody>
          <a:bodyPr/>
          <a:lstStyle>
            <a:extLst/>
          </a:lstStyle>
          <a:p>
            <a:endParaRPr lang="pt-BR"/>
          </a:p>
        </p:txBody>
      </p:sp>
      <p:sp>
        <p:nvSpPr>
          <p:cNvPr id="10" name="Espaço Reservado para Número de Slide 9"/>
          <p:cNvSpPr>
            <a:spLocks noGrp="1"/>
          </p:cNvSpPr>
          <p:nvPr>
            <p:ph type="sldNum" sz="quarter" idx="12"/>
          </p:nvPr>
        </p:nvSpPr>
        <p:spPr/>
        <p:txBody>
          <a:bodyPr/>
          <a:lstStyle>
            <a:extLst/>
          </a:lstStyle>
          <a:p>
            <a:fld id="{00FCFC37-E8EA-48C2-BBEE-A66598173D97}" type="slidenum">
              <a:rPr lang="pt-BR" smtClean="0"/>
              <a:pPr/>
              <a:t>‹nº›</a:t>
            </a:fld>
            <a:endParaRPr lang="pt-BR"/>
          </a:p>
        </p:txBody>
      </p:sp>
      <p:sp>
        <p:nvSpPr>
          <p:cNvPr id="8" name="E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902EC5AD-721F-47D5-9052-E6D49BB175CE}" type="datetimeFigureOut">
              <a:rPr lang="pt-BR" smtClean="0"/>
              <a:pPr/>
              <a:t>28/05/2019</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00FCFC37-E8EA-48C2-BBEE-A66598173D97}"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58000" y="274639"/>
            <a:ext cx="1828800" cy="5851525"/>
          </a:xfrm>
        </p:spPr>
        <p:txBody>
          <a:bodyPr vert="eaVert"/>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902EC5AD-721F-47D5-9052-E6D49BB175CE}" type="datetimeFigureOut">
              <a:rPr lang="pt-BR" smtClean="0"/>
              <a:pPr/>
              <a:t>28/05/2019</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00FCFC37-E8EA-48C2-BBEE-A66598173D97}"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estilo do título mestre</a:t>
            </a:r>
            <a:endParaRPr kumimoji="0" lang="en-US"/>
          </a:p>
        </p:txBody>
      </p:sp>
      <p:sp>
        <p:nvSpPr>
          <p:cNvPr id="3" name="Espaço Reservado para Conteúdo 2"/>
          <p:cNvSpPr>
            <a:spLocks noGrp="1"/>
          </p:cNvSpPr>
          <p:nvPr>
            <p:ph idx="1"/>
          </p:nvPr>
        </p:nvSpPr>
        <p:spPr/>
        <p:txBody>
          <a:bodyPr/>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902EC5AD-721F-47D5-9052-E6D49BB175CE}" type="datetimeFigureOut">
              <a:rPr lang="pt-BR" smtClean="0"/>
              <a:pPr/>
              <a:t>28/05/2019</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00FCFC37-E8EA-48C2-BBEE-A66598173D97}"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7" name="Retângulo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ítulo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extLst/>
          </a:lstStyle>
          <a:p>
            <a:fld id="{902EC5AD-721F-47D5-9052-E6D49BB175CE}" type="datetimeFigureOut">
              <a:rPr lang="pt-BR" smtClean="0"/>
              <a:pPr/>
              <a:t>28/05/2019</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00FCFC37-E8EA-48C2-BBEE-A66598173D97}" type="slidenum">
              <a:rPr lang="pt-BR" smtClean="0"/>
              <a:pPr/>
              <a:t>‹nº›</a:t>
            </a:fld>
            <a:endParaRPr lang="pt-BR"/>
          </a:p>
        </p:txBody>
      </p:sp>
      <p:sp>
        <p:nvSpPr>
          <p:cNvPr id="10" name="Retângulo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1435608" y="274320"/>
            <a:ext cx="7498080" cy="1143000"/>
          </a:xfrm>
        </p:spPr>
        <p:txBody>
          <a:bodyPr/>
          <a:lstStyle>
            <a:extLst/>
          </a:lstStyle>
          <a:p>
            <a:r>
              <a:rPr kumimoji="0" lang="pt-BR" smtClean="0"/>
              <a:t>Clique para editar o estilo do título mestre</a:t>
            </a:r>
            <a:endParaRPr kumimoji="0" lang="en-US"/>
          </a:p>
        </p:txBody>
      </p:sp>
      <p:sp>
        <p:nvSpPr>
          <p:cNvPr id="3" name="Espaço Reservado para Conteúdo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902EC5AD-721F-47D5-9052-E6D49BB175CE}" type="datetimeFigureOut">
              <a:rPr lang="pt-BR" smtClean="0"/>
              <a:pPr/>
              <a:t>28/05/2019</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00FCFC37-E8EA-48C2-BBEE-A66598173D97}"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extLst/>
          </a:lstStyle>
          <a:p>
            <a:fld id="{902EC5AD-721F-47D5-9052-E6D49BB175CE}" type="datetimeFigureOut">
              <a:rPr lang="pt-BR" smtClean="0"/>
              <a:pPr/>
              <a:t>28/05/2019</a:t>
            </a:fld>
            <a:endParaRPr lang="pt-BR"/>
          </a:p>
        </p:txBody>
      </p:sp>
      <p:sp>
        <p:nvSpPr>
          <p:cNvPr id="8" name="Espaço Reservado para Rodapé 7"/>
          <p:cNvSpPr>
            <a:spLocks noGrp="1"/>
          </p:cNvSpPr>
          <p:nvPr>
            <p:ph type="ftr" sz="quarter" idx="11"/>
          </p:nvPr>
        </p:nvSpPr>
        <p:spPr/>
        <p:txBody>
          <a:bodyPr/>
          <a:lstStyle>
            <a:extLst/>
          </a:lstStyle>
          <a:p>
            <a:endParaRPr lang="pt-BR"/>
          </a:p>
        </p:txBody>
      </p:sp>
      <p:sp>
        <p:nvSpPr>
          <p:cNvPr id="9" name="Espaço Reservado para Número de Slide 8"/>
          <p:cNvSpPr>
            <a:spLocks noGrp="1"/>
          </p:cNvSpPr>
          <p:nvPr>
            <p:ph type="sldNum" sz="quarter" idx="12"/>
          </p:nvPr>
        </p:nvSpPr>
        <p:spPr/>
        <p:txBody>
          <a:bodyPr/>
          <a:lstStyle>
            <a:extLst/>
          </a:lstStyle>
          <a:p>
            <a:fld id="{00FCFC37-E8EA-48C2-BBEE-A66598173D97}"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1435608" y="274320"/>
            <a:ext cx="7498080" cy="1143000"/>
          </a:xfrm>
        </p:spPr>
        <p:txBody>
          <a:bodyPr anchor="ctr"/>
          <a:lstStyle>
            <a:extLst/>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extLst/>
          </a:lstStyle>
          <a:p>
            <a:fld id="{902EC5AD-721F-47D5-9052-E6D49BB175CE}" type="datetimeFigureOut">
              <a:rPr lang="pt-BR" smtClean="0"/>
              <a:pPr/>
              <a:t>28/05/2019</a:t>
            </a:fld>
            <a:endParaRPr lang="pt-BR"/>
          </a:p>
        </p:txBody>
      </p:sp>
      <p:sp>
        <p:nvSpPr>
          <p:cNvPr id="4" name="Espaço Reservado para Rodapé 3"/>
          <p:cNvSpPr>
            <a:spLocks noGrp="1"/>
          </p:cNvSpPr>
          <p:nvPr>
            <p:ph type="ftr" sz="quarter" idx="11"/>
          </p:nvPr>
        </p:nvSpPr>
        <p:spPr/>
        <p:txBody>
          <a:bodyPr/>
          <a:lstStyle>
            <a:extLst/>
          </a:lstStyle>
          <a:p>
            <a:endParaRPr lang="pt-BR"/>
          </a:p>
        </p:txBody>
      </p:sp>
      <p:sp>
        <p:nvSpPr>
          <p:cNvPr id="5" name="Espaço Reservado para Número de Slide 4"/>
          <p:cNvSpPr>
            <a:spLocks noGrp="1"/>
          </p:cNvSpPr>
          <p:nvPr>
            <p:ph type="sldNum" sz="quarter" idx="12"/>
          </p:nvPr>
        </p:nvSpPr>
        <p:spPr/>
        <p:txBody>
          <a:bodyPr/>
          <a:lstStyle>
            <a:extLst/>
          </a:lstStyle>
          <a:p>
            <a:fld id="{00FCFC37-E8EA-48C2-BBEE-A66598173D97}"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5" name="Retângulo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ço Reservado para Data 1"/>
          <p:cNvSpPr>
            <a:spLocks noGrp="1"/>
          </p:cNvSpPr>
          <p:nvPr>
            <p:ph type="dt" sz="half" idx="10"/>
          </p:nvPr>
        </p:nvSpPr>
        <p:spPr/>
        <p:txBody>
          <a:bodyPr/>
          <a:lstStyle>
            <a:extLst/>
          </a:lstStyle>
          <a:p>
            <a:fld id="{902EC5AD-721F-47D5-9052-E6D49BB175CE}" type="datetimeFigureOut">
              <a:rPr lang="pt-BR" smtClean="0"/>
              <a:pPr/>
              <a:t>28/05/2019</a:t>
            </a:fld>
            <a:endParaRPr lang="pt-BR"/>
          </a:p>
        </p:txBody>
      </p:sp>
      <p:sp>
        <p:nvSpPr>
          <p:cNvPr id="3" name="Espaço Reservado para Rodapé 2"/>
          <p:cNvSpPr>
            <a:spLocks noGrp="1"/>
          </p:cNvSpPr>
          <p:nvPr>
            <p:ph type="ftr" sz="quarter" idx="11"/>
          </p:nvPr>
        </p:nvSpPr>
        <p:spPr/>
        <p:txBody>
          <a:bodyPr/>
          <a:lstStyle>
            <a:extLst/>
          </a:lstStyle>
          <a:p>
            <a:endParaRPr lang="pt-BR"/>
          </a:p>
        </p:txBody>
      </p:sp>
      <p:sp>
        <p:nvSpPr>
          <p:cNvPr id="4" name="Espaço Reservado para Número de Slide 3"/>
          <p:cNvSpPr>
            <a:spLocks noGrp="1"/>
          </p:cNvSpPr>
          <p:nvPr>
            <p:ph type="sldNum" sz="quarter" idx="12"/>
          </p:nvPr>
        </p:nvSpPr>
        <p:spPr/>
        <p:txBody>
          <a:bodyPr/>
          <a:lstStyle>
            <a:extLst/>
          </a:lstStyle>
          <a:p>
            <a:fld id="{00FCFC37-E8EA-48C2-BBEE-A66598173D97}" type="slidenum">
              <a:rPr lang="pt-BR" smtClean="0"/>
              <a:pPr/>
              <a:t>‹nº›</a:t>
            </a:fld>
            <a:endParaRPr lang="pt-BR"/>
          </a:p>
        </p:txBody>
      </p:sp>
      <p:sp>
        <p:nvSpPr>
          <p:cNvPr id="6" name="Retângulo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902EC5AD-721F-47D5-9052-E6D49BB175CE}" type="datetimeFigureOut">
              <a:rPr lang="pt-BR" smtClean="0"/>
              <a:pPr/>
              <a:t>28/05/2019</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00FCFC37-E8EA-48C2-BBEE-A66598173D97}"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pt-BR" smtClean="0"/>
              <a:t>Clique para editar o estilo do título mestre</a:t>
            </a:r>
            <a:endParaRPr kumimoji="0" lang="en-US"/>
          </a:p>
        </p:txBody>
      </p:sp>
      <p:sp>
        <p:nvSpPr>
          <p:cNvPr id="5" name="Espaço Reservado para Data 4"/>
          <p:cNvSpPr>
            <a:spLocks noGrp="1"/>
          </p:cNvSpPr>
          <p:nvPr>
            <p:ph type="dt" sz="half" idx="10"/>
          </p:nvPr>
        </p:nvSpPr>
        <p:spPr/>
        <p:txBody>
          <a:bodyPr/>
          <a:lstStyle>
            <a:extLst/>
          </a:lstStyle>
          <a:p>
            <a:fld id="{902EC5AD-721F-47D5-9052-E6D49BB175CE}" type="datetimeFigureOut">
              <a:rPr lang="pt-BR" smtClean="0"/>
              <a:pPr/>
              <a:t>28/05/2019</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00FCFC37-E8EA-48C2-BBEE-A66598173D97}" type="slidenum">
              <a:rPr lang="pt-BR" smtClean="0"/>
              <a:pPr/>
              <a:t>‹nº›</a:t>
            </a:fld>
            <a:endParaRPr lang="pt-BR"/>
          </a:p>
        </p:txBody>
      </p:sp>
      <p:sp>
        <p:nvSpPr>
          <p:cNvPr id="8" name="Retângulo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ço Reservado para Imagem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pt-BR" smtClean="0"/>
              <a:t>Clique no ícone para adicionar uma imagem</a:t>
            </a:r>
            <a:endParaRPr kumimoji="0" lang="en-US" dirty="0"/>
          </a:p>
        </p:txBody>
      </p:sp>
      <p:sp>
        <p:nvSpPr>
          <p:cNvPr id="9" name="Fluxograma: Processo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uxograma: Processo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ço Reservado para Texto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pt-BR" smtClean="0"/>
              <a:t>Clique para editar os estilos do texto mestre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zz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sca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tângulo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ço Reservado para Título 4"/>
          <p:cNvSpPr>
            <a:spLocks noGrp="1"/>
          </p:cNvSpPr>
          <p:nvPr>
            <p:ph type="title"/>
          </p:nvPr>
        </p:nvSpPr>
        <p:spPr>
          <a:xfrm>
            <a:off x="1435608" y="274638"/>
            <a:ext cx="7498080" cy="1143000"/>
          </a:xfrm>
          <a:prstGeom prst="rect">
            <a:avLst/>
          </a:prstGeom>
        </p:spPr>
        <p:txBody>
          <a:bodyPr anchor="ctr">
            <a:normAutofit/>
          </a:bodyPr>
          <a:lstStyle>
            <a:extLst/>
          </a:lstStyle>
          <a:p>
            <a:r>
              <a:rPr kumimoji="0" lang="pt-BR" smtClean="0"/>
              <a:t>Clique para editar o estilo do título mestre</a:t>
            </a:r>
            <a:endParaRPr kumimoji="0" lang="en-US"/>
          </a:p>
        </p:txBody>
      </p:sp>
      <p:sp>
        <p:nvSpPr>
          <p:cNvPr id="9" name="Espaço Reservado para Texto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24" name="Espaço Reservado para Data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02EC5AD-721F-47D5-9052-E6D49BB175CE}" type="datetimeFigureOut">
              <a:rPr lang="pt-BR" smtClean="0"/>
              <a:pPr/>
              <a:t>28/05/2019</a:t>
            </a:fld>
            <a:endParaRPr lang="pt-BR"/>
          </a:p>
        </p:txBody>
      </p:sp>
      <p:sp>
        <p:nvSpPr>
          <p:cNvPr id="10" name="Espaço Reservado para Rodapé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pt-BR"/>
          </a:p>
        </p:txBody>
      </p:sp>
      <p:sp>
        <p:nvSpPr>
          <p:cNvPr id="22" name="Espaço Reservado para Número de Slid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0FCFC37-E8EA-48C2-BBEE-A66598173D97}" type="slidenum">
              <a:rPr lang="pt-BR" smtClean="0"/>
              <a:pPr/>
              <a:t>‹nº›</a:t>
            </a:fld>
            <a:endParaRPr lang="pt-BR"/>
          </a:p>
        </p:txBody>
      </p:sp>
      <p:sp>
        <p:nvSpPr>
          <p:cNvPr id="15" name="Retângulo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142976" y="3071810"/>
            <a:ext cx="7406640" cy="1472184"/>
          </a:xfrm>
        </p:spPr>
        <p:txBody>
          <a:bodyPr>
            <a:normAutofit fontScale="90000"/>
          </a:bodyPr>
          <a:lstStyle/>
          <a:p>
            <a:r>
              <a:rPr lang="pt-BR" sz="8000" i="1" dirty="0" smtClean="0"/>
              <a:t>Audiência Pública</a:t>
            </a:r>
            <a:r>
              <a:rPr lang="pt-BR" i="1" dirty="0" smtClean="0"/>
              <a:t>	</a:t>
            </a:r>
            <a:endParaRPr lang="pt-BR" i="1" dirty="0"/>
          </a:p>
        </p:txBody>
      </p:sp>
      <p:sp>
        <p:nvSpPr>
          <p:cNvPr id="3" name="Subtítulo 2"/>
          <p:cNvSpPr>
            <a:spLocks noGrp="1"/>
          </p:cNvSpPr>
          <p:nvPr>
            <p:ph type="subTitle" idx="1"/>
          </p:nvPr>
        </p:nvSpPr>
        <p:spPr>
          <a:xfrm>
            <a:off x="1142976" y="4929198"/>
            <a:ext cx="7406640" cy="1752600"/>
          </a:xfrm>
        </p:spPr>
        <p:txBody>
          <a:bodyPr/>
          <a:lstStyle/>
          <a:p>
            <a:endParaRPr lang="pt-BR" dirty="0" smtClean="0"/>
          </a:p>
          <a:p>
            <a:r>
              <a:rPr lang="pt-BR" sz="3600" dirty="0" smtClean="0"/>
              <a:t>1 º Quadrimestre de 2019</a:t>
            </a:r>
            <a:endParaRPr lang="pt-BR" sz="3600" dirty="0"/>
          </a:p>
        </p:txBody>
      </p:sp>
      <p:pic>
        <p:nvPicPr>
          <p:cNvPr id="1026" name="Picture 2" descr="D:\Documentos\Brasão.bmp"/>
          <p:cNvPicPr>
            <a:picLocks noChangeAspect="1" noChangeArrowheads="1"/>
          </p:cNvPicPr>
          <p:nvPr/>
        </p:nvPicPr>
        <p:blipFill>
          <a:blip r:embed="rId2"/>
          <a:srcRect/>
          <a:stretch>
            <a:fillRect/>
          </a:stretch>
        </p:blipFill>
        <p:spPr bwMode="auto">
          <a:xfrm>
            <a:off x="6072198" y="571480"/>
            <a:ext cx="2000250" cy="200977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pic>
        <p:nvPicPr>
          <p:cNvPr id="2050" name="Picture 2"/>
          <p:cNvPicPr>
            <a:picLocks noChangeAspect="1" noChangeArrowheads="1"/>
          </p:cNvPicPr>
          <p:nvPr/>
        </p:nvPicPr>
        <p:blipFill>
          <a:blip r:embed="rId2"/>
          <a:srcRect/>
          <a:stretch>
            <a:fillRect/>
          </a:stretch>
        </p:blipFill>
        <p:spPr bwMode="auto">
          <a:xfrm>
            <a:off x="785786" y="428604"/>
            <a:ext cx="8096250" cy="57435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idx="1"/>
          </p:nvPr>
        </p:nvGraphicFramePr>
        <p:xfrm>
          <a:off x="1142976" y="642918"/>
          <a:ext cx="7499349" cy="5430520"/>
        </p:xfrm>
        <a:graphic>
          <a:graphicData uri="http://schemas.openxmlformats.org/drawingml/2006/table">
            <a:tbl>
              <a:tblPr firstRow="1" bandRow="1">
                <a:tableStyleId>{0E3FDE45-AF77-4B5C-9715-49D594BDF05E}</a:tableStyleId>
              </a:tblPr>
              <a:tblGrid>
                <a:gridCol w="2499783"/>
                <a:gridCol w="2499783"/>
                <a:gridCol w="2499783"/>
              </a:tblGrid>
              <a:tr h="370840">
                <a:tc>
                  <a:txBody>
                    <a:bodyPr/>
                    <a:lstStyle/>
                    <a:p>
                      <a:r>
                        <a:rPr lang="pt-BR" dirty="0" smtClean="0"/>
                        <a:t>Receitas</a:t>
                      </a:r>
                      <a:endParaRPr lang="pt-BR" dirty="0"/>
                    </a:p>
                  </a:txBody>
                  <a:tcPr/>
                </a:tc>
                <a:tc>
                  <a:txBody>
                    <a:bodyPr/>
                    <a:lstStyle/>
                    <a:p>
                      <a:pPr algn="ctr"/>
                      <a:r>
                        <a:rPr lang="pt-BR" dirty="0" smtClean="0"/>
                        <a:t>Valor</a:t>
                      </a:r>
                      <a:endParaRPr lang="pt-BR" dirty="0"/>
                    </a:p>
                  </a:txBody>
                  <a:tcPr/>
                </a:tc>
                <a:tc>
                  <a:txBody>
                    <a:bodyPr/>
                    <a:lstStyle/>
                    <a:p>
                      <a:pPr algn="ctr"/>
                      <a:r>
                        <a:rPr lang="pt-BR" dirty="0" smtClean="0"/>
                        <a:t>Percentual</a:t>
                      </a:r>
                      <a:endParaRPr lang="pt-BR" dirty="0"/>
                    </a:p>
                  </a:txBody>
                  <a:tcPr/>
                </a:tc>
              </a:tr>
              <a:tr h="370840">
                <a:tc>
                  <a:txBody>
                    <a:bodyPr/>
                    <a:lstStyle/>
                    <a:p>
                      <a:r>
                        <a:rPr lang="pt-BR" dirty="0" smtClean="0"/>
                        <a:t>Impostos, taxas e Contribuições de Melhoria</a:t>
                      </a:r>
                      <a:endParaRPr lang="pt-BR" dirty="0"/>
                    </a:p>
                  </a:txBody>
                  <a:tcPr/>
                </a:tc>
                <a:tc>
                  <a:txBody>
                    <a:bodyPr/>
                    <a:lstStyle/>
                    <a:p>
                      <a:pPr algn="ctr"/>
                      <a:r>
                        <a:rPr lang="pt-BR" dirty="0" smtClean="0"/>
                        <a:t>R$</a:t>
                      </a:r>
                      <a:r>
                        <a:rPr lang="pt-BR" baseline="0" dirty="0" smtClean="0"/>
                        <a:t> 1.137.798,51</a:t>
                      </a:r>
                      <a:endParaRPr lang="pt-BR" dirty="0"/>
                    </a:p>
                  </a:txBody>
                  <a:tcPr/>
                </a:tc>
                <a:tc>
                  <a:txBody>
                    <a:bodyPr/>
                    <a:lstStyle/>
                    <a:p>
                      <a:pPr algn="ctr"/>
                      <a:r>
                        <a:rPr lang="pt-BR" dirty="0" smtClean="0"/>
                        <a:t>8,28 %</a:t>
                      </a:r>
                      <a:endParaRPr lang="pt-BR" dirty="0"/>
                    </a:p>
                  </a:txBody>
                  <a:tcPr/>
                </a:tc>
              </a:tr>
              <a:tr h="370840">
                <a:tc>
                  <a:txBody>
                    <a:bodyPr/>
                    <a:lstStyle/>
                    <a:p>
                      <a:r>
                        <a:rPr lang="pt-BR" dirty="0" smtClean="0"/>
                        <a:t>Contribuições</a:t>
                      </a:r>
                      <a:endParaRPr lang="pt-BR" dirty="0"/>
                    </a:p>
                  </a:txBody>
                  <a:tcPr/>
                </a:tc>
                <a:tc>
                  <a:txBody>
                    <a:bodyPr/>
                    <a:lstStyle/>
                    <a:p>
                      <a:pPr algn="ctr"/>
                      <a:r>
                        <a:rPr lang="pt-BR" dirty="0" smtClean="0"/>
                        <a:t>R$ 691.787,36</a:t>
                      </a:r>
                      <a:endParaRPr lang="pt-BR" dirty="0"/>
                    </a:p>
                  </a:txBody>
                  <a:tcPr/>
                </a:tc>
                <a:tc>
                  <a:txBody>
                    <a:bodyPr/>
                    <a:lstStyle/>
                    <a:p>
                      <a:pPr algn="ctr"/>
                      <a:r>
                        <a:rPr lang="pt-BR" dirty="0" smtClean="0"/>
                        <a:t>5,03 %</a:t>
                      </a:r>
                      <a:endParaRPr lang="pt-BR" dirty="0"/>
                    </a:p>
                  </a:txBody>
                  <a:tcPr/>
                </a:tc>
              </a:tr>
              <a:tr h="370840">
                <a:tc>
                  <a:txBody>
                    <a:bodyPr/>
                    <a:lstStyle/>
                    <a:p>
                      <a:r>
                        <a:rPr lang="pt-BR" dirty="0" smtClean="0"/>
                        <a:t>Receita Patrimonial</a:t>
                      </a:r>
                      <a:endParaRPr lang="pt-BR" dirty="0"/>
                    </a:p>
                  </a:txBody>
                  <a:tcPr/>
                </a:tc>
                <a:tc>
                  <a:txBody>
                    <a:bodyPr/>
                    <a:lstStyle/>
                    <a:p>
                      <a:pPr algn="ctr"/>
                      <a:r>
                        <a:rPr lang="pt-BR" dirty="0" smtClean="0"/>
                        <a:t>R$ 1.027.556,87</a:t>
                      </a:r>
                      <a:endParaRPr lang="pt-BR" dirty="0"/>
                    </a:p>
                  </a:txBody>
                  <a:tcPr/>
                </a:tc>
                <a:tc>
                  <a:txBody>
                    <a:bodyPr/>
                    <a:lstStyle/>
                    <a:p>
                      <a:pPr algn="ctr"/>
                      <a:r>
                        <a:rPr lang="pt-BR" dirty="0" smtClean="0"/>
                        <a:t>7,48 %</a:t>
                      </a:r>
                      <a:endParaRPr lang="pt-BR" dirty="0"/>
                    </a:p>
                  </a:txBody>
                  <a:tcPr/>
                </a:tc>
              </a:tr>
              <a:tr h="370840">
                <a:tc>
                  <a:txBody>
                    <a:bodyPr/>
                    <a:lstStyle/>
                    <a:p>
                      <a:r>
                        <a:rPr lang="pt-BR" dirty="0" smtClean="0"/>
                        <a:t>Receita Agropecuária</a:t>
                      </a:r>
                      <a:endParaRPr lang="pt-BR" dirty="0"/>
                    </a:p>
                  </a:txBody>
                  <a:tcPr/>
                </a:tc>
                <a:tc>
                  <a:txBody>
                    <a:bodyPr/>
                    <a:lstStyle/>
                    <a:p>
                      <a:pPr algn="ctr"/>
                      <a:r>
                        <a:rPr lang="pt-BR" dirty="0" smtClean="0"/>
                        <a:t>R$ 475,00</a:t>
                      </a:r>
                      <a:endParaRPr lang="pt-BR" dirty="0"/>
                    </a:p>
                  </a:txBody>
                  <a:tcPr/>
                </a:tc>
                <a:tc>
                  <a:txBody>
                    <a:bodyPr/>
                    <a:lstStyle/>
                    <a:p>
                      <a:pPr algn="ctr"/>
                      <a:r>
                        <a:rPr lang="pt-BR" dirty="0" smtClean="0"/>
                        <a:t>  0,01  %</a:t>
                      </a:r>
                      <a:endParaRPr lang="pt-BR" dirty="0"/>
                    </a:p>
                  </a:txBody>
                  <a:tcPr/>
                </a:tc>
              </a:tr>
              <a:tr h="370840">
                <a:tc>
                  <a:txBody>
                    <a:bodyPr/>
                    <a:lstStyle/>
                    <a:p>
                      <a:r>
                        <a:rPr lang="pt-BR" dirty="0" smtClean="0"/>
                        <a:t>Receita de Serviços</a:t>
                      </a:r>
                      <a:endParaRPr lang="pt-BR" dirty="0"/>
                    </a:p>
                  </a:txBody>
                  <a:tcPr/>
                </a:tc>
                <a:tc>
                  <a:txBody>
                    <a:bodyPr/>
                    <a:lstStyle/>
                    <a:p>
                      <a:pPr algn="ctr"/>
                      <a:r>
                        <a:rPr lang="pt-BR" dirty="0" smtClean="0"/>
                        <a:t>R$ 29.530,95</a:t>
                      </a:r>
                      <a:endParaRPr lang="pt-BR" dirty="0"/>
                    </a:p>
                  </a:txBody>
                  <a:tcPr/>
                </a:tc>
                <a:tc>
                  <a:txBody>
                    <a:bodyPr/>
                    <a:lstStyle/>
                    <a:p>
                      <a:pPr algn="ctr"/>
                      <a:r>
                        <a:rPr lang="pt-BR" dirty="0" smtClean="0"/>
                        <a:t>0,21 %</a:t>
                      </a:r>
                      <a:endParaRPr lang="pt-BR" dirty="0"/>
                    </a:p>
                  </a:txBody>
                  <a:tcPr/>
                </a:tc>
              </a:tr>
              <a:tr h="370840">
                <a:tc>
                  <a:txBody>
                    <a:bodyPr/>
                    <a:lstStyle/>
                    <a:p>
                      <a:r>
                        <a:rPr lang="pt-BR" dirty="0" smtClean="0"/>
                        <a:t>Transferências Correntes</a:t>
                      </a:r>
                      <a:endParaRPr lang="pt-BR" dirty="0"/>
                    </a:p>
                  </a:txBody>
                  <a:tcPr/>
                </a:tc>
                <a:tc>
                  <a:txBody>
                    <a:bodyPr/>
                    <a:lstStyle/>
                    <a:p>
                      <a:pPr algn="ctr"/>
                      <a:r>
                        <a:rPr lang="pt-BR" dirty="0" smtClean="0"/>
                        <a:t>R$ 9.601.958,44</a:t>
                      </a:r>
                      <a:endParaRPr lang="pt-BR" dirty="0"/>
                    </a:p>
                  </a:txBody>
                  <a:tcPr/>
                </a:tc>
                <a:tc>
                  <a:txBody>
                    <a:bodyPr/>
                    <a:lstStyle/>
                    <a:p>
                      <a:pPr algn="ctr"/>
                      <a:r>
                        <a:rPr lang="pt-BR" dirty="0" smtClean="0"/>
                        <a:t>69,86 %</a:t>
                      </a:r>
                      <a:endParaRPr lang="pt-BR" dirty="0"/>
                    </a:p>
                  </a:txBody>
                  <a:tcPr/>
                </a:tc>
              </a:tr>
              <a:tr h="370840">
                <a:tc>
                  <a:txBody>
                    <a:bodyPr/>
                    <a:lstStyle/>
                    <a:p>
                      <a:r>
                        <a:rPr lang="pt-BR" dirty="0" smtClean="0"/>
                        <a:t>Outras receitas Correntes</a:t>
                      </a:r>
                      <a:endParaRPr lang="pt-BR" dirty="0"/>
                    </a:p>
                  </a:txBody>
                  <a:tcPr/>
                </a:tc>
                <a:tc>
                  <a:txBody>
                    <a:bodyPr/>
                    <a:lstStyle/>
                    <a:p>
                      <a:pPr algn="ctr"/>
                      <a:r>
                        <a:rPr lang="pt-BR" dirty="0" smtClean="0"/>
                        <a:t>R$ 181.066,92</a:t>
                      </a:r>
                      <a:endParaRPr lang="pt-BR" dirty="0"/>
                    </a:p>
                  </a:txBody>
                  <a:tcPr/>
                </a:tc>
                <a:tc>
                  <a:txBody>
                    <a:bodyPr/>
                    <a:lstStyle/>
                    <a:p>
                      <a:pPr algn="ctr"/>
                      <a:r>
                        <a:rPr lang="pt-BR" dirty="0" smtClean="0"/>
                        <a:t>1,32 %</a:t>
                      </a:r>
                      <a:endParaRPr lang="pt-BR" dirty="0"/>
                    </a:p>
                  </a:txBody>
                  <a:tcPr/>
                </a:tc>
              </a:tr>
              <a:tr h="370840">
                <a:tc>
                  <a:txBody>
                    <a:bodyPr/>
                    <a:lstStyle/>
                    <a:p>
                      <a:r>
                        <a:rPr lang="pt-BR" dirty="0" smtClean="0"/>
                        <a:t>Receita de Capital</a:t>
                      </a:r>
                      <a:endParaRPr lang="pt-BR" dirty="0"/>
                    </a:p>
                  </a:txBody>
                  <a:tcPr/>
                </a:tc>
                <a:tc>
                  <a:txBody>
                    <a:bodyPr/>
                    <a:lstStyle/>
                    <a:p>
                      <a:pPr algn="ctr"/>
                      <a:r>
                        <a:rPr lang="pt-BR" dirty="0" smtClean="0"/>
                        <a:t>R$ 228.912,00</a:t>
                      </a:r>
                      <a:endParaRPr lang="pt-BR" dirty="0"/>
                    </a:p>
                  </a:txBody>
                  <a:tcPr/>
                </a:tc>
                <a:tc>
                  <a:txBody>
                    <a:bodyPr/>
                    <a:lstStyle/>
                    <a:p>
                      <a:pPr algn="ctr"/>
                      <a:r>
                        <a:rPr lang="pt-BR" dirty="0" smtClean="0"/>
                        <a:t>1,67 %</a:t>
                      </a:r>
                      <a:endParaRPr lang="pt-BR" dirty="0"/>
                    </a:p>
                  </a:txBody>
                  <a:tcPr/>
                </a:tc>
              </a:tr>
              <a:tr h="370840">
                <a:tc>
                  <a:txBody>
                    <a:bodyPr/>
                    <a:lstStyle/>
                    <a:p>
                      <a:r>
                        <a:rPr lang="pt-BR" dirty="0" smtClean="0"/>
                        <a:t>Receita Intra Orçamentária</a:t>
                      </a:r>
                      <a:endParaRPr lang="pt-BR" dirty="0"/>
                    </a:p>
                  </a:txBody>
                  <a:tcPr/>
                </a:tc>
                <a:tc>
                  <a:txBody>
                    <a:bodyPr/>
                    <a:lstStyle/>
                    <a:p>
                      <a:pPr algn="ctr"/>
                      <a:r>
                        <a:rPr lang="pt-BR" dirty="0" smtClean="0"/>
                        <a:t>R$ 845.331,57</a:t>
                      </a:r>
                      <a:endParaRPr lang="pt-BR" dirty="0"/>
                    </a:p>
                  </a:txBody>
                  <a:tcPr/>
                </a:tc>
                <a:tc>
                  <a:txBody>
                    <a:bodyPr/>
                    <a:lstStyle/>
                    <a:p>
                      <a:pPr algn="ctr"/>
                      <a:r>
                        <a:rPr lang="pt-BR" dirty="0" smtClean="0"/>
                        <a:t>6,15 %</a:t>
                      </a:r>
                      <a:endParaRPr lang="pt-BR" dirty="0"/>
                    </a:p>
                  </a:txBody>
                  <a:tcPr/>
                </a:tc>
              </a:tr>
              <a:tr h="370840">
                <a:tc>
                  <a:txBody>
                    <a:bodyPr/>
                    <a:lstStyle/>
                    <a:p>
                      <a:r>
                        <a:rPr lang="pt-BR" dirty="0" smtClean="0"/>
                        <a:t>Total</a:t>
                      </a:r>
                      <a:endParaRPr lang="pt-BR" dirty="0"/>
                    </a:p>
                  </a:txBody>
                  <a:tcPr/>
                </a:tc>
                <a:tc>
                  <a:txBody>
                    <a:bodyPr/>
                    <a:lstStyle/>
                    <a:p>
                      <a:pPr algn="ctr"/>
                      <a:r>
                        <a:rPr lang="pt-BR" dirty="0" smtClean="0"/>
                        <a:t>R$ 13.744,417,62</a:t>
                      </a:r>
                      <a:endParaRPr lang="pt-BR" dirty="0"/>
                    </a:p>
                  </a:txBody>
                  <a:tcPr/>
                </a:tc>
                <a:tc>
                  <a:txBody>
                    <a:bodyPr/>
                    <a:lstStyle/>
                    <a:p>
                      <a:pPr algn="ctr"/>
                      <a:r>
                        <a:rPr lang="pt-BR" dirty="0" smtClean="0"/>
                        <a:t>100 %</a:t>
                      </a:r>
                      <a:endParaRPr lang="pt-BR"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idx="1"/>
          </p:nvPr>
        </p:nvGraphicFramePr>
        <p:xfrm>
          <a:off x="1428728" y="714356"/>
          <a:ext cx="7499350" cy="546260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142976" y="714356"/>
            <a:ext cx="7790712" cy="5534044"/>
          </a:xfrm>
        </p:spPr>
        <p:txBody>
          <a:bodyPr>
            <a:normAutofit/>
          </a:bodyPr>
          <a:lstStyle/>
          <a:p>
            <a:pPr marL="0" fontAlgn="t">
              <a:spcBef>
                <a:spcPts val="0"/>
              </a:spcBef>
            </a:pPr>
            <a:r>
              <a:rPr lang="pt-BR" b="1" dirty="0" smtClean="0">
                <a:solidFill>
                  <a:schemeClr val="lt1"/>
                </a:solidFill>
                <a:latin typeface="Verdana"/>
              </a:rPr>
              <a:t> </a:t>
            </a:r>
            <a:endParaRPr lang="pt-BR" dirty="0"/>
          </a:p>
        </p:txBody>
      </p:sp>
      <p:graphicFrame>
        <p:nvGraphicFramePr>
          <p:cNvPr id="4" name="Tabela 3"/>
          <p:cNvGraphicFramePr>
            <a:graphicFrameLocks noGrp="1"/>
          </p:cNvGraphicFramePr>
          <p:nvPr/>
        </p:nvGraphicFramePr>
        <p:xfrm>
          <a:off x="1000100" y="1397000"/>
          <a:ext cx="7929620" cy="3761518"/>
        </p:xfrm>
        <a:graphic>
          <a:graphicData uri="http://schemas.openxmlformats.org/drawingml/2006/table">
            <a:tbl>
              <a:tblPr firstRow="1" bandRow="1">
                <a:tableStyleId>{21E4AEA4-8DFA-4A89-87EB-49C32662AFE0}</a:tableStyleId>
              </a:tblPr>
              <a:tblGrid>
                <a:gridCol w="1585924"/>
                <a:gridCol w="1585924"/>
                <a:gridCol w="1585924"/>
                <a:gridCol w="1585924"/>
                <a:gridCol w="1585924"/>
              </a:tblGrid>
              <a:tr h="1119409">
                <a:tc>
                  <a:txBody>
                    <a:bodyPr/>
                    <a:lstStyle/>
                    <a:p>
                      <a:endParaRPr lang="pt-BR" dirty="0">
                        <a:solidFill>
                          <a:schemeClr val="tx1"/>
                        </a:solidFill>
                      </a:endParaRPr>
                    </a:p>
                  </a:txBody>
                  <a:tcPr/>
                </a:tc>
                <a:tc>
                  <a:txBody>
                    <a:bodyPr/>
                    <a:lstStyle/>
                    <a:p>
                      <a:r>
                        <a:rPr lang="pt-BR" dirty="0" smtClean="0">
                          <a:solidFill>
                            <a:schemeClr val="tx1"/>
                          </a:solidFill>
                        </a:rPr>
                        <a:t>Despesa  empenhada no 1º </a:t>
                      </a:r>
                      <a:r>
                        <a:rPr lang="pt-BR" dirty="0" err="1" smtClean="0">
                          <a:solidFill>
                            <a:schemeClr val="tx1"/>
                          </a:solidFill>
                        </a:rPr>
                        <a:t>Quadr</a:t>
                      </a:r>
                      <a:endParaRPr lang="pt-BR" dirty="0">
                        <a:solidFill>
                          <a:schemeClr val="tx1"/>
                        </a:solidFill>
                      </a:endParaRPr>
                    </a:p>
                  </a:txBody>
                  <a:tcPr/>
                </a:tc>
                <a:tc>
                  <a:txBody>
                    <a:bodyPr/>
                    <a:lstStyle/>
                    <a:p>
                      <a:r>
                        <a:rPr lang="pt-BR" dirty="0" smtClean="0">
                          <a:solidFill>
                            <a:schemeClr val="tx1"/>
                          </a:solidFill>
                        </a:rPr>
                        <a:t>Despesa Liquidada no 1º </a:t>
                      </a:r>
                      <a:r>
                        <a:rPr lang="pt-BR" dirty="0" err="1" smtClean="0">
                          <a:solidFill>
                            <a:schemeClr val="tx1"/>
                          </a:solidFill>
                        </a:rPr>
                        <a:t>Quad</a:t>
                      </a:r>
                      <a:endParaRPr lang="pt-BR" dirty="0">
                        <a:solidFill>
                          <a:schemeClr val="tx1"/>
                        </a:solidFill>
                      </a:endParaRPr>
                    </a:p>
                  </a:txBody>
                  <a:tcPr/>
                </a:tc>
                <a:tc>
                  <a:txBody>
                    <a:bodyPr/>
                    <a:lstStyle/>
                    <a:p>
                      <a:r>
                        <a:rPr lang="pt-BR" dirty="0" smtClean="0">
                          <a:solidFill>
                            <a:schemeClr val="tx1"/>
                          </a:solidFill>
                        </a:rPr>
                        <a:t>Despesa</a:t>
                      </a:r>
                      <a:r>
                        <a:rPr lang="pt-BR" baseline="0" dirty="0" smtClean="0">
                          <a:solidFill>
                            <a:schemeClr val="tx1"/>
                          </a:solidFill>
                        </a:rPr>
                        <a:t> paga no 1º </a:t>
                      </a:r>
                      <a:r>
                        <a:rPr lang="pt-BR" baseline="0" dirty="0" err="1" smtClean="0">
                          <a:solidFill>
                            <a:schemeClr val="tx1"/>
                          </a:solidFill>
                        </a:rPr>
                        <a:t>Quadr</a:t>
                      </a:r>
                      <a:endParaRPr lang="pt-BR" dirty="0">
                        <a:solidFill>
                          <a:schemeClr val="tx1"/>
                        </a:solidFill>
                      </a:endParaRPr>
                    </a:p>
                  </a:txBody>
                  <a:tcPr/>
                </a:tc>
                <a:tc>
                  <a:txBody>
                    <a:bodyPr/>
                    <a:lstStyle/>
                    <a:p>
                      <a:r>
                        <a:rPr lang="pt-BR" dirty="0" smtClean="0">
                          <a:solidFill>
                            <a:schemeClr val="tx1"/>
                          </a:solidFill>
                        </a:rPr>
                        <a:t>Saldo empenhada a pagar</a:t>
                      </a:r>
                      <a:endParaRPr lang="pt-BR" dirty="0">
                        <a:solidFill>
                          <a:schemeClr val="tx1"/>
                        </a:solidFill>
                      </a:endParaRPr>
                    </a:p>
                  </a:txBody>
                  <a:tcPr/>
                </a:tc>
              </a:tr>
              <a:tr h="453983">
                <a:tc>
                  <a:txBody>
                    <a:bodyPr/>
                    <a:lstStyle/>
                    <a:p>
                      <a:r>
                        <a:rPr lang="pt-BR" dirty="0" smtClean="0">
                          <a:solidFill>
                            <a:schemeClr val="tx1"/>
                          </a:solidFill>
                        </a:rPr>
                        <a:t>Prefeitura</a:t>
                      </a:r>
                      <a:r>
                        <a:rPr lang="pt-BR" baseline="0" dirty="0" smtClean="0">
                          <a:solidFill>
                            <a:schemeClr val="tx1"/>
                          </a:solidFill>
                        </a:rPr>
                        <a:t> Municipal</a:t>
                      </a:r>
                      <a:endParaRPr lang="pt-BR" dirty="0">
                        <a:solidFill>
                          <a:schemeClr val="tx1"/>
                        </a:solidFill>
                      </a:endParaRPr>
                    </a:p>
                  </a:txBody>
                  <a:tcPr/>
                </a:tc>
                <a:tc>
                  <a:txBody>
                    <a:bodyPr/>
                    <a:lstStyle/>
                    <a:p>
                      <a:r>
                        <a:rPr lang="pt-BR" dirty="0" smtClean="0">
                          <a:solidFill>
                            <a:schemeClr val="tx1"/>
                          </a:solidFill>
                        </a:rPr>
                        <a:t>10.474.011,92</a:t>
                      </a:r>
                      <a:endParaRPr lang="pt-BR" dirty="0">
                        <a:solidFill>
                          <a:schemeClr val="tx1"/>
                        </a:solidFill>
                      </a:endParaRPr>
                    </a:p>
                  </a:txBody>
                  <a:tcPr/>
                </a:tc>
                <a:tc>
                  <a:txBody>
                    <a:bodyPr/>
                    <a:lstStyle/>
                    <a:p>
                      <a:r>
                        <a:rPr lang="pt-BR" dirty="0" smtClean="0">
                          <a:solidFill>
                            <a:schemeClr val="tx1"/>
                          </a:solidFill>
                        </a:rPr>
                        <a:t>6.513.393,52</a:t>
                      </a:r>
                      <a:endParaRPr lang="pt-BR" dirty="0">
                        <a:solidFill>
                          <a:schemeClr val="tx1"/>
                        </a:solidFill>
                      </a:endParaRPr>
                    </a:p>
                  </a:txBody>
                  <a:tcPr/>
                </a:tc>
                <a:tc>
                  <a:txBody>
                    <a:bodyPr/>
                    <a:lstStyle/>
                    <a:p>
                      <a:r>
                        <a:rPr lang="pt-BR" dirty="0" smtClean="0">
                          <a:solidFill>
                            <a:schemeClr val="tx1"/>
                          </a:solidFill>
                        </a:rPr>
                        <a:t>5.599.642,70</a:t>
                      </a:r>
                      <a:endParaRPr lang="pt-BR" dirty="0">
                        <a:solidFill>
                          <a:schemeClr val="tx1"/>
                        </a:solidFill>
                      </a:endParaRPr>
                    </a:p>
                  </a:txBody>
                  <a:tcPr/>
                </a:tc>
                <a:tc>
                  <a:txBody>
                    <a:bodyPr/>
                    <a:lstStyle/>
                    <a:p>
                      <a:r>
                        <a:rPr lang="pt-BR" dirty="0" smtClean="0">
                          <a:solidFill>
                            <a:schemeClr val="tx1"/>
                          </a:solidFill>
                        </a:rPr>
                        <a:t>4.874.369,22</a:t>
                      </a:r>
                      <a:endParaRPr lang="pt-BR" dirty="0">
                        <a:solidFill>
                          <a:schemeClr val="tx1"/>
                        </a:solidFill>
                      </a:endParaRPr>
                    </a:p>
                  </a:txBody>
                  <a:tcPr/>
                </a:tc>
              </a:tr>
              <a:tr h="453983">
                <a:tc>
                  <a:txBody>
                    <a:bodyPr/>
                    <a:lstStyle/>
                    <a:p>
                      <a:r>
                        <a:rPr lang="pt-BR" dirty="0" smtClean="0">
                          <a:solidFill>
                            <a:schemeClr val="tx1"/>
                          </a:solidFill>
                        </a:rPr>
                        <a:t>Saúde</a:t>
                      </a:r>
                      <a:endParaRPr lang="pt-BR" dirty="0">
                        <a:solidFill>
                          <a:schemeClr val="tx1"/>
                        </a:solidFill>
                      </a:endParaRPr>
                    </a:p>
                  </a:txBody>
                  <a:tcPr/>
                </a:tc>
                <a:tc>
                  <a:txBody>
                    <a:bodyPr/>
                    <a:lstStyle/>
                    <a:p>
                      <a:r>
                        <a:rPr lang="pt-BR" dirty="0" smtClean="0">
                          <a:solidFill>
                            <a:schemeClr val="tx1"/>
                          </a:solidFill>
                        </a:rPr>
                        <a:t>3.247.360,72</a:t>
                      </a:r>
                      <a:endParaRPr lang="pt-BR" dirty="0">
                        <a:solidFill>
                          <a:schemeClr val="tx1"/>
                        </a:solidFill>
                      </a:endParaRPr>
                    </a:p>
                  </a:txBody>
                  <a:tcPr/>
                </a:tc>
                <a:tc>
                  <a:txBody>
                    <a:bodyPr/>
                    <a:lstStyle/>
                    <a:p>
                      <a:r>
                        <a:rPr lang="pt-BR" dirty="0" smtClean="0">
                          <a:solidFill>
                            <a:schemeClr val="tx1"/>
                          </a:solidFill>
                        </a:rPr>
                        <a:t>2.382.696,41</a:t>
                      </a:r>
                      <a:endParaRPr lang="pt-BR" dirty="0">
                        <a:solidFill>
                          <a:schemeClr val="tx1"/>
                        </a:solidFill>
                      </a:endParaRPr>
                    </a:p>
                  </a:txBody>
                  <a:tcPr/>
                </a:tc>
                <a:tc>
                  <a:txBody>
                    <a:bodyPr/>
                    <a:lstStyle/>
                    <a:p>
                      <a:r>
                        <a:rPr lang="pt-BR" dirty="0" smtClean="0">
                          <a:solidFill>
                            <a:schemeClr val="tx1"/>
                          </a:solidFill>
                        </a:rPr>
                        <a:t>2.304.141,90</a:t>
                      </a:r>
                      <a:endParaRPr lang="pt-BR" dirty="0">
                        <a:solidFill>
                          <a:schemeClr val="tx1"/>
                        </a:solidFill>
                      </a:endParaRPr>
                    </a:p>
                  </a:txBody>
                  <a:tcPr/>
                </a:tc>
                <a:tc>
                  <a:txBody>
                    <a:bodyPr/>
                    <a:lstStyle/>
                    <a:p>
                      <a:r>
                        <a:rPr lang="pt-BR" dirty="0" smtClean="0">
                          <a:solidFill>
                            <a:schemeClr val="tx1"/>
                          </a:solidFill>
                        </a:rPr>
                        <a:t>943.218,82</a:t>
                      </a:r>
                      <a:endParaRPr lang="pt-BR" dirty="0">
                        <a:solidFill>
                          <a:schemeClr val="tx1"/>
                        </a:solidFill>
                      </a:endParaRPr>
                    </a:p>
                  </a:txBody>
                  <a:tcPr/>
                </a:tc>
              </a:tr>
              <a:tr h="453983">
                <a:tc>
                  <a:txBody>
                    <a:bodyPr/>
                    <a:lstStyle/>
                    <a:p>
                      <a:r>
                        <a:rPr lang="pt-BR" dirty="0" smtClean="0">
                          <a:solidFill>
                            <a:schemeClr val="tx1"/>
                          </a:solidFill>
                        </a:rPr>
                        <a:t>Ipreancarlos</a:t>
                      </a:r>
                      <a:endParaRPr lang="pt-BR" dirty="0">
                        <a:solidFill>
                          <a:schemeClr val="tx1"/>
                        </a:solidFill>
                      </a:endParaRPr>
                    </a:p>
                  </a:txBody>
                  <a:tcPr/>
                </a:tc>
                <a:tc>
                  <a:txBody>
                    <a:bodyPr/>
                    <a:lstStyle/>
                    <a:p>
                      <a:r>
                        <a:rPr lang="pt-BR" dirty="0" smtClean="0">
                          <a:solidFill>
                            <a:schemeClr val="tx1"/>
                          </a:solidFill>
                        </a:rPr>
                        <a:t>944.579,58</a:t>
                      </a:r>
                      <a:endParaRPr lang="pt-BR" dirty="0">
                        <a:solidFill>
                          <a:schemeClr val="tx1"/>
                        </a:solidFill>
                      </a:endParaRPr>
                    </a:p>
                  </a:txBody>
                  <a:tcPr/>
                </a:tc>
                <a:tc>
                  <a:txBody>
                    <a:bodyPr/>
                    <a:lstStyle/>
                    <a:p>
                      <a:r>
                        <a:rPr lang="pt-BR" dirty="0" smtClean="0">
                          <a:solidFill>
                            <a:schemeClr val="tx1"/>
                          </a:solidFill>
                        </a:rPr>
                        <a:t>897.903,85</a:t>
                      </a:r>
                      <a:endParaRPr lang="pt-BR" dirty="0">
                        <a:solidFill>
                          <a:schemeClr val="tx1"/>
                        </a:solidFill>
                      </a:endParaRPr>
                    </a:p>
                  </a:txBody>
                  <a:tcPr/>
                </a:tc>
                <a:tc>
                  <a:txBody>
                    <a:bodyPr/>
                    <a:lstStyle/>
                    <a:p>
                      <a:r>
                        <a:rPr lang="pt-BR" dirty="0" smtClean="0">
                          <a:solidFill>
                            <a:schemeClr val="tx1"/>
                          </a:solidFill>
                        </a:rPr>
                        <a:t>897.903,85</a:t>
                      </a:r>
                    </a:p>
                  </a:txBody>
                  <a:tcPr/>
                </a:tc>
                <a:tc>
                  <a:txBody>
                    <a:bodyPr/>
                    <a:lstStyle/>
                    <a:p>
                      <a:r>
                        <a:rPr lang="pt-BR" dirty="0" smtClean="0">
                          <a:solidFill>
                            <a:schemeClr val="tx1"/>
                          </a:solidFill>
                        </a:rPr>
                        <a:t>46.675,73</a:t>
                      </a:r>
                      <a:endParaRPr lang="pt-BR" dirty="0">
                        <a:solidFill>
                          <a:schemeClr val="tx1"/>
                        </a:solidFill>
                      </a:endParaRPr>
                    </a:p>
                  </a:txBody>
                  <a:tcPr/>
                </a:tc>
              </a:tr>
              <a:tr h="453983">
                <a:tc>
                  <a:txBody>
                    <a:bodyPr/>
                    <a:lstStyle/>
                    <a:p>
                      <a:r>
                        <a:rPr lang="pt-BR" dirty="0" smtClean="0">
                          <a:solidFill>
                            <a:schemeClr val="tx1"/>
                          </a:solidFill>
                        </a:rPr>
                        <a:t>Câmara</a:t>
                      </a:r>
                      <a:endParaRPr lang="pt-BR" dirty="0">
                        <a:solidFill>
                          <a:schemeClr val="tx1"/>
                        </a:solidFill>
                      </a:endParaRPr>
                    </a:p>
                  </a:txBody>
                  <a:tcPr/>
                </a:tc>
                <a:tc>
                  <a:txBody>
                    <a:bodyPr/>
                    <a:lstStyle/>
                    <a:p>
                      <a:r>
                        <a:rPr lang="pt-BR" dirty="0" smtClean="0">
                          <a:solidFill>
                            <a:schemeClr val="tx1"/>
                          </a:solidFill>
                        </a:rPr>
                        <a:t>370.580,23</a:t>
                      </a:r>
                      <a:endParaRPr lang="pt-BR" dirty="0">
                        <a:solidFill>
                          <a:schemeClr val="tx1"/>
                        </a:solidFill>
                      </a:endParaRPr>
                    </a:p>
                  </a:txBody>
                  <a:tcPr/>
                </a:tc>
                <a:tc>
                  <a:txBody>
                    <a:bodyPr/>
                    <a:lstStyle/>
                    <a:p>
                      <a:r>
                        <a:rPr lang="pt-BR" dirty="0" smtClean="0">
                          <a:solidFill>
                            <a:schemeClr val="tx1"/>
                          </a:solidFill>
                        </a:rPr>
                        <a:t>345.809,55</a:t>
                      </a:r>
                      <a:endParaRPr lang="pt-BR" dirty="0">
                        <a:solidFill>
                          <a:schemeClr val="tx1"/>
                        </a:solidFill>
                      </a:endParaRPr>
                    </a:p>
                  </a:txBody>
                  <a:tcPr/>
                </a:tc>
                <a:tc>
                  <a:txBody>
                    <a:bodyPr/>
                    <a:lstStyle/>
                    <a:p>
                      <a:r>
                        <a:rPr lang="pt-BR" dirty="0" smtClean="0">
                          <a:solidFill>
                            <a:schemeClr val="tx1"/>
                          </a:solidFill>
                        </a:rPr>
                        <a:t>343.588,33</a:t>
                      </a:r>
                      <a:endParaRPr lang="pt-BR" dirty="0">
                        <a:solidFill>
                          <a:schemeClr val="tx1"/>
                        </a:solidFill>
                      </a:endParaRPr>
                    </a:p>
                  </a:txBody>
                  <a:tcPr/>
                </a:tc>
                <a:tc>
                  <a:txBody>
                    <a:bodyPr/>
                    <a:lstStyle/>
                    <a:p>
                      <a:r>
                        <a:rPr lang="pt-BR" dirty="0" smtClean="0">
                          <a:solidFill>
                            <a:schemeClr val="tx1"/>
                          </a:solidFill>
                        </a:rPr>
                        <a:t>26.991,90</a:t>
                      </a:r>
                      <a:endParaRPr lang="pt-BR" dirty="0">
                        <a:solidFill>
                          <a:schemeClr val="tx1"/>
                        </a:solidFill>
                      </a:endParaRPr>
                    </a:p>
                  </a:txBody>
                  <a:tcPr/>
                </a:tc>
              </a:tr>
              <a:tr h="453983">
                <a:tc>
                  <a:txBody>
                    <a:bodyPr/>
                    <a:lstStyle/>
                    <a:p>
                      <a:r>
                        <a:rPr lang="pt-BR" dirty="0" smtClean="0">
                          <a:solidFill>
                            <a:schemeClr val="tx1"/>
                          </a:solidFill>
                        </a:rPr>
                        <a:t>Total</a:t>
                      </a:r>
                      <a:endParaRPr lang="pt-BR" dirty="0">
                        <a:solidFill>
                          <a:schemeClr val="tx1"/>
                        </a:solidFill>
                      </a:endParaRPr>
                    </a:p>
                  </a:txBody>
                  <a:tcPr/>
                </a:tc>
                <a:tc>
                  <a:txBody>
                    <a:bodyPr/>
                    <a:lstStyle/>
                    <a:p>
                      <a:r>
                        <a:rPr lang="pt-BR" dirty="0" smtClean="0">
                          <a:solidFill>
                            <a:schemeClr val="tx1"/>
                          </a:solidFill>
                        </a:rPr>
                        <a:t>15.036.532,45</a:t>
                      </a:r>
                      <a:endParaRPr lang="pt-BR" dirty="0">
                        <a:solidFill>
                          <a:schemeClr val="tx1"/>
                        </a:solidFill>
                      </a:endParaRPr>
                    </a:p>
                  </a:txBody>
                  <a:tcPr/>
                </a:tc>
                <a:tc>
                  <a:txBody>
                    <a:bodyPr/>
                    <a:lstStyle/>
                    <a:p>
                      <a:r>
                        <a:rPr lang="pt-BR" dirty="0" smtClean="0">
                          <a:solidFill>
                            <a:schemeClr val="tx1"/>
                          </a:solidFill>
                        </a:rPr>
                        <a:t>10.139.803,33</a:t>
                      </a:r>
                      <a:endParaRPr lang="pt-BR" dirty="0">
                        <a:solidFill>
                          <a:schemeClr val="tx1"/>
                        </a:solidFill>
                      </a:endParaRPr>
                    </a:p>
                  </a:txBody>
                  <a:tcPr/>
                </a:tc>
                <a:tc>
                  <a:txBody>
                    <a:bodyPr/>
                    <a:lstStyle/>
                    <a:p>
                      <a:r>
                        <a:rPr lang="pt-BR" dirty="0" smtClean="0">
                          <a:solidFill>
                            <a:schemeClr val="tx1"/>
                          </a:solidFill>
                        </a:rPr>
                        <a:t>9.145.276,78</a:t>
                      </a:r>
                      <a:endParaRPr lang="pt-BR" dirty="0">
                        <a:solidFill>
                          <a:schemeClr val="tx1"/>
                        </a:solidFill>
                      </a:endParaRPr>
                    </a:p>
                  </a:txBody>
                  <a:tcPr/>
                </a:tc>
                <a:tc>
                  <a:txBody>
                    <a:bodyPr/>
                    <a:lstStyle/>
                    <a:p>
                      <a:r>
                        <a:rPr lang="pt-BR" dirty="0" smtClean="0">
                          <a:solidFill>
                            <a:schemeClr val="tx1"/>
                          </a:solidFill>
                        </a:rPr>
                        <a:t>5.891.255,67</a:t>
                      </a:r>
                      <a:endParaRPr lang="pt-BR" dirty="0">
                        <a:solidFill>
                          <a:schemeClr val="tx1"/>
                        </a:solidFill>
                      </a:endParaRPr>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3000" dirty="0" smtClean="0"/>
              <a:t>Demonstrativo da Despesa por Unidade Orçamentária</a:t>
            </a:r>
            <a:endParaRPr lang="pt-BR" sz="3000" dirty="0"/>
          </a:p>
        </p:txBody>
      </p:sp>
      <p:graphicFrame>
        <p:nvGraphicFramePr>
          <p:cNvPr id="4" name="Espaço Reservado para Conteúdo 3"/>
          <p:cNvGraphicFramePr>
            <a:graphicFrameLocks noGrp="1"/>
          </p:cNvGraphicFramePr>
          <p:nvPr>
            <p:ph idx="1"/>
          </p:nvPr>
        </p:nvGraphicFramePr>
        <p:xfrm>
          <a:off x="1071538" y="1500174"/>
          <a:ext cx="7858180" cy="5405120"/>
        </p:xfrm>
        <a:graphic>
          <a:graphicData uri="http://schemas.openxmlformats.org/drawingml/2006/table">
            <a:tbl>
              <a:tblPr firstRow="1" bandRow="1">
                <a:tableStyleId>{5DA37D80-6434-44D0-A028-1B22A696006F}</a:tableStyleId>
              </a:tblPr>
              <a:tblGrid>
                <a:gridCol w="2786082"/>
                <a:gridCol w="1984955"/>
                <a:gridCol w="1964545"/>
                <a:gridCol w="1122598"/>
              </a:tblGrid>
              <a:tr h="370840">
                <a:tc>
                  <a:txBody>
                    <a:bodyPr/>
                    <a:lstStyle/>
                    <a:p>
                      <a:r>
                        <a:rPr lang="pt-BR" dirty="0" smtClean="0"/>
                        <a:t>Unidade</a:t>
                      </a:r>
                      <a:r>
                        <a:rPr lang="pt-BR" baseline="0" dirty="0" smtClean="0"/>
                        <a:t> Orçamentária</a:t>
                      </a:r>
                      <a:endParaRPr lang="pt-BR" dirty="0"/>
                    </a:p>
                  </a:txBody>
                  <a:tcPr/>
                </a:tc>
                <a:tc>
                  <a:txBody>
                    <a:bodyPr/>
                    <a:lstStyle/>
                    <a:p>
                      <a:r>
                        <a:rPr lang="pt-BR" dirty="0" smtClean="0"/>
                        <a:t>Valor Fixado no Orçamento</a:t>
                      </a:r>
                      <a:endParaRPr lang="pt-BR" dirty="0"/>
                    </a:p>
                  </a:txBody>
                  <a:tcPr/>
                </a:tc>
                <a:tc>
                  <a:txBody>
                    <a:bodyPr/>
                    <a:lstStyle/>
                    <a:p>
                      <a:pPr algn="ctr"/>
                      <a:r>
                        <a:rPr lang="pt-BR" dirty="0" smtClean="0"/>
                        <a:t>Valor REALIZADO 1º QUADR</a:t>
                      </a:r>
                      <a:endParaRPr lang="pt-BR" dirty="0"/>
                    </a:p>
                  </a:txBody>
                  <a:tcPr/>
                </a:tc>
                <a:tc>
                  <a:txBody>
                    <a:bodyPr/>
                    <a:lstStyle/>
                    <a:p>
                      <a:pPr algn="ctr"/>
                      <a:r>
                        <a:rPr lang="pt-BR" dirty="0" smtClean="0"/>
                        <a:t>%</a:t>
                      </a:r>
                      <a:endParaRPr lang="pt-BR" dirty="0"/>
                    </a:p>
                  </a:txBody>
                  <a:tcPr/>
                </a:tc>
              </a:tr>
              <a:tr h="370840">
                <a:tc>
                  <a:txBody>
                    <a:bodyPr/>
                    <a:lstStyle/>
                    <a:p>
                      <a:r>
                        <a:rPr lang="pt-BR" dirty="0" smtClean="0"/>
                        <a:t>01.</a:t>
                      </a:r>
                      <a:r>
                        <a:rPr lang="pt-BR" baseline="0" dirty="0" smtClean="0"/>
                        <a:t> Câmara Municipal</a:t>
                      </a:r>
                      <a:endParaRPr lang="pt-BR" dirty="0" smtClean="0"/>
                    </a:p>
                  </a:txBody>
                  <a:tcPr/>
                </a:tc>
                <a:tc>
                  <a:txBody>
                    <a:bodyPr/>
                    <a:lstStyle/>
                    <a:p>
                      <a:pPr algn="ctr"/>
                      <a:r>
                        <a:rPr lang="pt-BR" dirty="0" smtClean="0"/>
                        <a:t>R$ 1.900.000,00</a:t>
                      </a:r>
                      <a:endParaRPr lang="pt-BR" dirty="0"/>
                    </a:p>
                  </a:txBody>
                  <a:tcPr/>
                </a:tc>
                <a:tc>
                  <a:txBody>
                    <a:bodyPr/>
                    <a:lstStyle/>
                    <a:p>
                      <a:pPr algn="ctr"/>
                      <a:r>
                        <a:rPr lang="pt-BR" dirty="0" smtClean="0"/>
                        <a:t>R$ 345.809,55</a:t>
                      </a:r>
                      <a:endParaRPr lang="pt-BR" dirty="0"/>
                    </a:p>
                  </a:txBody>
                  <a:tcPr/>
                </a:tc>
                <a:tc>
                  <a:txBody>
                    <a:bodyPr/>
                    <a:lstStyle/>
                    <a:p>
                      <a:pPr algn="ctr"/>
                      <a:r>
                        <a:rPr lang="pt-BR" dirty="0" smtClean="0"/>
                        <a:t>3,41</a:t>
                      </a:r>
                      <a:endParaRPr lang="pt-BR" dirty="0"/>
                    </a:p>
                  </a:txBody>
                  <a:tcPr/>
                </a:tc>
              </a:tr>
              <a:tr h="370840">
                <a:tc>
                  <a:txBody>
                    <a:bodyPr/>
                    <a:lstStyle/>
                    <a:p>
                      <a:r>
                        <a:rPr lang="pt-BR" dirty="0" smtClean="0"/>
                        <a:t>02. Gabinete do Prefeito</a:t>
                      </a:r>
                      <a:endParaRPr lang="pt-BR" dirty="0"/>
                    </a:p>
                  </a:txBody>
                  <a:tcPr/>
                </a:tc>
                <a:tc>
                  <a:txBody>
                    <a:bodyPr/>
                    <a:lstStyle/>
                    <a:p>
                      <a:pPr algn="ctr"/>
                      <a:r>
                        <a:rPr lang="pt-BR" dirty="0" smtClean="0"/>
                        <a:t>R$ 934.000,00</a:t>
                      </a:r>
                      <a:endParaRPr lang="pt-BR" dirty="0"/>
                    </a:p>
                  </a:txBody>
                  <a:tcPr/>
                </a:tc>
                <a:tc>
                  <a:txBody>
                    <a:bodyPr/>
                    <a:lstStyle/>
                    <a:p>
                      <a:pPr algn="ctr"/>
                      <a:r>
                        <a:rPr lang="pt-BR" dirty="0" smtClean="0"/>
                        <a:t>R$ 325.520,03</a:t>
                      </a:r>
                      <a:endParaRPr lang="pt-BR" dirty="0"/>
                    </a:p>
                  </a:txBody>
                  <a:tcPr/>
                </a:tc>
                <a:tc>
                  <a:txBody>
                    <a:bodyPr/>
                    <a:lstStyle/>
                    <a:p>
                      <a:pPr algn="ctr"/>
                      <a:r>
                        <a:rPr lang="pt-BR" dirty="0" smtClean="0"/>
                        <a:t>3,21</a:t>
                      </a:r>
                      <a:endParaRPr lang="pt-BR" dirty="0"/>
                    </a:p>
                  </a:txBody>
                  <a:tcPr/>
                </a:tc>
              </a:tr>
              <a:tr h="370840">
                <a:tc>
                  <a:txBody>
                    <a:bodyPr/>
                    <a:lstStyle/>
                    <a:p>
                      <a:r>
                        <a:rPr lang="pt-BR" dirty="0" smtClean="0"/>
                        <a:t>03. Sec</a:t>
                      </a:r>
                      <a:r>
                        <a:rPr lang="pt-BR" baseline="0" dirty="0" smtClean="0"/>
                        <a:t>retária de Administração e Finanças</a:t>
                      </a:r>
                      <a:endParaRPr lang="pt-BR" dirty="0"/>
                    </a:p>
                  </a:txBody>
                  <a:tcPr/>
                </a:tc>
                <a:tc>
                  <a:txBody>
                    <a:bodyPr/>
                    <a:lstStyle/>
                    <a:p>
                      <a:pPr algn="ctr"/>
                      <a:r>
                        <a:rPr lang="pt-BR" dirty="0" smtClean="0"/>
                        <a:t>R$ 2.427.500,00</a:t>
                      </a:r>
                      <a:endParaRPr lang="pt-BR" dirty="0"/>
                    </a:p>
                  </a:txBody>
                  <a:tcPr/>
                </a:tc>
                <a:tc>
                  <a:txBody>
                    <a:bodyPr/>
                    <a:lstStyle/>
                    <a:p>
                      <a:pPr algn="ctr"/>
                      <a:r>
                        <a:rPr lang="pt-BR" dirty="0" smtClean="0"/>
                        <a:t>R$ 700.952,70</a:t>
                      </a:r>
                      <a:endParaRPr lang="pt-BR" dirty="0"/>
                    </a:p>
                  </a:txBody>
                  <a:tcPr/>
                </a:tc>
                <a:tc>
                  <a:txBody>
                    <a:bodyPr/>
                    <a:lstStyle/>
                    <a:p>
                      <a:pPr algn="ctr"/>
                      <a:r>
                        <a:rPr lang="pt-BR" dirty="0" smtClean="0"/>
                        <a:t>6,91</a:t>
                      </a:r>
                      <a:endParaRPr lang="pt-BR" dirty="0"/>
                    </a:p>
                  </a:txBody>
                  <a:tcPr/>
                </a:tc>
              </a:tr>
              <a:tr h="370840">
                <a:tc>
                  <a:txBody>
                    <a:bodyPr/>
                    <a:lstStyle/>
                    <a:p>
                      <a:r>
                        <a:rPr lang="pt-BR" dirty="0" smtClean="0"/>
                        <a:t>04. Secretaria de Educação</a:t>
                      </a:r>
                      <a:r>
                        <a:rPr lang="pt-BR" baseline="0" dirty="0" smtClean="0"/>
                        <a:t> e Cultura</a:t>
                      </a:r>
                      <a:endParaRPr lang="pt-BR" dirty="0"/>
                    </a:p>
                  </a:txBody>
                  <a:tcPr/>
                </a:tc>
                <a:tc>
                  <a:txBody>
                    <a:bodyPr/>
                    <a:lstStyle/>
                    <a:p>
                      <a:pPr algn="ctr"/>
                      <a:r>
                        <a:rPr lang="pt-BR" dirty="0" smtClean="0"/>
                        <a:t>R$ 11.615.504,00</a:t>
                      </a:r>
                      <a:endParaRPr lang="pt-BR" dirty="0"/>
                    </a:p>
                  </a:txBody>
                  <a:tcPr/>
                </a:tc>
                <a:tc>
                  <a:txBody>
                    <a:bodyPr/>
                    <a:lstStyle/>
                    <a:p>
                      <a:pPr algn="ctr"/>
                      <a:r>
                        <a:rPr lang="pt-BR" dirty="0" smtClean="0"/>
                        <a:t>R$ 2.772.426,70</a:t>
                      </a:r>
                      <a:endParaRPr lang="pt-BR" dirty="0"/>
                    </a:p>
                  </a:txBody>
                  <a:tcPr/>
                </a:tc>
                <a:tc>
                  <a:txBody>
                    <a:bodyPr/>
                    <a:lstStyle/>
                    <a:p>
                      <a:pPr algn="ctr"/>
                      <a:r>
                        <a:rPr lang="pt-BR" dirty="0" smtClean="0"/>
                        <a:t>27,34</a:t>
                      </a:r>
                      <a:endParaRPr lang="pt-BR" dirty="0"/>
                    </a:p>
                  </a:txBody>
                  <a:tcPr/>
                </a:tc>
              </a:tr>
              <a:tr h="370840">
                <a:tc>
                  <a:txBody>
                    <a:bodyPr/>
                    <a:lstStyle/>
                    <a:p>
                      <a:r>
                        <a:rPr lang="pt-BR" dirty="0" smtClean="0"/>
                        <a:t>05. Secretaria de Saúde e Assistência Social</a:t>
                      </a:r>
                      <a:endParaRPr lang="pt-BR" dirty="0"/>
                    </a:p>
                  </a:txBody>
                  <a:tcPr/>
                </a:tc>
                <a:tc>
                  <a:txBody>
                    <a:bodyPr/>
                    <a:lstStyle/>
                    <a:p>
                      <a:pPr algn="ctr"/>
                      <a:r>
                        <a:rPr lang="pt-BR" dirty="0" smtClean="0"/>
                        <a:t>R$ 1.153.800,00</a:t>
                      </a:r>
                      <a:endParaRPr lang="pt-BR" dirty="0"/>
                    </a:p>
                  </a:txBody>
                  <a:tcPr/>
                </a:tc>
                <a:tc>
                  <a:txBody>
                    <a:bodyPr/>
                    <a:lstStyle/>
                    <a:p>
                      <a:pPr algn="ctr"/>
                      <a:r>
                        <a:rPr lang="pt-BR" dirty="0" smtClean="0"/>
                        <a:t>R$ 94.745,35</a:t>
                      </a:r>
                      <a:endParaRPr lang="pt-BR" dirty="0"/>
                    </a:p>
                  </a:txBody>
                  <a:tcPr/>
                </a:tc>
                <a:tc>
                  <a:txBody>
                    <a:bodyPr/>
                    <a:lstStyle/>
                    <a:p>
                      <a:pPr algn="ctr"/>
                      <a:r>
                        <a:rPr lang="pt-BR" dirty="0" smtClean="0"/>
                        <a:t>0,93</a:t>
                      </a:r>
                      <a:endParaRPr lang="pt-BR" dirty="0"/>
                    </a:p>
                  </a:txBody>
                  <a:tcPr/>
                </a:tc>
              </a:tr>
              <a:tr h="370840">
                <a:tc>
                  <a:txBody>
                    <a:bodyPr/>
                    <a:lstStyle/>
                    <a:p>
                      <a:r>
                        <a:rPr lang="pt-BR" dirty="0" smtClean="0"/>
                        <a:t>06. Secretaria de Obras e Transportes</a:t>
                      </a:r>
                      <a:endParaRPr lang="pt-BR" dirty="0"/>
                    </a:p>
                  </a:txBody>
                  <a:tcPr/>
                </a:tc>
                <a:tc>
                  <a:txBody>
                    <a:bodyPr/>
                    <a:lstStyle/>
                    <a:p>
                      <a:pPr algn="ctr"/>
                      <a:r>
                        <a:rPr lang="pt-BR" dirty="0" smtClean="0"/>
                        <a:t>R$ 4.672.800,00</a:t>
                      </a:r>
                      <a:endParaRPr lang="pt-BR" dirty="0"/>
                    </a:p>
                  </a:txBody>
                  <a:tcPr/>
                </a:tc>
                <a:tc>
                  <a:txBody>
                    <a:bodyPr/>
                    <a:lstStyle/>
                    <a:p>
                      <a:pPr algn="ctr"/>
                      <a:r>
                        <a:rPr lang="pt-BR" dirty="0" smtClean="0"/>
                        <a:t>R$ 1.074.907,52</a:t>
                      </a:r>
                      <a:endParaRPr lang="pt-BR" dirty="0"/>
                    </a:p>
                  </a:txBody>
                  <a:tcPr/>
                </a:tc>
                <a:tc>
                  <a:txBody>
                    <a:bodyPr/>
                    <a:lstStyle/>
                    <a:p>
                      <a:pPr algn="ctr"/>
                      <a:r>
                        <a:rPr lang="pt-BR" dirty="0" smtClean="0"/>
                        <a:t>10,60</a:t>
                      </a:r>
                      <a:endParaRPr lang="pt-BR" dirty="0"/>
                    </a:p>
                  </a:txBody>
                  <a:tcPr/>
                </a:tc>
              </a:tr>
              <a:tr h="370840">
                <a:tc>
                  <a:txBody>
                    <a:bodyPr/>
                    <a:lstStyle/>
                    <a:p>
                      <a:r>
                        <a:rPr lang="pt-BR" dirty="0" smtClean="0"/>
                        <a:t>07.</a:t>
                      </a:r>
                      <a:r>
                        <a:rPr lang="pt-BR" baseline="0" dirty="0" smtClean="0"/>
                        <a:t> Secretaria de Agricultura e Meio Ambiente</a:t>
                      </a:r>
                      <a:endParaRPr lang="pt-BR" dirty="0"/>
                    </a:p>
                  </a:txBody>
                  <a:tcPr/>
                </a:tc>
                <a:tc>
                  <a:txBody>
                    <a:bodyPr/>
                    <a:lstStyle/>
                    <a:p>
                      <a:pPr algn="ctr"/>
                      <a:r>
                        <a:rPr lang="pt-BR" dirty="0" smtClean="0"/>
                        <a:t>R$ 3.503.200,00</a:t>
                      </a:r>
                      <a:endParaRPr lang="pt-BR" dirty="0"/>
                    </a:p>
                  </a:txBody>
                  <a:tcPr/>
                </a:tc>
                <a:tc>
                  <a:txBody>
                    <a:bodyPr/>
                    <a:lstStyle/>
                    <a:p>
                      <a:pPr algn="ctr"/>
                      <a:r>
                        <a:rPr lang="pt-BR" dirty="0" smtClean="0"/>
                        <a:t>R$</a:t>
                      </a:r>
                      <a:r>
                        <a:rPr lang="pt-BR" baseline="0" dirty="0" smtClean="0"/>
                        <a:t> 689.916,43</a:t>
                      </a:r>
                      <a:endParaRPr lang="pt-BR" dirty="0"/>
                    </a:p>
                  </a:txBody>
                  <a:tcPr/>
                </a:tc>
                <a:tc>
                  <a:txBody>
                    <a:bodyPr/>
                    <a:lstStyle/>
                    <a:p>
                      <a:pPr algn="ctr"/>
                      <a:r>
                        <a:rPr lang="pt-BR" dirty="0" smtClean="0"/>
                        <a:t>6,80</a:t>
                      </a:r>
                      <a:endParaRPr lang="pt-BR"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3000" dirty="0" smtClean="0"/>
              <a:t>Demonstrativo da Despesa por Unidade Orçamentária</a:t>
            </a:r>
            <a:endParaRPr lang="pt-BR" sz="3000" dirty="0"/>
          </a:p>
        </p:txBody>
      </p:sp>
      <p:graphicFrame>
        <p:nvGraphicFramePr>
          <p:cNvPr id="4" name="Espaço Reservado para Conteúdo 3"/>
          <p:cNvGraphicFramePr>
            <a:graphicFrameLocks noGrp="1"/>
          </p:cNvGraphicFramePr>
          <p:nvPr>
            <p:ph idx="1"/>
          </p:nvPr>
        </p:nvGraphicFramePr>
        <p:xfrm>
          <a:off x="1285852" y="1785926"/>
          <a:ext cx="7499352" cy="5029200"/>
        </p:xfrm>
        <a:graphic>
          <a:graphicData uri="http://schemas.openxmlformats.org/drawingml/2006/table">
            <a:tbl>
              <a:tblPr firstRow="1" bandRow="1">
                <a:tableStyleId>{5DA37D80-6434-44D0-A028-1B22A696006F}</a:tableStyleId>
              </a:tblPr>
              <a:tblGrid>
                <a:gridCol w="2779710"/>
                <a:gridCol w="1857388"/>
                <a:gridCol w="1785950"/>
                <a:gridCol w="1076304"/>
              </a:tblGrid>
              <a:tr h="370840">
                <a:tc>
                  <a:txBody>
                    <a:bodyPr/>
                    <a:lstStyle/>
                    <a:p>
                      <a:r>
                        <a:rPr lang="pt-BR" dirty="0" smtClean="0"/>
                        <a:t>Unidade</a:t>
                      </a:r>
                      <a:r>
                        <a:rPr lang="pt-BR" baseline="0" dirty="0" smtClean="0"/>
                        <a:t> Orçamentária</a:t>
                      </a:r>
                      <a:endParaRPr lang="pt-BR" dirty="0"/>
                    </a:p>
                  </a:txBody>
                  <a:tcPr/>
                </a:tc>
                <a:tc>
                  <a:txBody>
                    <a:bodyPr/>
                    <a:lstStyle/>
                    <a:p>
                      <a:r>
                        <a:rPr lang="pt-BR" dirty="0" smtClean="0"/>
                        <a:t>Valor Fixado no Orçamento</a:t>
                      </a:r>
                      <a:endParaRPr lang="pt-BR" dirty="0"/>
                    </a:p>
                  </a:txBody>
                  <a:tcPr/>
                </a:tc>
                <a:tc>
                  <a:txBody>
                    <a:bodyPr/>
                    <a:lstStyle/>
                    <a:p>
                      <a:pPr algn="ctr"/>
                      <a:r>
                        <a:rPr lang="pt-BR" dirty="0" smtClean="0"/>
                        <a:t>Valor REALIZADO 1º QUADR</a:t>
                      </a:r>
                      <a:endParaRPr lang="pt-BR" dirty="0"/>
                    </a:p>
                  </a:txBody>
                  <a:tcPr/>
                </a:tc>
                <a:tc>
                  <a:txBody>
                    <a:bodyPr/>
                    <a:lstStyle/>
                    <a:p>
                      <a:pPr algn="ctr"/>
                      <a:r>
                        <a:rPr lang="pt-BR" dirty="0" smtClean="0"/>
                        <a:t>%</a:t>
                      </a:r>
                      <a:endParaRPr lang="pt-BR" dirty="0"/>
                    </a:p>
                  </a:txBody>
                  <a:tcPr/>
                </a:tc>
              </a:tr>
              <a:tr h="370840">
                <a:tc>
                  <a:txBody>
                    <a:bodyPr/>
                    <a:lstStyle/>
                    <a:p>
                      <a:r>
                        <a:rPr lang="pt-BR" dirty="0" smtClean="0"/>
                        <a:t>08. Secretaria</a:t>
                      </a:r>
                      <a:r>
                        <a:rPr lang="pt-BR" baseline="0" dirty="0" smtClean="0"/>
                        <a:t> de Esportes e Turismo</a:t>
                      </a:r>
                      <a:endParaRPr lang="pt-BR" dirty="0"/>
                    </a:p>
                  </a:txBody>
                  <a:tcPr/>
                </a:tc>
                <a:tc>
                  <a:txBody>
                    <a:bodyPr/>
                    <a:lstStyle/>
                    <a:p>
                      <a:r>
                        <a:rPr lang="pt-BR" dirty="0" smtClean="0"/>
                        <a:t>R$ 1.131.000,00</a:t>
                      </a:r>
                      <a:endParaRPr lang="pt-BR" dirty="0"/>
                    </a:p>
                  </a:txBody>
                  <a:tcPr/>
                </a:tc>
                <a:tc>
                  <a:txBody>
                    <a:bodyPr/>
                    <a:lstStyle/>
                    <a:p>
                      <a:pPr algn="ctr"/>
                      <a:r>
                        <a:rPr lang="pt-BR" dirty="0" smtClean="0"/>
                        <a:t>R$ 161.958,84</a:t>
                      </a:r>
                      <a:endParaRPr lang="pt-BR" dirty="0"/>
                    </a:p>
                  </a:txBody>
                  <a:tcPr/>
                </a:tc>
                <a:tc>
                  <a:txBody>
                    <a:bodyPr/>
                    <a:lstStyle/>
                    <a:p>
                      <a:pPr algn="ctr"/>
                      <a:r>
                        <a:rPr lang="pt-BR" dirty="0" smtClean="0"/>
                        <a:t>1,60</a:t>
                      </a:r>
                      <a:endParaRPr lang="pt-BR" dirty="0"/>
                    </a:p>
                  </a:txBody>
                  <a:tcPr/>
                </a:tc>
              </a:tr>
              <a:tr h="410208">
                <a:tc>
                  <a:txBody>
                    <a:bodyPr/>
                    <a:lstStyle/>
                    <a:p>
                      <a:r>
                        <a:rPr lang="pt-BR" dirty="0" smtClean="0"/>
                        <a:t>09. Encargos Gerais</a:t>
                      </a:r>
                      <a:endParaRPr lang="pt-BR" dirty="0"/>
                    </a:p>
                  </a:txBody>
                  <a:tcPr/>
                </a:tc>
                <a:tc>
                  <a:txBody>
                    <a:bodyPr/>
                    <a:lstStyle/>
                    <a:p>
                      <a:r>
                        <a:rPr lang="pt-BR" dirty="0" smtClean="0"/>
                        <a:t>R$ 1.770.200,00</a:t>
                      </a:r>
                      <a:endParaRPr lang="pt-BR" dirty="0"/>
                    </a:p>
                  </a:txBody>
                  <a:tcPr/>
                </a:tc>
                <a:tc>
                  <a:txBody>
                    <a:bodyPr/>
                    <a:lstStyle/>
                    <a:p>
                      <a:pPr algn="ctr"/>
                      <a:r>
                        <a:rPr lang="pt-BR" dirty="0" smtClean="0"/>
                        <a:t>R$ 570.312,21</a:t>
                      </a:r>
                      <a:endParaRPr lang="pt-BR" dirty="0"/>
                    </a:p>
                  </a:txBody>
                  <a:tcPr/>
                </a:tc>
                <a:tc>
                  <a:txBody>
                    <a:bodyPr/>
                    <a:lstStyle/>
                    <a:p>
                      <a:pPr algn="ctr"/>
                      <a:r>
                        <a:rPr lang="pt-BR" dirty="0" smtClean="0"/>
                        <a:t>5,63</a:t>
                      </a:r>
                      <a:endParaRPr lang="pt-BR" dirty="0"/>
                    </a:p>
                  </a:txBody>
                  <a:tcPr/>
                </a:tc>
              </a:tr>
              <a:tr h="370840">
                <a:tc>
                  <a:txBody>
                    <a:bodyPr/>
                    <a:lstStyle/>
                    <a:p>
                      <a:r>
                        <a:rPr lang="pt-BR" dirty="0" smtClean="0"/>
                        <a:t>10. Secretaria de Planejamento e Desenvolvimento</a:t>
                      </a:r>
                      <a:endParaRPr lang="pt-BR" dirty="0"/>
                    </a:p>
                  </a:txBody>
                  <a:tcPr/>
                </a:tc>
                <a:tc>
                  <a:txBody>
                    <a:bodyPr/>
                    <a:lstStyle/>
                    <a:p>
                      <a:r>
                        <a:rPr lang="pt-BR" dirty="0" smtClean="0"/>
                        <a:t>R$ 496.000,00</a:t>
                      </a:r>
                      <a:endParaRPr lang="pt-BR" dirty="0"/>
                    </a:p>
                  </a:txBody>
                  <a:tcPr/>
                </a:tc>
                <a:tc>
                  <a:txBody>
                    <a:bodyPr/>
                    <a:lstStyle/>
                    <a:p>
                      <a:pPr algn="ctr"/>
                      <a:r>
                        <a:rPr lang="pt-BR" dirty="0" smtClean="0"/>
                        <a:t>R$ 122.653,74</a:t>
                      </a:r>
                      <a:endParaRPr lang="pt-BR" dirty="0"/>
                    </a:p>
                  </a:txBody>
                  <a:tcPr/>
                </a:tc>
                <a:tc>
                  <a:txBody>
                    <a:bodyPr/>
                    <a:lstStyle/>
                    <a:p>
                      <a:pPr algn="ctr"/>
                      <a:r>
                        <a:rPr lang="pt-BR" dirty="0" smtClean="0"/>
                        <a:t>1,21</a:t>
                      </a:r>
                      <a:endParaRPr lang="pt-BR" dirty="0"/>
                    </a:p>
                  </a:txBody>
                  <a:tcPr/>
                </a:tc>
              </a:tr>
              <a:tr h="370840">
                <a:tc>
                  <a:txBody>
                    <a:bodyPr/>
                    <a:lstStyle/>
                    <a:p>
                      <a:r>
                        <a:rPr lang="pt-BR" dirty="0" smtClean="0"/>
                        <a:t>11. Fundo Municipal de Saúde</a:t>
                      </a:r>
                      <a:endParaRPr lang="pt-BR" dirty="0"/>
                    </a:p>
                  </a:txBody>
                  <a:tcPr/>
                </a:tc>
                <a:tc>
                  <a:txBody>
                    <a:bodyPr/>
                    <a:lstStyle/>
                    <a:p>
                      <a:r>
                        <a:rPr lang="pt-BR" dirty="0" smtClean="0"/>
                        <a:t>R$ 8.416.796,00</a:t>
                      </a:r>
                      <a:endParaRPr lang="pt-BR" dirty="0"/>
                    </a:p>
                  </a:txBody>
                  <a:tcPr/>
                </a:tc>
                <a:tc>
                  <a:txBody>
                    <a:bodyPr/>
                    <a:lstStyle/>
                    <a:p>
                      <a:pPr algn="ctr"/>
                      <a:r>
                        <a:rPr lang="pt-BR" dirty="0" smtClean="0"/>
                        <a:t>R$ 2.382.696,41</a:t>
                      </a:r>
                      <a:endParaRPr lang="pt-BR" dirty="0"/>
                    </a:p>
                  </a:txBody>
                  <a:tcPr/>
                </a:tc>
                <a:tc>
                  <a:txBody>
                    <a:bodyPr/>
                    <a:lstStyle/>
                    <a:p>
                      <a:pPr algn="ctr"/>
                      <a:r>
                        <a:rPr lang="pt-BR" dirty="0" smtClean="0"/>
                        <a:t>23,50</a:t>
                      </a:r>
                      <a:endParaRPr lang="pt-BR" dirty="0"/>
                    </a:p>
                  </a:txBody>
                  <a:tcPr/>
                </a:tc>
              </a:tr>
              <a:tr h="370840">
                <a:tc>
                  <a:txBody>
                    <a:bodyPr/>
                    <a:lstStyle/>
                    <a:p>
                      <a:r>
                        <a:rPr lang="pt-BR" dirty="0" smtClean="0"/>
                        <a:t>13. Ipreancarlos</a:t>
                      </a:r>
                      <a:endParaRPr lang="pt-BR" dirty="0"/>
                    </a:p>
                  </a:txBody>
                  <a:tcPr/>
                </a:tc>
                <a:tc>
                  <a:txBody>
                    <a:bodyPr/>
                    <a:lstStyle/>
                    <a:p>
                      <a:r>
                        <a:rPr lang="pt-BR" dirty="0" smtClean="0"/>
                        <a:t>R$ 7.161.000,00</a:t>
                      </a:r>
                      <a:endParaRPr lang="pt-BR" dirty="0"/>
                    </a:p>
                  </a:txBody>
                  <a:tcPr/>
                </a:tc>
                <a:tc>
                  <a:txBody>
                    <a:bodyPr/>
                    <a:lstStyle/>
                    <a:p>
                      <a:pPr algn="ctr"/>
                      <a:r>
                        <a:rPr lang="pt-BR" dirty="0" smtClean="0"/>
                        <a:t>R$ 897.903,85</a:t>
                      </a:r>
                    </a:p>
                  </a:txBody>
                  <a:tcPr/>
                </a:tc>
                <a:tc>
                  <a:txBody>
                    <a:bodyPr/>
                    <a:lstStyle/>
                    <a:p>
                      <a:pPr algn="ctr"/>
                      <a:r>
                        <a:rPr lang="pt-BR" dirty="0" smtClean="0"/>
                        <a:t>8,86</a:t>
                      </a:r>
                      <a:endParaRPr lang="pt-BR" dirty="0"/>
                    </a:p>
                  </a:txBody>
                  <a:tcPr/>
                </a:tc>
              </a:tr>
              <a:tr h="370840">
                <a:tc>
                  <a:txBody>
                    <a:bodyPr/>
                    <a:lstStyle/>
                    <a:p>
                      <a:r>
                        <a:rPr lang="pt-BR" dirty="0" smtClean="0"/>
                        <a:t>Total</a:t>
                      </a:r>
                      <a:endParaRPr lang="pt-BR" dirty="0"/>
                    </a:p>
                  </a:txBody>
                  <a:tcPr/>
                </a:tc>
                <a:tc>
                  <a:txBody>
                    <a:bodyPr/>
                    <a:lstStyle/>
                    <a:p>
                      <a:r>
                        <a:rPr lang="pt-BR" dirty="0" smtClean="0"/>
                        <a:t>R$ 45.215.450,00</a:t>
                      </a:r>
                      <a:endParaRPr lang="pt-BR" dirty="0"/>
                    </a:p>
                  </a:txBody>
                  <a:tcPr/>
                </a:tc>
                <a:tc>
                  <a:txBody>
                    <a:bodyPr/>
                    <a:lstStyle/>
                    <a:p>
                      <a:pPr algn="ctr"/>
                      <a:r>
                        <a:rPr lang="pt-BR" sz="1600" dirty="0" smtClean="0"/>
                        <a:t>R$ 10.139.803,33</a:t>
                      </a:r>
                      <a:endParaRPr lang="pt-BR" sz="1600" dirty="0"/>
                    </a:p>
                  </a:txBody>
                  <a:tcPr/>
                </a:tc>
                <a:tc>
                  <a:txBody>
                    <a:bodyPr/>
                    <a:lstStyle/>
                    <a:p>
                      <a:pPr algn="ctr"/>
                      <a:r>
                        <a:rPr lang="pt-BR" dirty="0" smtClean="0"/>
                        <a:t>100,00</a:t>
                      </a:r>
                      <a:endParaRPr lang="pt-BR"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3000" dirty="0" smtClean="0"/>
              <a:t>Demonstrativo da Despesa Segundo sua Natureza</a:t>
            </a:r>
            <a:endParaRPr lang="pt-BR" sz="3000" dirty="0"/>
          </a:p>
        </p:txBody>
      </p:sp>
      <p:graphicFrame>
        <p:nvGraphicFramePr>
          <p:cNvPr id="4" name="Espaço Reservado para Conteúdo 3"/>
          <p:cNvGraphicFramePr>
            <a:graphicFrameLocks noGrp="1"/>
          </p:cNvGraphicFramePr>
          <p:nvPr>
            <p:ph idx="1"/>
          </p:nvPr>
        </p:nvGraphicFramePr>
        <p:xfrm>
          <a:off x="357158" y="1500174"/>
          <a:ext cx="8505856" cy="4495800"/>
        </p:xfrm>
        <a:graphic>
          <a:graphicData uri="http://schemas.openxmlformats.org/drawingml/2006/table">
            <a:tbl>
              <a:tblPr firstRow="1" bandRow="1">
                <a:tableStyleId>{21E4AEA4-8DFA-4A89-87EB-49C32662AFE0}</a:tableStyleId>
              </a:tblPr>
              <a:tblGrid>
                <a:gridCol w="2757010"/>
                <a:gridCol w="1914590"/>
                <a:gridCol w="1838007"/>
                <a:gridCol w="1996249"/>
              </a:tblGrid>
              <a:tr h="370840">
                <a:tc>
                  <a:txBody>
                    <a:bodyPr/>
                    <a:lstStyle/>
                    <a:p>
                      <a:pPr algn="ctr"/>
                      <a:r>
                        <a:rPr lang="pt-BR" sz="1600" dirty="0" smtClean="0">
                          <a:solidFill>
                            <a:schemeClr val="tx1"/>
                          </a:solidFill>
                          <a:latin typeface="Arial" pitchFamily="34" charset="0"/>
                          <a:cs typeface="Arial" pitchFamily="34" charset="0"/>
                        </a:rPr>
                        <a:t>Despesas</a:t>
                      </a:r>
                      <a:endParaRPr lang="pt-BR" sz="1600" dirty="0">
                        <a:solidFill>
                          <a:schemeClr val="tx1"/>
                        </a:solidFill>
                        <a:latin typeface="Arial" pitchFamily="34" charset="0"/>
                        <a:cs typeface="Arial" pitchFamily="34" charset="0"/>
                      </a:endParaRPr>
                    </a:p>
                  </a:txBody>
                  <a:tcPr/>
                </a:tc>
                <a:tc>
                  <a:txBody>
                    <a:bodyPr/>
                    <a:lstStyle/>
                    <a:p>
                      <a:pPr algn="ctr"/>
                      <a:r>
                        <a:rPr lang="pt-BR" sz="1600" dirty="0" smtClean="0">
                          <a:solidFill>
                            <a:schemeClr val="tx1"/>
                          </a:solidFill>
                          <a:latin typeface="Arial" pitchFamily="34" charset="0"/>
                          <a:cs typeface="Arial" pitchFamily="34" charset="0"/>
                        </a:rPr>
                        <a:t>Dotação Inicial</a:t>
                      </a:r>
                      <a:endParaRPr lang="pt-BR" sz="1600" dirty="0">
                        <a:solidFill>
                          <a:schemeClr val="tx1"/>
                        </a:solidFill>
                        <a:latin typeface="Arial" pitchFamily="34" charset="0"/>
                        <a:cs typeface="Arial" pitchFamily="34" charset="0"/>
                      </a:endParaRPr>
                    </a:p>
                  </a:txBody>
                  <a:tcPr/>
                </a:tc>
                <a:tc>
                  <a:txBody>
                    <a:bodyPr/>
                    <a:lstStyle/>
                    <a:p>
                      <a:pPr algn="ctr"/>
                      <a:r>
                        <a:rPr lang="pt-BR" sz="1600" dirty="0" smtClean="0">
                          <a:solidFill>
                            <a:schemeClr val="tx1"/>
                          </a:solidFill>
                          <a:latin typeface="Arial" pitchFamily="34" charset="0"/>
                          <a:cs typeface="Arial" pitchFamily="34" charset="0"/>
                        </a:rPr>
                        <a:t>Dotação Atualizada</a:t>
                      </a:r>
                      <a:endParaRPr lang="pt-BR" sz="1600" dirty="0">
                        <a:solidFill>
                          <a:schemeClr val="tx1"/>
                        </a:solidFill>
                        <a:latin typeface="Arial" pitchFamily="34" charset="0"/>
                        <a:cs typeface="Arial" pitchFamily="34" charset="0"/>
                      </a:endParaRPr>
                    </a:p>
                  </a:txBody>
                  <a:tcPr/>
                </a:tc>
                <a:tc>
                  <a:txBody>
                    <a:bodyPr/>
                    <a:lstStyle/>
                    <a:p>
                      <a:pPr algn="ctr"/>
                      <a:r>
                        <a:rPr lang="pt-BR" sz="1600" dirty="0" smtClean="0">
                          <a:solidFill>
                            <a:schemeClr val="tx1"/>
                          </a:solidFill>
                          <a:latin typeface="Arial" pitchFamily="34" charset="0"/>
                          <a:cs typeface="Arial" pitchFamily="34" charset="0"/>
                        </a:rPr>
                        <a:t>Despesa Liquidada 1º Q</a:t>
                      </a:r>
                      <a:endParaRPr lang="pt-BR" sz="1600" dirty="0">
                        <a:solidFill>
                          <a:schemeClr val="tx1"/>
                        </a:solidFill>
                        <a:latin typeface="Arial" pitchFamily="34" charset="0"/>
                        <a:cs typeface="Arial" pitchFamily="34" charset="0"/>
                      </a:endParaRPr>
                    </a:p>
                  </a:txBody>
                  <a:tcPr/>
                </a:tc>
              </a:tr>
              <a:tr h="370840">
                <a:tc>
                  <a:txBody>
                    <a:bodyPr/>
                    <a:lstStyle/>
                    <a:p>
                      <a:r>
                        <a:rPr lang="pt-BR" sz="1600" b="1" dirty="0" smtClean="0">
                          <a:solidFill>
                            <a:schemeClr val="tx1"/>
                          </a:solidFill>
                          <a:latin typeface="Arial" pitchFamily="34" charset="0"/>
                          <a:cs typeface="Arial" pitchFamily="34" charset="0"/>
                        </a:rPr>
                        <a:t>Despesas</a:t>
                      </a:r>
                      <a:r>
                        <a:rPr lang="pt-BR" sz="1600" b="1" baseline="0" dirty="0" smtClean="0">
                          <a:solidFill>
                            <a:schemeClr val="tx1"/>
                          </a:solidFill>
                          <a:latin typeface="Arial" pitchFamily="34" charset="0"/>
                          <a:cs typeface="Arial" pitchFamily="34" charset="0"/>
                        </a:rPr>
                        <a:t> Correntes</a:t>
                      </a:r>
                      <a:endParaRPr lang="pt-BR" sz="1600" b="1" dirty="0">
                        <a:solidFill>
                          <a:schemeClr val="tx1"/>
                        </a:solidFill>
                        <a:latin typeface="Arial" pitchFamily="34" charset="0"/>
                        <a:cs typeface="Arial" pitchFamily="34" charset="0"/>
                      </a:endParaRPr>
                    </a:p>
                  </a:txBody>
                  <a:tcPr/>
                </a:tc>
                <a:tc>
                  <a:txBody>
                    <a:bodyPr/>
                    <a:lstStyle/>
                    <a:p>
                      <a:pPr algn="ctr"/>
                      <a:r>
                        <a:rPr lang="pt-BR" sz="1600" b="1" dirty="0" smtClean="0">
                          <a:solidFill>
                            <a:schemeClr val="tx1"/>
                          </a:solidFill>
                          <a:latin typeface="Arial" pitchFamily="34" charset="0"/>
                          <a:cs typeface="Arial" pitchFamily="34" charset="0"/>
                        </a:rPr>
                        <a:t>30.996.300,00</a:t>
                      </a:r>
                      <a:endParaRPr lang="pt-BR" sz="1600" b="1" dirty="0">
                        <a:solidFill>
                          <a:schemeClr val="tx1"/>
                        </a:solidFill>
                        <a:latin typeface="Arial" pitchFamily="34" charset="0"/>
                        <a:cs typeface="Arial" pitchFamily="34" charset="0"/>
                      </a:endParaRPr>
                    </a:p>
                  </a:txBody>
                  <a:tcPr/>
                </a:tc>
                <a:tc>
                  <a:txBody>
                    <a:bodyPr/>
                    <a:lstStyle/>
                    <a:p>
                      <a:pPr algn="ctr"/>
                      <a:r>
                        <a:rPr lang="pt-BR" sz="1600" b="1" dirty="0" smtClean="0">
                          <a:solidFill>
                            <a:schemeClr val="tx1"/>
                          </a:solidFill>
                          <a:latin typeface="Arial" pitchFamily="34" charset="0"/>
                          <a:cs typeface="Arial" pitchFamily="34" charset="0"/>
                        </a:rPr>
                        <a:t>31.885.087,89</a:t>
                      </a:r>
                      <a:endParaRPr lang="pt-BR" sz="1600" b="1" dirty="0">
                        <a:solidFill>
                          <a:schemeClr val="tx1"/>
                        </a:solidFill>
                        <a:latin typeface="Arial" pitchFamily="34" charset="0"/>
                        <a:cs typeface="Arial" pitchFamily="34" charset="0"/>
                      </a:endParaRPr>
                    </a:p>
                  </a:txBody>
                  <a:tcPr/>
                </a:tc>
                <a:tc>
                  <a:txBody>
                    <a:bodyPr/>
                    <a:lstStyle/>
                    <a:p>
                      <a:pPr algn="ctr"/>
                      <a:r>
                        <a:rPr lang="pt-BR" sz="1600" b="1" dirty="0" smtClean="0">
                          <a:solidFill>
                            <a:schemeClr val="tx1"/>
                          </a:solidFill>
                          <a:latin typeface="Arial" pitchFamily="34" charset="0"/>
                          <a:cs typeface="Arial" pitchFamily="34" charset="0"/>
                        </a:rPr>
                        <a:t>8.877.363,24</a:t>
                      </a:r>
                      <a:endParaRPr lang="pt-BR" sz="1600" b="1" dirty="0">
                        <a:solidFill>
                          <a:schemeClr val="tx1"/>
                        </a:solidFill>
                        <a:latin typeface="Arial" pitchFamily="34" charset="0"/>
                        <a:cs typeface="Arial" pitchFamily="34" charset="0"/>
                      </a:endParaRPr>
                    </a:p>
                  </a:txBody>
                  <a:tcPr/>
                </a:tc>
              </a:tr>
              <a:tr h="370840">
                <a:tc>
                  <a:txBody>
                    <a:bodyPr/>
                    <a:lstStyle/>
                    <a:p>
                      <a:r>
                        <a:rPr lang="pt-BR" sz="1600" dirty="0" smtClean="0">
                          <a:solidFill>
                            <a:schemeClr val="tx1"/>
                          </a:solidFill>
                          <a:latin typeface="Arial" pitchFamily="34" charset="0"/>
                          <a:cs typeface="Arial" pitchFamily="34" charset="0"/>
                        </a:rPr>
                        <a:t>Pessoal e Encargos Sociais</a:t>
                      </a:r>
                      <a:endParaRPr lang="pt-BR" sz="1600" dirty="0">
                        <a:solidFill>
                          <a:schemeClr val="tx1"/>
                        </a:solidFill>
                        <a:latin typeface="Arial" pitchFamily="34" charset="0"/>
                        <a:cs typeface="Arial" pitchFamily="34" charset="0"/>
                      </a:endParaRPr>
                    </a:p>
                  </a:txBody>
                  <a:tcPr/>
                </a:tc>
                <a:tc>
                  <a:txBody>
                    <a:bodyPr/>
                    <a:lstStyle/>
                    <a:p>
                      <a:pPr algn="ctr"/>
                      <a:r>
                        <a:rPr lang="pt-BR" sz="1600" baseline="0" dirty="0" smtClean="0">
                          <a:solidFill>
                            <a:schemeClr val="tx1"/>
                          </a:solidFill>
                          <a:latin typeface="Arial" pitchFamily="34" charset="0"/>
                          <a:cs typeface="Arial" pitchFamily="34" charset="0"/>
                        </a:rPr>
                        <a:t>20.392.500,00</a:t>
                      </a:r>
                      <a:endParaRPr lang="pt-BR" sz="1600" dirty="0">
                        <a:solidFill>
                          <a:schemeClr val="tx1"/>
                        </a:solidFill>
                        <a:latin typeface="Arial" pitchFamily="34" charset="0"/>
                        <a:cs typeface="Arial" pitchFamily="34" charset="0"/>
                      </a:endParaRPr>
                    </a:p>
                  </a:txBody>
                  <a:tcPr/>
                </a:tc>
                <a:tc>
                  <a:txBody>
                    <a:bodyPr/>
                    <a:lstStyle/>
                    <a:p>
                      <a:pPr algn="ctr"/>
                      <a:r>
                        <a:rPr lang="pt-BR" sz="1600" dirty="0" smtClean="0">
                          <a:solidFill>
                            <a:schemeClr val="tx1"/>
                          </a:solidFill>
                          <a:latin typeface="Arial" pitchFamily="34" charset="0"/>
                          <a:cs typeface="Arial" pitchFamily="34" charset="0"/>
                        </a:rPr>
                        <a:t>20.457.460,60</a:t>
                      </a:r>
                      <a:endParaRPr lang="pt-BR" sz="1600" dirty="0">
                        <a:solidFill>
                          <a:schemeClr val="tx1"/>
                        </a:solidFill>
                        <a:latin typeface="Arial" pitchFamily="34" charset="0"/>
                        <a:cs typeface="Arial" pitchFamily="34" charset="0"/>
                      </a:endParaRPr>
                    </a:p>
                  </a:txBody>
                  <a:tcPr/>
                </a:tc>
                <a:tc>
                  <a:txBody>
                    <a:bodyPr/>
                    <a:lstStyle/>
                    <a:p>
                      <a:pPr algn="ctr"/>
                      <a:r>
                        <a:rPr lang="pt-BR" sz="1600" dirty="0" smtClean="0">
                          <a:solidFill>
                            <a:schemeClr val="tx1"/>
                          </a:solidFill>
                          <a:latin typeface="Arial" pitchFamily="34" charset="0"/>
                          <a:cs typeface="Arial" pitchFamily="34" charset="0"/>
                        </a:rPr>
                        <a:t>5.844.060,55</a:t>
                      </a:r>
                      <a:endParaRPr lang="pt-BR" sz="1600" dirty="0">
                        <a:solidFill>
                          <a:schemeClr val="tx1"/>
                        </a:solidFill>
                        <a:latin typeface="Arial" pitchFamily="34" charset="0"/>
                        <a:cs typeface="Arial" pitchFamily="34" charset="0"/>
                      </a:endParaRPr>
                    </a:p>
                  </a:txBody>
                  <a:tcPr/>
                </a:tc>
              </a:tr>
              <a:tr h="370840">
                <a:tc>
                  <a:txBody>
                    <a:bodyPr/>
                    <a:lstStyle/>
                    <a:p>
                      <a:r>
                        <a:rPr lang="pt-BR" sz="1600" dirty="0" smtClean="0">
                          <a:solidFill>
                            <a:schemeClr val="tx1"/>
                          </a:solidFill>
                          <a:latin typeface="Arial" pitchFamily="34" charset="0"/>
                          <a:cs typeface="Arial" pitchFamily="34" charset="0"/>
                        </a:rPr>
                        <a:t>Juros e Encargos da Divida</a:t>
                      </a:r>
                      <a:endParaRPr lang="pt-BR" sz="1600" dirty="0">
                        <a:solidFill>
                          <a:schemeClr val="tx1"/>
                        </a:solidFill>
                        <a:latin typeface="Arial" pitchFamily="34" charset="0"/>
                        <a:cs typeface="Arial" pitchFamily="34" charset="0"/>
                      </a:endParaRPr>
                    </a:p>
                  </a:txBody>
                  <a:tcPr/>
                </a:tc>
                <a:tc>
                  <a:txBody>
                    <a:bodyPr/>
                    <a:lstStyle/>
                    <a:p>
                      <a:pPr algn="ctr"/>
                      <a:r>
                        <a:rPr lang="pt-BR" sz="1600" dirty="0" smtClean="0">
                          <a:solidFill>
                            <a:schemeClr val="tx1"/>
                          </a:solidFill>
                          <a:latin typeface="Arial" pitchFamily="34" charset="0"/>
                          <a:cs typeface="Arial" pitchFamily="34" charset="0"/>
                        </a:rPr>
                        <a:t>212.000,00</a:t>
                      </a:r>
                      <a:endParaRPr lang="pt-BR" sz="1600" dirty="0">
                        <a:solidFill>
                          <a:schemeClr val="tx1"/>
                        </a:solidFill>
                        <a:latin typeface="Arial" pitchFamily="34" charset="0"/>
                        <a:cs typeface="Arial" pitchFamily="34" charset="0"/>
                      </a:endParaRPr>
                    </a:p>
                  </a:txBody>
                  <a:tcPr/>
                </a:tc>
                <a:tc>
                  <a:txBody>
                    <a:bodyPr/>
                    <a:lstStyle/>
                    <a:p>
                      <a:pPr algn="ctr"/>
                      <a:r>
                        <a:rPr lang="pt-BR" sz="1600" dirty="0" smtClean="0">
                          <a:solidFill>
                            <a:schemeClr val="tx1"/>
                          </a:solidFill>
                          <a:latin typeface="Arial" pitchFamily="34" charset="0"/>
                          <a:cs typeface="Arial" pitchFamily="34" charset="0"/>
                        </a:rPr>
                        <a:t>212.000,00</a:t>
                      </a:r>
                      <a:endParaRPr lang="pt-BR" sz="1600" dirty="0">
                        <a:solidFill>
                          <a:schemeClr val="tx1"/>
                        </a:solidFill>
                        <a:latin typeface="Arial" pitchFamily="34" charset="0"/>
                        <a:cs typeface="Arial" pitchFamily="34" charset="0"/>
                      </a:endParaRPr>
                    </a:p>
                  </a:txBody>
                  <a:tcPr/>
                </a:tc>
                <a:tc>
                  <a:txBody>
                    <a:bodyPr/>
                    <a:lstStyle/>
                    <a:p>
                      <a:pPr algn="ctr"/>
                      <a:r>
                        <a:rPr lang="pt-BR" sz="1600" dirty="0" smtClean="0">
                          <a:solidFill>
                            <a:schemeClr val="tx1"/>
                          </a:solidFill>
                          <a:latin typeface="Arial" pitchFamily="34" charset="0"/>
                          <a:cs typeface="Arial" pitchFamily="34" charset="0"/>
                        </a:rPr>
                        <a:t>59.402,70</a:t>
                      </a:r>
                      <a:endParaRPr lang="pt-BR" sz="1600" dirty="0">
                        <a:solidFill>
                          <a:schemeClr val="tx1"/>
                        </a:solidFill>
                        <a:latin typeface="Arial" pitchFamily="34" charset="0"/>
                        <a:cs typeface="Arial" pitchFamily="34" charset="0"/>
                      </a:endParaRPr>
                    </a:p>
                  </a:txBody>
                  <a:tcPr/>
                </a:tc>
              </a:tr>
              <a:tr h="370840">
                <a:tc>
                  <a:txBody>
                    <a:bodyPr/>
                    <a:lstStyle/>
                    <a:p>
                      <a:r>
                        <a:rPr lang="pt-BR" sz="1600" dirty="0" smtClean="0">
                          <a:solidFill>
                            <a:schemeClr val="tx1"/>
                          </a:solidFill>
                          <a:latin typeface="Arial" pitchFamily="34" charset="0"/>
                          <a:cs typeface="Arial" pitchFamily="34" charset="0"/>
                        </a:rPr>
                        <a:t>Outras Despesas</a:t>
                      </a:r>
                      <a:r>
                        <a:rPr lang="pt-BR" sz="1600" baseline="0" dirty="0" smtClean="0">
                          <a:solidFill>
                            <a:schemeClr val="tx1"/>
                          </a:solidFill>
                          <a:latin typeface="Arial" pitchFamily="34" charset="0"/>
                          <a:cs typeface="Arial" pitchFamily="34" charset="0"/>
                        </a:rPr>
                        <a:t> Correntes</a:t>
                      </a:r>
                      <a:endParaRPr lang="pt-BR" sz="1600" dirty="0">
                        <a:solidFill>
                          <a:schemeClr val="tx1"/>
                        </a:solidFill>
                        <a:latin typeface="Arial" pitchFamily="34" charset="0"/>
                        <a:cs typeface="Arial" pitchFamily="34" charset="0"/>
                      </a:endParaRPr>
                    </a:p>
                  </a:txBody>
                  <a:tcPr/>
                </a:tc>
                <a:tc>
                  <a:txBody>
                    <a:bodyPr/>
                    <a:lstStyle/>
                    <a:p>
                      <a:pPr algn="ctr"/>
                      <a:r>
                        <a:rPr lang="pt-BR" sz="1600" dirty="0" smtClean="0">
                          <a:solidFill>
                            <a:schemeClr val="tx1"/>
                          </a:solidFill>
                          <a:latin typeface="Arial" pitchFamily="34" charset="0"/>
                          <a:cs typeface="Arial" pitchFamily="34" charset="0"/>
                        </a:rPr>
                        <a:t>10.391.800,00</a:t>
                      </a:r>
                      <a:endParaRPr lang="pt-BR" sz="1600" dirty="0">
                        <a:solidFill>
                          <a:schemeClr val="tx1"/>
                        </a:solidFill>
                        <a:latin typeface="Arial" pitchFamily="34" charset="0"/>
                        <a:cs typeface="Arial" pitchFamily="34" charset="0"/>
                      </a:endParaRPr>
                    </a:p>
                  </a:txBody>
                  <a:tcPr/>
                </a:tc>
                <a:tc>
                  <a:txBody>
                    <a:bodyPr/>
                    <a:lstStyle/>
                    <a:p>
                      <a:pPr algn="ctr"/>
                      <a:r>
                        <a:rPr lang="pt-BR" sz="1600" dirty="0" smtClean="0">
                          <a:solidFill>
                            <a:schemeClr val="tx1"/>
                          </a:solidFill>
                          <a:latin typeface="Arial" pitchFamily="34" charset="0"/>
                          <a:cs typeface="Arial" pitchFamily="34" charset="0"/>
                        </a:rPr>
                        <a:t>11.215.627,29</a:t>
                      </a:r>
                      <a:endParaRPr lang="pt-BR" sz="1600" dirty="0">
                        <a:solidFill>
                          <a:schemeClr val="tx1"/>
                        </a:solidFill>
                        <a:latin typeface="Arial" pitchFamily="34" charset="0"/>
                        <a:cs typeface="Arial" pitchFamily="34" charset="0"/>
                      </a:endParaRPr>
                    </a:p>
                  </a:txBody>
                  <a:tcPr/>
                </a:tc>
                <a:tc>
                  <a:txBody>
                    <a:bodyPr/>
                    <a:lstStyle/>
                    <a:p>
                      <a:pPr algn="ctr"/>
                      <a:r>
                        <a:rPr lang="pt-BR" sz="1600" dirty="0" smtClean="0">
                          <a:solidFill>
                            <a:schemeClr val="tx1"/>
                          </a:solidFill>
                          <a:latin typeface="Arial" pitchFamily="34" charset="0"/>
                          <a:cs typeface="Arial" pitchFamily="34" charset="0"/>
                        </a:rPr>
                        <a:t>2.973.899,99</a:t>
                      </a:r>
                      <a:endParaRPr lang="pt-BR" sz="1600" dirty="0">
                        <a:solidFill>
                          <a:schemeClr val="tx1"/>
                        </a:solidFill>
                        <a:latin typeface="Arial" pitchFamily="34" charset="0"/>
                        <a:cs typeface="Arial" pitchFamily="34" charset="0"/>
                      </a:endParaRPr>
                    </a:p>
                  </a:txBody>
                  <a:tcPr/>
                </a:tc>
              </a:tr>
              <a:tr h="370840">
                <a:tc>
                  <a:txBody>
                    <a:bodyPr/>
                    <a:lstStyle/>
                    <a:p>
                      <a:r>
                        <a:rPr lang="pt-BR" sz="1600" b="1" dirty="0" smtClean="0">
                          <a:solidFill>
                            <a:schemeClr val="tx1"/>
                          </a:solidFill>
                          <a:latin typeface="Arial" pitchFamily="34" charset="0"/>
                          <a:cs typeface="Arial" pitchFamily="34" charset="0"/>
                        </a:rPr>
                        <a:t>Despesas</a:t>
                      </a:r>
                      <a:r>
                        <a:rPr lang="pt-BR" sz="1600" b="1" baseline="0" dirty="0" smtClean="0">
                          <a:solidFill>
                            <a:schemeClr val="tx1"/>
                          </a:solidFill>
                          <a:latin typeface="Arial" pitchFamily="34" charset="0"/>
                          <a:cs typeface="Arial" pitchFamily="34" charset="0"/>
                        </a:rPr>
                        <a:t> de Capital</a:t>
                      </a:r>
                      <a:endParaRPr lang="pt-BR" sz="1600" b="1" dirty="0">
                        <a:solidFill>
                          <a:schemeClr val="tx1"/>
                        </a:solidFill>
                        <a:latin typeface="Arial" pitchFamily="34" charset="0"/>
                        <a:cs typeface="Arial" pitchFamily="34" charset="0"/>
                      </a:endParaRPr>
                    </a:p>
                  </a:txBody>
                  <a:tcPr/>
                </a:tc>
                <a:tc>
                  <a:txBody>
                    <a:bodyPr/>
                    <a:lstStyle/>
                    <a:p>
                      <a:pPr algn="ctr"/>
                      <a:r>
                        <a:rPr lang="pt-BR" sz="1600" b="1" dirty="0" smtClean="0">
                          <a:solidFill>
                            <a:schemeClr val="tx1"/>
                          </a:solidFill>
                          <a:latin typeface="Arial" pitchFamily="34" charset="0"/>
                          <a:cs typeface="Arial" pitchFamily="34" charset="0"/>
                        </a:rPr>
                        <a:t>7.721.500,00</a:t>
                      </a:r>
                      <a:endParaRPr lang="pt-BR" sz="1600" b="1" dirty="0">
                        <a:solidFill>
                          <a:schemeClr val="tx1"/>
                        </a:solidFill>
                        <a:latin typeface="Arial" pitchFamily="34" charset="0"/>
                        <a:cs typeface="Arial" pitchFamily="34" charset="0"/>
                      </a:endParaRPr>
                    </a:p>
                  </a:txBody>
                  <a:tcPr/>
                </a:tc>
                <a:tc>
                  <a:txBody>
                    <a:bodyPr/>
                    <a:lstStyle/>
                    <a:p>
                      <a:pPr algn="ctr"/>
                      <a:r>
                        <a:rPr lang="pt-BR" sz="1600" b="1" dirty="0" smtClean="0">
                          <a:solidFill>
                            <a:schemeClr val="tx1"/>
                          </a:solidFill>
                          <a:latin typeface="Arial" pitchFamily="34" charset="0"/>
                          <a:cs typeface="Arial" pitchFamily="34" charset="0"/>
                        </a:rPr>
                        <a:t>8.675.125,91</a:t>
                      </a:r>
                      <a:endParaRPr lang="pt-BR" sz="1600" b="1" dirty="0">
                        <a:solidFill>
                          <a:schemeClr val="tx1"/>
                        </a:solidFill>
                        <a:latin typeface="Arial" pitchFamily="34" charset="0"/>
                        <a:cs typeface="Arial" pitchFamily="34" charset="0"/>
                      </a:endParaRPr>
                    </a:p>
                  </a:txBody>
                  <a:tcPr/>
                </a:tc>
                <a:tc>
                  <a:txBody>
                    <a:bodyPr/>
                    <a:lstStyle/>
                    <a:p>
                      <a:pPr algn="ctr"/>
                      <a:r>
                        <a:rPr lang="pt-BR" sz="1600" b="1" dirty="0" smtClean="0">
                          <a:solidFill>
                            <a:schemeClr val="tx1"/>
                          </a:solidFill>
                          <a:latin typeface="Arial" pitchFamily="34" charset="0"/>
                          <a:cs typeface="Arial" pitchFamily="34" charset="0"/>
                        </a:rPr>
                        <a:t>457.532,82</a:t>
                      </a:r>
                      <a:endParaRPr lang="pt-BR" sz="1600" b="1" dirty="0">
                        <a:solidFill>
                          <a:schemeClr val="tx1"/>
                        </a:solidFill>
                        <a:latin typeface="Arial" pitchFamily="34" charset="0"/>
                        <a:cs typeface="Arial" pitchFamily="34" charset="0"/>
                      </a:endParaRPr>
                    </a:p>
                  </a:txBody>
                  <a:tcPr/>
                </a:tc>
              </a:tr>
              <a:tr h="370840">
                <a:tc>
                  <a:txBody>
                    <a:bodyPr/>
                    <a:lstStyle/>
                    <a:p>
                      <a:r>
                        <a:rPr lang="pt-BR" sz="1600" dirty="0" smtClean="0">
                          <a:solidFill>
                            <a:schemeClr val="tx1"/>
                          </a:solidFill>
                          <a:latin typeface="Arial" pitchFamily="34" charset="0"/>
                          <a:cs typeface="Arial" pitchFamily="34" charset="0"/>
                        </a:rPr>
                        <a:t>Investimentos</a:t>
                      </a:r>
                      <a:endParaRPr lang="pt-BR" sz="1600" dirty="0">
                        <a:solidFill>
                          <a:schemeClr val="tx1"/>
                        </a:solidFill>
                        <a:latin typeface="Arial" pitchFamily="34" charset="0"/>
                        <a:cs typeface="Arial" pitchFamily="34" charset="0"/>
                      </a:endParaRPr>
                    </a:p>
                  </a:txBody>
                  <a:tcPr/>
                </a:tc>
                <a:tc>
                  <a:txBody>
                    <a:bodyPr/>
                    <a:lstStyle/>
                    <a:p>
                      <a:pPr algn="ctr"/>
                      <a:r>
                        <a:rPr lang="pt-BR" sz="1600" dirty="0" smtClean="0">
                          <a:solidFill>
                            <a:schemeClr val="tx1"/>
                          </a:solidFill>
                          <a:latin typeface="Arial" pitchFamily="34" charset="0"/>
                          <a:cs typeface="Arial" pitchFamily="34" charset="0"/>
                        </a:rPr>
                        <a:t>6.631.500,00</a:t>
                      </a:r>
                      <a:endParaRPr lang="pt-BR" sz="1600" dirty="0">
                        <a:solidFill>
                          <a:schemeClr val="tx1"/>
                        </a:solidFill>
                        <a:latin typeface="Arial" pitchFamily="34" charset="0"/>
                        <a:cs typeface="Arial" pitchFamily="34" charset="0"/>
                      </a:endParaRPr>
                    </a:p>
                  </a:txBody>
                  <a:tcPr/>
                </a:tc>
                <a:tc>
                  <a:txBody>
                    <a:bodyPr/>
                    <a:lstStyle/>
                    <a:p>
                      <a:pPr algn="ctr"/>
                      <a:r>
                        <a:rPr lang="pt-BR" sz="1600" dirty="0" smtClean="0">
                          <a:solidFill>
                            <a:schemeClr val="tx1"/>
                          </a:solidFill>
                          <a:latin typeface="Arial" pitchFamily="34" charset="0"/>
                          <a:cs typeface="Arial" pitchFamily="34" charset="0"/>
                        </a:rPr>
                        <a:t>7.585.125,91</a:t>
                      </a:r>
                      <a:endParaRPr lang="pt-BR" sz="1600" dirty="0">
                        <a:solidFill>
                          <a:schemeClr val="tx1"/>
                        </a:solidFill>
                        <a:latin typeface="Arial" pitchFamily="34" charset="0"/>
                        <a:cs typeface="Arial" pitchFamily="34" charset="0"/>
                      </a:endParaRPr>
                    </a:p>
                  </a:txBody>
                  <a:tcPr/>
                </a:tc>
                <a:tc>
                  <a:txBody>
                    <a:bodyPr/>
                    <a:lstStyle/>
                    <a:p>
                      <a:pPr algn="ctr"/>
                      <a:r>
                        <a:rPr lang="pt-BR" sz="1600" dirty="0" smtClean="0">
                          <a:solidFill>
                            <a:schemeClr val="tx1"/>
                          </a:solidFill>
                          <a:latin typeface="Arial" pitchFamily="34" charset="0"/>
                          <a:cs typeface="Arial" pitchFamily="34" charset="0"/>
                        </a:rPr>
                        <a:t>86.139,03</a:t>
                      </a:r>
                      <a:endParaRPr lang="pt-BR" sz="1600" dirty="0">
                        <a:solidFill>
                          <a:schemeClr val="tx1"/>
                        </a:solidFill>
                        <a:latin typeface="Arial" pitchFamily="34" charset="0"/>
                        <a:cs typeface="Arial" pitchFamily="34" charset="0"/>
                      </a:endParaRPr>
                    </a:p>
                  </a:txBody>
                  <a:tcPr/>
                </a:tc>
              </a:tr>
              <a:tr h="370840">
                <a:tc>
                  <a:txBody>
                    <a:bodyPr/>
                    <a:lstStyle/>
                    <a:p>
                      <a:r>
                        <a:rPr lang="pt-BR" sz="1600" dirty="0" smtClean="0">
                          <a:solidFill>
                            <a:schemeClr val="tx1"/>
                          </a:solidFill>
                          <a:latin typeface="Arial" pitchFamily="34" charset="0"/>
                          <a:cs typeface="Arial" pitchFamily="34" charset="0"/>
                        </a:rPr>
                        <a:t>Amortização</a:t>
                      </a:r>
                      <a:r>
                        <a:rPr lang="pt-BR" sz="1600" baseline="0" dirty="0" smtClean="0">
                          <a:solidFill>
                            <a:schemeClr val="tx1"/>
                          </a:solidFill>
                          <a:latin typeface="Arial" pitchFamily="34" charset="0"/>
                          <a:cs typeface="Arial" pitchFamily="34" charset="0"/>
                        </a:rPr>
                        <a:t> da Dívida</a:t>
                      </a:r>
                      <a:endParaRPr lang="pt-BR" sz="1600" dirty="0">
                        <a:solidFill>
                          <a:schemeClr val="tx1"/>
                        </a:solidFill>
                        <a:latin typeface="Arial" pitchFamily="34" charset="0"/>
                        <a:cs typeface="Arial" pitchFamily="34" charset="0"/>
                      </a:endParaRPr>
                    </a:p>
                  </a:txBody>
                  <a:tcPr/>
                </a:tc>
                <a:tc>
                  <a:txBody>
                    <a:bodyPr/>
                    <a:lstStyle/>
                    <a:p>
                      <a:pPr algn="ctr"/>
                      <a:r>
                        <a:rPr lang="pt-BR" sz="1600" dirty="0" smtClean="0">
                          <a:solidFill>
                            <a:schemeClr val="tx1"/>
                          </a:solidFill>
                          <a:latin typeface="Arial" pitchFamily="34" charset="0"/>
                          <a:cs typeface="Arial" pitchFamily="34" charset="0"/>
                        </a:rPr>
                        <a:t>1.090.000,00</a:t>
                      </a:r>
                      <a:endParaRPr lang="pt-BR" sz="1600" dirty="0">
                        <a:solidFill>
                          <a:schemeClr val="tx1"/>
                        </a:solidFill>
                        <a:latin typeface="Arial" pitchFamily="34" charset="0"/>
                        <a:cs typeface="Arial" pitchFamily="34" charset="0"/>
                      </a:endParaRPr>
                    </a:p>
                  </a:txBody>
                  <a:tcPr/>
                </a:tc>
                <a:tc>
                  <a:txBody>
                    <a:bodyPr/>
                    <a:lstStyle/>
                    <a:p>
                      <a:pPr algn="ctr"/>
                      <a:r>
                        <a:rPr lang="pt-BR" sz="1600" dirty="0" smtClean="0">
                          <a:solidFill>
                            <a:schemeClr val="tx1"/>
                          </a:solidFill>
                          <a:latin typeface="Arial" pitchFamily="34" charset="0"/>
                          <a:cs typeface="Arial" pitchFamily="34" charset="0"/>
                        </a:rPr>
                        <a:t>1.090.000,00</a:t>
                      </a:r>
                      <a:endParaRPr lang="pt-BR" sz="1600" dirty="0">
                        <a:solidFill>
                          <a:schemeClr val="tx1"/>
                        </a:solidFill>
                        <a:latin typeface="Arial" pitchFamily="34" charset="0"/>
                        <a:cs typeface="Arial" pitchFamily="34" charset="0"/>
                      </a:endParaRPr>
                    </a:p>
                  </a:txBody>
                  <a:tcPr/>
                </a:tc>
                <a:tc>
                  <a:txBody>
                    <a:bodyPr/>
                    <a:lstStyle/>
                    <a:p>
                      <a:pPr algn="ctr"/>
                      <a:r>
                        <a:rPr lang="pt-BR" sz="1600" dirty="0" smtClean="0">
                          <a:solidFill>
                            <a:schemeClr val="tx1"/>
                          </a:solidFill>
                          <a:latin typeface="Arial" pitchFamily="34" charset="0"/>
                          <a:cs typeface="Arial" pitchFamily="34" charset="0"/>
                        </a:rPr>
                        <a:t>371.393,79</a:t>
                      </a:r>
                      <a:endParaRPr lang="pt-BR" sz="1600" dirty="0">
                        <a:solidFill>
                          <a:schemeClr val="tx1"/>
                        </a:solidFill>
                        <a:latin typeface="Arial" pitchFamily="34" charset="0"/>
                        <a:cs typeface="Arial" pitchFamily="34" charset="0"/>
                      </a:endParaRPr>
                    </a:p>
                  </a:txBody>
                  <a:tcPr/>
                </a:tc>
              </a:tr>
              <a:tr h="370840">
                <a:tc>
                  <a:txBody>
                    <a:bodyPr/>
                    <a:lstStyle/>
                    <a:p>
                      <a:r>
                        <a:rPr lang="pt-BR" sz="1600" b="1" dirty="0" smtClean="0">
                          <a:solidFill>
                            <a:schemeClr val="tx1"/>
                          </a:solidFill>
                          <a:latin typeface="Arial" pitchFamily="34" charset="0"/>
                          <a:cs typeface="Arial" pitchFamily="34" charset="0"/>
                        </a:rPr>
                        <a:t>Despesa Intra-Orçamentária</a:t>
                      </a:r>
                      <a:endParaRPr lang="pt-BR" sz="1600" b="1" dirty="0">
                        <a:solidFill>
                          <a:schemeClr val="tx1"/>
                        </a:solidFill>
                        <a:latin typeface="Arial" pitchFamily="34" charset="0"/>
                        <a:cs typeface="Arial" pitchFamily="34" charset="0"/>
                      </a:endParaRPr>
                    </a:p>
                  </a:txBody>
                  <a:tcPr/>
                </a:tc>
                <a:tc>
                  <a:txBody>
                    <a:bodyPr/>
                    <a:lstStyle/>
                    <a:p>
                      <a:pPr algn="ctr"/>
                      <a:r>
                        <a:rPr lang="pt-BR" sz="1600" b="1" dirty="0" smtClean="0">
                          <a:solidFill>
                            <a:schemeClr val="tx1"/>
                          </a:solidFill>
                          <a:latin typeface="Arial" pitchFamily="34" charset="0"/>
                          <a:cs typeface="Arial" pitchFamily="34" charset="0"/>
                        </a:rPr>
                        <a:t>2.826.000,00</a:t>
                      </a:r>
                      <a:endParaRPr lang="pt-BR" sz="1600" b="1" dirty="0">
                        <a:solidFill>
                          <a:schemeClr val="tx1"/>
                        </a:solidFill>
                        <a:latin typeface="Arial" pitchFamily="34" charset="0"/>
                        <a:cs typeface="Arial" pitchFamily="34" charset="0"/>
                      </a:endParaRPr>
                    </a:p>
                  </a:txBody>
                  <a:tcPr/>
                </a:tc>
                <a:tc>
                  <a:txBody>
                    <a:bodyPr/>
                    <a:lstStyle/>
                    <a:p>
                      <a:pPr algn="ctr"/>
                      <a:r>
                        <a:rPr lang="pt-BR" sz="1600" b="1" dirty="0" smtClean="0">
                          <a:solidFill>
                            <a:schemeClr val="tx1"/>
                          </a:solidFill>
                          <a:latin typeface="Arial" pitchFamily="34" charset="0"/>
                          <a:cs typeface="Arial" pitchFamily="34" charset="0"/>
                        </a:rPr>
                        <a:t>2.826.000,00</a:t>
                      </a:r>
                      <a:endParaRPr lang="pt-BR" sz="1600" b="1" dirty="0">
                        <a:solidFill>
                          <a:schemeClr val="tx1"/>
                        </a:solidFill>
                        <a:latin typeface="Arial" pitchFamily="34" charset="0"/>
                        <a:cs typeface="Arial" pitchFamily="34" charset="0"/>
                      </a:endParaRPr>
                    </a:p>
                  </a:txBody>
                  <a:tcPr/>
                </a:tc>
                <a:tc>
                  <a:txBody>
                    <a:bodyPr/>
                    <a:lstStyle/>
                    <a:p>
                      <a:pPr algn="ctr"/>
                      <a:r>
                        <a:rPr lang="pt-BR" sz="1600" b="1" dirty="0" smtClean="0">
                          <a:solidFill>
                            <a:schemeClr val="tx1"/>
                          </a:solidFill>
                          <a:latin typeface="Arial" pitchFamily="34" charset="0"/>
                          <a:cs typeface="Arial" pitchFamily="34" charset="0"/>
                        </a:rPr>
                        <a:t>804.907,27</a:t>
                      </a:r>
                      <a:endParaRPr lang="pt-BR" sz="1600" b="1" dirty="0">
                        <a:solidFill>
                          <a:schemeClr val="tx1"/>
                        </a:solidFill>
                        <a:latin typeface="Arial" pitchFamily="34" charset="0"/>
                        <a:cs typeface="Arial" pitchFamily="34" charset="0"/>
                      </a:endParaRPr>
                    </a:p>
                  </a:txBody>
                  <a:tcPr/>
                </a:tc>
              </a:tr>
              <a:tr h="370840">
                <a:tc>
                  <a:txBody>
                    <a:bodyPr/>
                    <a:lstStyle/>
                    <a:p>
                      <a:r>
                        <a:rPr lang="pt-BR" sz="1600" b="1" dirty="0" smtClean="0">
                          <a:solidFill>
                            <a:schemeClr val="tx1"/>
                          </a:solidFill>
                          <a:latin typeface="Arial" pitchFamily="34" charset="0"/>
                          <a:cs typeface="Arial" pitchFamily="34" charset="0"/>
                        </a:rPr>
                        <a:t>Reserva</a:t>
                      </a:r>
                      <a:r>
                        <a:rPr lang="pt-BR" sz="1600" b="1" baseline="0" dirty="0" smtClean="0">
                          <a:solidFill>
                            <a:schemeClr val="tx1"/>
                          </a:solidFill>
                          <a:latin typeface="Arial" pitchFamily="34" charset="0"/>
                          <a:cs typeface="Arial" pitchFamily="34" charset="0"/>
                        </a:rPr>
                        <a:t> de Contingência</a:t>
                      </a:r>
                      <a:endParaRPr lang="pt-BR" sz="1600" b="1" dirty="0">
                        <a:solidFill>
                          <a:schemeClr val="tx1"/>
                        </a:solidFill>
                        <a:latin typeface="Arial" pitchFamily="34" charset="0"/>
                        <a:cs typeface="Arial" pitchFamily="34" charset="0"/>
                      </a:endParaRPr>
                    </a:p>
                  </a:txBody>
                  <a:tcPr/>
                </a:tc>
                <a:tc>
                  <a:txBody>
                    <a:bodyPr/>
                    <a:lstStyle/>
                    <a:p>
                      <a:pPr algn="ctr"/>
                      <a:r>
                        <a:rPr lang="pt-BR" sz="1600" b="1" dirty="0" smtClean="0">
                          <a:solidFill>
                            <a:schemeClr val="tx1"/>
                          </a:solidFill>
                          <a:latin typeface="Arial" pitchFamily="34" charset="0"/>
                          <a:cs typeface="Arial" pitchFamily="34" charset="0"/>
                        </a:rPr>
                        <a:t>3.671.650,00</a:t>
                      </a:r>
                      <a:endParaRPr lang="pt-BR" sz="1600" b="1" dirty="0">
                        <a:solidFill>
                          <a:schemeClr val="tx1"/>
                        </a:solidFill>
                        <a:latin typeface="Arial" pitchFamily="34" charset="0"/>
                        <a:cs typeface="Arial" pitchFamily="34" charset="0"/>
                      </a:endParaRPr>
                    </a:p>
                  </a:txBody>
                  <a:tcPr/>
                </a:tc>
                <a:tc>
                  <a:txBody>
                    <a:bodyPr/>
                    <a:lstStyle/>
                    <a:p>
                      <a:pPr algn="ctr"/>
                      <a:r>
                        <a:rPr lang="pt-BR" sz="1600" b="1" dirty="0" smtClean="0">
                          <a:solidFill>
                            <a:schemeClr val="tx1"/>
                          </a:solidFill>
                          <a:latin typeface="Arial" pitchFamily="34" charset="0"/>
                          <a:cs typeface="Arial" pitchFamily="34" charset="0"/>
                        </a:rPr>
                        <a:t>3.671.650,00</a:t>
                      </a:r>
                      <a:endParaRPr lang="pt-BR" sz="1600" b="1" dirty="0">
                        <a:solidFill>
                          <a:schemeClr val="tx1"/>
                        </a:solidFill>
                        <a:latin typeface="Arial" pitchFamily="34" charset="0"/>
                        <a:cs typeface="Arial" pitchFamily="34" charset="0"/>
                      </a:endParaRPr>
                    </a:p>
                  </a:txBody>
                  <a:tcPr/>
                </a:tc>
                <a:tc>
                  <a:txBody>
                    <a:bodyPr/>
                    <a:lstStyle/>
                    <a:p>
                      <a:pPr algn="ctr"/>
                      <a:r>
                        <a:rPr lang="pt-BR" sz="1600" b="1" dirty="0" smtClean="0">
                          <a:solidFill>
                            <a:schemeClr val="tx1"/>
                          </a:solidFill>
                          <a:latin typeface="Arial" pitchFamily="34" charset="0"/>
                          <a:cs typeface="Arial" pitchFamily="34" charset="0"/>
                        </a:rPr>
                        <a:t>0,00</a:t>
                      </a:r>
                      <a:endParaRPr lang="pt-BR" sz="1600" b="1" dirty="0">
                        <a:solidFill>
                          <a:schemeClr val="tx1"/>
                        </a:solidFill>
                        <a:latin typeface="Arial" pitchFamily="34" charset="0"/>
                        <a:cs typeface="Arial" pitchFamily="34" charset="0"/>
                      </a:endParaRPr>
                    </a:p>
                  </a:txBody>
                  <a:tcPr/>
                </a:tc>
              </a:tr>
              <a:tr h="370840">
                <a:tc>
                  <a:txBody>
                    <a:bodyPr/>
                    <a:lstStyle/>
                    <a:p>
                      <a:r>
                        <a:rPr lang="pt-BR" sz="1600" b="1" dirty="0" smtClean="0">
                          <a:solidFill>
                            <a:srgbClr val="FF0000"/>
                          </a:solidFill>
                          <a:latin typeface="Arial" pitchFamily="34" charset="0"/>
                          <a:cs typeface="Arial" pitchFamily="34" charset="0"/>
                        </a:rPr>
                        <a:t>Total Despesas</a:t>
                      </a:r>
                      <a:endParaRPr lang="pt-BR" sz="1600" b="1" dirty="0">
                        <a:solidFill>
                          <a:srgbClr val="FF0000"/>
                        </a:solidFill>
                        <a:latin typeface="Arial" pitchFamily="34" charset="0"/>
                        <a:cs typeface="Arial" pitchFamily="34" charset="0"/>
                      </a:endParaRPr>
                    </a:p>
                  </a:txBody>
                  <a:tcPr/>
                </a:tc>
                <a:tc>
                  <a:txBody>
                    <a:bodyPr/>
                    <a:lstStyle/>
                    <a:p>
                      <a:pPr algn="ctr"/>
                      <a:r>
                        <a:rPr lang="pt-BR" sz="1600" b="1" dirty="0" smtClean="0">
                          <a:solidFill>
                            <a:srgbClr val="FF0000"/>
                          </a:solidFill>
                          <a:latin typeface="Arial" pitchFamily="34" charset="0"/>
                          <a:cs typeface="Arial" pitchFamily="34" charset="0"/>
                        </a:rPr>
                        <a:t>45.215.450,00</a:t>
                      </a:r>
                      <a:endParaRPr lang="pt-BR" sz="1600" b="1" dirty="0">
                        <a:solidFill>
                          <a:srgbClr val="FF0000"/>
                        </a:solidFill>
                        <a:latin typeface="Arial" pitchFamily="34" charset="0"/>
                        <a:cs typeface="Arial" pitchFamily="34" charset="0"/>
                      </a:endParaRPr>
                    </a:p>
                  </a:txBody>
                  <a:tcPr/>
                </a:tc>
                <a:tc>
                  <a:txBody>
                    <a:bodyPr/>
                    <a:lstStyle/>
                    <a:p>
                      <a:pPr algn="ctr"/>
                      <a:r>
                        <a:rPr lang="pt-BR" sz="1600" b="1" dirty="0" smtClean="0">
                          <a:solidFill>
                            <a:srgbClr val="FF0000"/>
                          </a:solidFill>
                          <a:latin typeface="Arial" pitchFamily="34" charset="0"/>
                          <a:cs typeface="Arial" pitchFamily="34" charset="0"/>
                        </a:rPr>
                        <a:t>47.057.863,80</a:t>
                      </a:r>
                      <a:endParaRPr lang="pt-BR" sz="1600" b="1" dirty="0">
                        <a:solidFill>
                          <a:srgbClr val="FF0000"/>
                        </a:solidFill>
                        <a:latin typeface="Arial" pitchFamily="34" charset="0"/>
                        <a:cs typeface="Arial" pitchFamily="34" charset="0"/>
                      </a:endParaRPr>
                    </a:p>
                  </a:txBody>
                  <a:tcPr/>
                </a:tc>
                <a:tc>
                  <a:txBody>
                    <a:bodyPr/>
                    <a:lstStyle/>
                    <a:p>
                      <a:pPr algn="ctr"/>
                      <a:r>
                        <a:rPr lang="pt-BR" sz="1600" b="1" dirty="0" smtClean="0">
                          <a:solidFill>
                            <a:srgbClr val="FF0000"/>
                          </a:solidFill>
                          <a:latin typeface="Arial" pitchFamily="34" charset="0"/>
                          <a:cs typeface="Arial" pitchFamily="34" charset="0"/>
                        </a:rPr>
                        <a:t>10.139.803,33</a:t>
                      </a:r>
                      <a:endParaRPr lang="pt-BR" sz="1600" b="1" dirty="0">
                        <a:solidFill>
                          <a:srgbClr val="FF0000"/>
                        </a:solidFill>
                        <a:latin typeface="Arial" pitchFamily="34" charset="0"/>
                        <a:cs typeface="Aria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4000" dirty="0" smtClean="0"/>
              <a:t>Restos a Pagar</a:t>
            </a:r>
            <a:endParaRPr lang="pt-BR" sz="4000" dirty="0"/>
          </a:p>
        </p:txBody>
      </p:sp>
      <p:graphicFrame>
        <p:nvGraphicFramePr>
          <p:cNvPr id="4" name="Espaço Reservado para Conteúdo 3"/>
          <p:cNvGraphicFramePr>
            <a:graphicFrameLocks noGrp="1"/>
          </p:cNvGraphicFramePr>
          <p:nvPr>
            <p:ph idx="1"/>
          </p:nvPr>
        </p:nvGraphicFramePr>
        <p:xfrm>
          <a:off x="1285852" y="2285992"/>
          <a:ext cx="7499349" cy="2392680"/>
        </p:xfrm>
        <a:graphic>
          <a:graphicData uri="http://schemas.openxmlformats.org/drawingml/2006/table">
            <a:tbl>
              <a:tblPr firstRow="1" bandRow="1">
                <a:tableStyleId>{5DA37D80-6434-44D0-A028-1B22A696006F}</a:tableStyleId>
              </a:tblPr>
              <a:tblGrid>
                <a:gridCol w="2499783"/>
                <a:gridCol w="2499783"/>
                <a:gridCol w="2499783"/>
              </a:tblGrid>
              <a:tr h="370840">
                <a:tc>
                  <a:txBody>
                    <a:bodyPr/>
                    <a:lstStyle/>
                    <a:p>
                      <a:r>
                        <a:rPr lang="pt-BR" dirty="0" smtClean="0"/>
                        <a:t>Entidade</a:t>
                      </a:r>
                      <a:endParaRPr lang="pt-BR" dirty="0"/>
                    </a:p>
                  </a:txBody>
                  <a:tcPr/>
                </a:tc>
                <a:tc>
                  <a:txBody>
                    <a:bodyPr/>
                    <a:lstStyle/>
                    <a:p>
                      <a:r>
                        <a:rPr lang="pt-BR" dirty="0" smtClean="0"/>
                        <a:t>Valor Pago</a:t>
                      </a:r>
                      <a:r>
                        <a:rPr lang="pt-BR" baseline="0" dirty="0" smtClean="0"/>
                        <a:t> 1º </a:t>
                      </a:r>
                      <a:r>
                        <a:rPr lang="pt-BR" baseline="0" dirty="0" err="1" smtClean="0"/>
                        <a:t>Quadr</a:t>
                      </a:r>
                      <a:endParaRPr lang="pt-BR" dirty="0"/>
                    </a:p>
                  </a:txBody>
                  <a:tcPr/>
                </a:tc>
                <a:tc>
                  <a:txBody>
                    <a:bodyPr/>
                    <a:lstStyle/>
                    <a:p>
                      <a:r>
                        <a:rPr lang="pt-BR" dirty="0" smtClean="0"/>
                        <a:t>Saldo Restos</a:t>
                      </a:r>
                      <a:r>
                        <a:rPr lang="pt-BR" baseline="0" dirty="0" smtClean="0"/>
                        <a:t> a Pagar</a:t>
                      </a:r>
                      <a:endParaRPr lang="pt-BR" dirty="0"/>
                    </a:p>
                  </a:txBody>
                  <a:tcPr/>
                </a:tc>
              </a:tr>
              <a:tr h="370840">
                <a:tc>
                  <a:txBody>
                    <a:bodyPr/>
                    <a:lstStyle/>
                    <a:p>
                      <a:r>
                        <a:rPr lang="pt-BR" dirty="0" smtClean="0"/>
                        <a:t>Prefeitura Municipal</a:t>
                      </a:r>
                      <a:endParaRPr lang="pt-BR" dirty="0"/>
                    </a:p>
                  </a:txBody>
                  <a:tcPr/>
                </a:tc>
                <a:tc>
                  <a:txBody>
                    <a:bodyPr/>
                    <a:lstStyle/>
                    <a:p>
                      <a:r>
                        <a:rPr lang="pt-BR" dirty="0" smtClean="0"/>
                        <a:t>R$ 1.047.833,42</a:t>
                      </a:r>
                      <a:endParaRPr lang="pt-BR" dirty="0"/>
                    </a:p>
                  </a:txBody>
                  <a:tcPr/>
                </a:tc>
                <a:tc>
                  <a:txBody>
                    <a:bodyPr/>
                    <a:lstStyle/>
                    <a:p>
                      <a:r>
                        <a:rPr lang="pt-BR" dirty="0" smtClean="0"/>
                        <a:t>R$ 593.340,38</a:t>
                      </a:r>
                      <a:endParaRPr lang="pt-BR" dirty="0"/>
                    </a:p>
                  </a:txBody>
                  <a:tcPr/>
                </a:tc>
              </a:tr>
              <a:tr h="370840">
                <a:tc>
                  <a:txBody>
                    <a:bodyPr/>
                    <a:lstStyle/>
                    <a:p>
                      <a:r>
                        <a:rPr lang="pt-BR" dirty="0" smtClean="0"/>
                        <a:t>Saúde</a:t>
                      </a:r>
                      <a:endParaRPr lang="pt-BR" dirty="0"/>
                    </a:p>
                  </a:txBody>
                  <a:tcPr/>
                </a:tc>
                <a:tc>
                  <a:txBody>
                    <a:bodyPr/>
                    <a:lstStyle/>
                    <a:p>
                      <a:r>
                        <a:rPr lang="pt-BR" dirty="0" smtClean="0"/>
                        <a:t>R$ 538.178,81</a:t>
                      </a:r>
                      <a:endParaRPr lang="pt-BR" dirty="0"/>
                    </a:p>
                  </a:txBody>
                  <a:tcPr/>
                </a:tc>
                <a:tc>
                  <a:txBody>
                    <a:bodyPr/>
                    <a:lstStyle/>
                    <a:p>
                      <a:r>
                        <a:rPr lang="pt-BR" dirty="0" smtClean="0"/>
                        <a:t>R$ 74.021,96</a:t>
                      </a:r>
                      <a:endParaRPr lang="pt-BR" dirty="0"/>
                    </a:p>
                  </a:txBody>
                  <a:tcPr/>
                </a:tc>
              </a:tr>
              <a:tr h="370840">
                <a:tc>
                  <a:txBody>
                    <a:bodyPr/>
                    <a:lstStyle/>
                    <a:p>
                      <a:r>
                        <a:rPr lang="pt-BR" dirty="0" smtClean="0"/>
                        <a:t>Instituto de</a:t>
                      </a:r>
                      <a:r>
                        <a:rPr lang="pt-BR" baseline="0" dirty="0" smtClean="0"/>
                        <a:t> Previdência</a:t>
                      </a:r>
                      <a:endParaRPr lang="pt-BR" dirty="0"/>
                    </a:p>
                  </a:txBody>
                  <a:tcPr/>
                </a:tc>
                <a:tc>
                  <a:txBody>
                    <a:bodyPr/>
                    <a:lstStyle/>
                    <a:p>
                      <a:r>
                        <a:rPr lang="pt-BR" dirty="0" smtClean="0"/>
                        <a:t>R$ 12.349,85</a:t>
                      </a:r>
                      <a:endParaRPr lang="pt-BR" dirty="0"/>
                    </a:p>
                  </a:txBody>
                  <a:tcPr/>
                </a:tc>
                <a:tc>
                  <a:txBody>
                    <a:bodyPr/>
                    <a:lstStyle/>
                    <a:p>
                      <a:r>
                        <a:rPr lang="pt-BR" dirty="0" smtClean="0"/>
                        <a:t>R$</a:t>
                      </a:r>
                      <a:r>
                        <a:rPr lang="pt-BR" baseline="0" dirty="0" smtClean="0"/>
                        <a:t> 0,00</a:t>
                      </a:r>
                      <a:endParaRPr lang="pt-BR" dirty="0"/>
                    </a:p>
                  </a:txBody>
                  <a:tcPr/>
                </a:tc>
              </a:tr>
              <a:tr h="370840">
                <a:tc>
                  <a:txBody>
                    <a:bodyPr/>
                    <a:lstStyle/>
                    <a:p>
                      <a:r>
                        <a:rPr lang="pt-BR" dirty="0" smtClean="0"/>
                        <a:t>Total</a:t>
                      </a:r>
                      <a:endParaRPr lang="pt-BR" dirty="0"/>
                    </a:p>
                  </a:txBody>
                  <a:tcPr/>
                </a:tc>
                <a:tc>
                  <a:txBody>
                    <a:bodyPr/>
                    <a:lstStyle/>
                    <a:p>
                      <a:r>
                        <a:rPr lang="pt-BR" dirty="0" smtClean="0"/>
                        <a:t>R$ 1.598.362,08</a:t>
                      </a:r>
                      <a:endParaRPr lang="pt-BR" dirty="0"/>
                    </a:p>
                  </a:txBody>
                  <a:tcPr/>
                </a:tc>
                <a:tc>
                  <a:txBody>
                    <a:bodyPr/>
                    <a:lstStyle/>
                    <a:p>
                      <a:r>
                        <a:rPr lang="pt-BR" dirty="0" smtClean="0"/>
                        <a:t>R$ 667.362,34</a:t>
                      </a:r>
                      <a:endParaRPr lang="pt-BR" dirty="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Transferências Financeiras</a:t>
            </a:r>
            <a:endParaRPr lang="pt-BR" dirty="0"/>
          </a:p>
        </p:txBody>
      </p:sp>
      <p:graphicFrame>
        <p:nvGraphicFramePr>
          <p:cNvPr id="4" name="Espaço Reservado para Conteúdo 3"/>
          <p:cNvGraphicFramePr>
            <a:graphicFrameLocks noGrp="1"/>
          </p:cNvGraphicFramePr>
          <p:nvPr>
            <p:ph idx="1"/>
          </p:nvPr>
        </p:nvGraphicFramePr>
        <p:xfrm>
          <a:off x="1285852" y="2214554"/>
          <a:ext cx="7499349" cy="2021840"/>
        </p:xfrm>
        <a:graphic>
          <a:graphicData uri="http://schemas.openxmlformats.org/drawingml/2006/table">
            <a:tbl>
              <a:tblPr firstRow="1" bandRow="1">
                <a:tableStyleId>{5DA37D80-6434-44D0-A028-1B22A696006F}</a:tableStyleId>
              </a:tblPr>
              <a:tblGrid>
                <a:gridCol w="2499783"/>
                <a:gridCol w="2499783"/>
                <a:gridCol w="2499783"/>
              </a:tblGrid>
              <a:tr h="370840">
                <a:tc>
                  <a:txBody>
                    <a:bodyPr/>
                    <a:lstStyle/>
                    <a:p>
                      <a:r>
                        <a:rPr lang="pt-BR" dirty="0" smtClean="0"/>
                        <a:t>Entidade</a:t>
                      </a:r>
                      <a:endParaRPr lang="pt-BR" dirty="0"/>
                    </a:p>
                  </a:txBody>
                  <a:tcPr/>
                </a:tc>
                <a:tc>
                  <a:txBody>
                    <a:bodyPr/>
                    <a:lstStyle/>
                    <a:p>
                      <a:pPr algn="ctr"/>
                      <a:r>
                        <a:rPr lang="pt-BR" dirty="0" smtClean="0"/>
                        <a:t>Valor LOA 2019</a:t>
                      </a:r>
                      <a:endParaRPr lang="pt-BR" dirty="0"/>
                    </a:p>
                  </a:txBody>
                  <a:tcPr/>
                </a:tc>
                <a:tc>
                  <a:txBody>
                    <a:bodyPr/>
                    <a:lstStyle/>
                    <a:p>
                      <a:pPr algn="ctr"/>
                      <a:r>
                        <a:rPr lang="pt-BR" dirty="0" smtClean="0"/>
                        <a:t>Valor repassado 1º </a:t>
                      </a:r>
                      <a:r>
                        <a:rPr lang="pt-BR" dirty="0" err="1" smtClean="0"/>
                        <a:t>Quadr</a:t>
                      </a:r>
                      <a:endParaRPr lang="pt-BR" dirty="0"/>
                    </a:p>
                  </a:txBody>
                  <a:tcPr/>
                </a:tc>
              </a:tr>
              <a:tr h="370840">
                <a:tc>
                  <a:txBody>
                    <a:bodyPr/>
                    <a:lstStyle/>
                    <a:p>
                      <a:r>
                        <a:rPr lang="pt-BR" dirty="0" smtClean="0"/>
                        <a:t>Câmara Municipal</a:t>
                      </a:r>
                      <a:endParaRPr lang="pt-BR" dirty="0"/>
                    </a:p>
                  </a:txBody>
                  <a:tcPr/>
                </a:tc>
                <a:tc>
                  <a:txBody>
                    <a:bodyPr/>
                    <a:lstStyle/>
                    <a:p>
                      <a:pPr algn="ctr"/>
                      <a:r>
                        <a:rPr lang="pt-BR" dirty="0" smtClean="0"/>
                        <a:t>R$ 1.900.000,00</a:t>
                      </a:r>
                      <a:endParaRPr lang="pt-BR" dirty="0"/>
                    </a:p>
                  </a:txBody>
                  <a:tcPr/>
                </a:tc>
                <a:tc>
                  <a:txBody>
                    <a:bodyPr/>
                    <a:lstStyle/>
                    <a:p>
                      <a:pPr algn="ctr"/>
                      <a:r>
                        <a:rPr lang="pt-BR" dirty="0" smtClean="0"/>
                        <a:t>R$ 633.333,36</a:t>
                      </a:r>
                      <a:endParaRPr lang="pt-BR" dirty="0"/>
                    </a:p>
                  </a:txBody>
                  <a:tcPr/>
                </a:tc>
              </a:tr>
              <a:tr h="370840">
                <a:tc>
                  <a:txBody>
                    <a:bodyPr/>
                    <a:lstStyle/>
                    <a:p>
                      <a:r>
                        <a:rPr lang="pt-BR" dirty="0" smtClean="0"/>
                        <a:t>Fundo Municipal</a:t>
                      </a:r>
                      <a:r>
                        <a:rPr lang="pt-BR" baseline="0" dirty="0" smtClean="0"/>
                        <a:t> de Saúde</a:t>
                      </a:r>
                      <a:endParaRPr lang="pt-BR" dirty="0"/>
                    </a:p>
                  </a:txBody>
                  <a:tcPr/>
                </a:tc>
                <a:tc>
                  <a:txBody>
                    <a:bodyPr/>
                    <a:lstStyle/>
                    <a:p>
                      <a:pPr algn="ctr"/>
                      <a:r>
                        <a:rPr lang="pt-BR" dirty="0" smtClean="0"/>
                        <a:t>R$ 6.217.596,00</a:t>
                      </a:r>
                      <a:endParaRPr lang="pt-BR" dirty="0"/>
                    </a:p>
                  </a:txBody>
                  <a:tcPr/>
                </a:tc>
                <a:tc>
                  <a:txBody>
                    <a:bodyPr/>
                    <a:lstStyle/>
                    <a:p>
                      <a:pPr algn="ctr"/>
                      <a:r>
                        <a:rPr lang="pt-BR" dirty="0" smtClean="0"/>
                        <a:t>R$ 1.821.811,60</a:t>
                      </a:r>
                      <a:endParaRPr lang="pt-BR" dirty="0"/>
                    </a:p>
                  </a:txBody>
                  <a:tcPr/>
                </a:tc>
              </a:tr>
              <a:tr h="370840">
                <a:tc>
                  <a:txBody>
                    <a:bodyPr/>
                    <a:lstStyle/>
                    <a:p>
                      <a:r>
                        <a:rPr lang="pt-BR" dirty="0" smtClean="0"/>
                        <a:t>Ipreancarlos</a:t>
                      </a:r>
                      <a:endParaRPr lang="pt-BR" dirty="0"/>
                    </a:p>
                  </a:txBody>
                  <a:tcPr/>
                </a:tc>
                <a:tc>
                  <a:txBody>
                    <a:bodyPr/>
                    <a:lstStyle/>
                    <a:p>
                      <a:pPr algn="ctr"/>
                      <a:r>
                        <a:rPr lang="pt-BR" dirty="0" smtClean="0"/>
                        <a:t>R$</a:t>
                      </a:r>
                      <a:r>
                        <a:rPr lang="pt-BR" baseline="0" dirty="0" smtClean="0"/>
                        <a:t> 338.000,00</a:t>
                      </a:r>
                      <a:endParaRPr lang="pt-BR" dirty="0"/>
                    </a:p>
                  </a:txBody>
                  <a:tcPr/>
                </a:tc>
                <a:tc>
                  <a:txBody>
                    <a:bodyPr/>
                    <a:lstStyle/>
                    <a:p>
                      <a:pPr algn="ctr"/>
                      <a:r>
                        <a:rPr lang="pt-BR" dirty="0" smtClean="0"/>
                        <a:t>R$ 99.700,16</a:t>
                      </a:r>
                      <a:endParaRPr lang="pt-BR" dirty="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35608" y="500042"/>
            <a:ext cx="7498080" cy="917596"/>
          </a:xfrm>
        </p:spPr>
        <p:txBody>
          <a:bodyPr>
            <a:normAutofit fontScale="90000"/>
          </a:bodyPr>
          <a:lstStyle/>
          <a:p>
            <a:pPr algn="ctr"/>
            <a:r>
              <a:rPr lang="pt-BR" sz="4400" dirty="0" smtClean="0"/>
              <a:t>Saldo bancário em 30/04/2019</a:t>
            </a:r>
            <a:br>
              <a:rPr lang="pt-BR" sz="4400" dirty="0" smtClean="0"/>
            </a:br>
            <a:endParaRPr lang="pt-BR" dirty="0"/>
          </a:p>
        </p:txBody>
      </p:sp>
      <p:sp>
        <p:nvSpPr>
          <p:cNvPr id="3" name="Espaço Reservado para Conteúdo 2"/>
          <p:cNvSpPr>
            <a:spLocks noGrp="1"/>
          </p:cNvSpPr>
          <p:nvPr>
            <p:ph idx="1"/>
          </p:nvPr>
        </p:nvSpPr>
        <p:spPr>
          <a:xfrm>
            <a:off x="1214414" y="1447800"/>
            <a:ext cx="7719274" cy="4800600"/>
          </a:xfrm>
        </p:spPr>
        <p:txBody>
          <a:bodyPr>
            <a:normAutofit fontScale="92500" lnSpcReduction="20000"/>
          </a:bodyPr>
          <a:lstStyle/>
          <a:p>
            <a:pPr algn="ctr"/>
            <a:endParaRPr lang="pt-BR" sz="3600" dirty="0" smtClean="0"/>
          </a:p>
          <a:p>
            <a:endParaRPr lang="pt-BR" dirty="0" smtClean="0"/>
          </a:p>
          <a:p>
            <a:r>
              <a:rPr lang="pt-BR" dirty="0" smtClean="0"/>
              <a:t>Prefeitura Municipal – R$ 5.123.722,14		</a:t>
            </a:r>
          </a:p>
          <a:p>
            <a:pPr marL="0" indent="0">
              <a:buNone/>
            </a:pPr>
            <a:r>
              <a:rPr lang="pt-BR" b="1" dirty="0" smtClean="0"/>
              <a:t> </a:t>
            </a:r>
            <a:endParaRPr lang="pt-BR" dirty="0" smtClean="0"/>
          </a:p>
          <a:p>
            <a:r>
              <a:rPr lang="pt-BR" dirty="0" smtClean="0"/>
              <a:t>Fundo Municipal De Saúde – R$ 1.054.202,89</a:t>
            </a:r>
          </a:p>
          <a:p>
            <a:pPr marL="0" indent="0">
              <a:buNone/>
            </a:pPr>
            <a:r>
              <a:rPr lang="pt-BR" dirty="0" smtClean="0"/>
              <a:t> </a:t>
            </a:r>
          </a:p>
          <a:p>
            <a:r>
              <a:rPr lang="pt-BR" dirty="0" smtClean="0"/>
              <a:t>Ipreancarlos – R$ 30.037.368,86</a:t>
            </a:r>
          </a:p>
          <a:p>
            <a:endParaRPr lang="pt-BR" dirty="0" smtClean="0"/>
          </a:p>
          <a:p>
            <a:r>
              <a:rPr lang="pt-BR" dirty="0" smtClean="0"/>
              <a:t>Câmara - R$ 304.773,02</a:t>
            </a:r>
            <a:endParaRPr lang="pt-B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142976" y="1071546"/>
            <a:ext cx="7498080" cy="4800600"/>
          </a:xfrm>
        </p:spPr>
        <p:txBody>
          <a:bodyPr>
            <a:noAutofit/>
          </a:bodyPr>
          <a:lstStyle/>
          <a:p>
            <a:pPr algn="just"/>
            <a:r>
              <a:rPr lang="pt-BR" sz="2400" b="1" dirty="0" smtClean="0">
                <a:latin typeface="Arial" pitchFamily="34" charset="0"/>
                <a:cs typeface="Arial" pitchFamily="34" charset="0"/>
              </a:rPr>
              <a:t>Atendendo ao disposto contido no parágrafo 4º, do  artigo 9º, da Lei Complementar nº. 101/2000 – a Lei de Responsabilidade Fiscal e por uma Gestão Fiscal, Responsável e Transparente... a Prefeitura de Antônio Carlos vem a público apresentar e discutir nesta Audiência Pública as Metas Fiscais realizadas no primeiro quadrimestre do exercício de 2019.</a:t>
            </a:r>
          </a:p>
          <a:p>
            <a:pPr algn="just"/>
            <a:endParaRPr lang="pt-BR" sz="2400" b="1" dirty="0" smtClean="0">
              <a:latin typeface="Arial" pitchFamily="34" charset="0"/>
              <a:cs typeface="Arial" pitchFamily="34" charset="0"/>
            </a:endParaRPr>
          </a:p>
          <a:p>
            <a:pPr algn="just"/>
            <a:r>
              <a:rPr lang="pt-BR" sz="2400" dirty="0" smtClean="0">
                <a:latin typeface="Arial" pitchFamily="34" charset="0"/>
                <a:cs typeface="Arial" pitchFamily="34" charset="0"/>
              </a:rPr>
              <a:t>Os números são originários dos relatórios </a:t>
            </a:r>
            <a:r>
              <a:rPr lang="pt-BR" sz="2400" b="1" dirty="0" smtClean="0">
                <a:latin typeface="Arial" pitchFamily="34" charset="0"/>
                <a:cs typeface="Arial" pitchFamily="34" charset="0"/>
              </a:rPr>
              <a:t>Bimestrais</a:t>
            </a:r>
            <a:r>
              <a:rPr lang="pt-BR" sz="2400" dirty="0" smtClean="0">
                <a:latin typeface="Arial" pitchFamily="34" charset="0"/>
                <a:cs typeface="Arial" pitchFamily="34" charset="0"/>
              </a:rPr>
              <a:t> e </a:t>
            </a:r>
            <a:r>
              <a:rPr lang="pt-BR" sz="2400" b="1" dirty="0" smtClean="0">
                <a:latin typeface="Arial" pitchFamily="34" charset="0"/>
                <a:cs typeface="Arial" pitchFamily="34" charset="0"/>
              </a:rPr>
              <a:t>quadrimestrais </a:t>
            </a:r>
            <a:r>
              <a:rPr lang="pt-BR" sz="2400" dirty="0" smtClean="0">
                <a:latin typeface="Arial" pitchFamily="34" charset="0"/>
                <a:cs typeface="Arial" pitchFamily="34" charset="0"/>
              </a:rPr>
              <a:t>que são publicados </a:t>
            </a:r>
            <a:r>
              <a:rPr lang="pt-BR" sz="2400" b="1" dirty="0" smtClean="0">
                <a:latin typeface="Arial" pitchFamily="34" charset="0"/>
                <a:cs typeface="Arial" pitchFamily="34" charset="0"/>
              </a:rPr>
              <a:t>no Site </a:t>
            </a:r>
            <a:r>
              <a:rPr lang="pt-BR" sz="2400" dirty="0" smtClean="0">
                <a:latin typeface="Arial" pitchFamily="34" charset="0"/>
                <a:cs typeface="Arial" pitchFamily="34" charset="0"/>
              </a:rPr>
              <a:t>do Município de Antônio Carlos</a:t>
            </a:r>
            <a:r>
              <a:rPr lang="pt-BR" sz="2400" b="1" dirty="0" smtClean="0">
                <a:latin typeface="Arial" pitchFamily="34" charset="0"/>
                <a:cs typeface="Arial" pitchFamily="34" charset="0"/>
              </a:rPr>
              <a:t>.</a:t>
            </a:r>
            <a:endParaRPr lang="pt-BR"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aaapucrio.com.br/wp-content/uploads/educacao-corporativa.jpg"/>
          <p:cNvPicPr>
            <a:picLocks noChangeAspect="1" noChangeArrowheads="1"/>
          </p:cNvPicPr>
          <p:nvPr/>
        </p:nvPicPr>
        <p:blipFill>
          <a:blip r:embed="rId2"/>
          <a:srcRect/>
          <a:stretch>
            <a:fillRect/>
          </a:stretch>
        </p:blipFill>
        <p:spPr bwMode="auto">
          <a:xfrm>
            <a:off x="1928794" y="285728"/>
            <a:ext cx="6215106" cy="4447016"/>
          </a:xfrm>
          <a:prstGeom prst="rect">
            <a:avLst/>
          </a:prstGeom>
          <a:noFill/>
        </p:spPr>
      </p:pic>
      <p:sp>
        <p:nvSpPr>
          <p:cNvPr id="5" name="Retângulo 4"/>
          <p:cNvSpPr/>
          <p:nvPr/>
        </p:nvSpPr>
        <p:spPr>
          <a:xfrm>
            <a:off x="1428728" y="4929198"/>
            <a:ext cx="6643734" cy="1323439"/>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pPr algn="ctr"/>
            <a:r>
              <a:rPr lang="pt-BR" sz="8000" b="1" dirty="0" smtClean="0">
                <a:latin typeface="+mn-lt"/>
                <a:cs typeface="Times New Roman" pitchFamily="18" charset="0"/>
              </a:rPr>
              <a:t>  </a:t>
            </a:r>
            <a:r>
              <a:rPr lang="pt-BR" sz="3000" b="1" dirty="0" smtClean="0">
                <a:solidFill>
                  <a:schemeClr val="tx1"/>
                </a:solidFill>
                <a:cs typeface="Times New Roman" pitchFamily="18" charset="0"/>
              </a:rPr>
              <a:t>APLICAÇÕES  EM PESSOAL</a:t>
            </a:r>
            <a:endParaRPr lang="pt-BR" sz="3000" b="1" dirty="0">
              <a:solidFill>
                <a:schemeClr val="tx1"/>
              </a:solidFill>
              <a:latin typeface="+mn-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2400" dirty="0" smtClean="0"/>
              <a:t>Demonstrativo da Despesa Com Pessoal EXECUTIVO</a:t>
            </a:r>
            <a:endParaRPr lang="pt-BR" sz="2400" dirty="0"/>
          </a:p>
        </p:txBody>
      </p:sp>
      <p:graphicFrame>
        <p:nvGraphicFramePr>
          <p:cNvPr id="4" name="Espaço Reservado para Conteúdo 3"/>
          <p:cNvGraphicFramePr>
            <a:graphicFrameLocks noGrp="1"/>
          </p:cNvGraphicFramePr>
          <p:nvPr>
            <p:ph idx="1"/>
          </p:nvPr>
        </p:nvGraphicFramePr>
        <p:xfrm>
          <a:off x="1142976" y="1142984"/>
          <a:ext cx="7499349" cy="5999480"/>
        </p:xfrm>
        <a:graphic>
          <a:graphicData uri="http://schemas.openxmlformats.org/drawingml/2006/table">
            <a:tbl>
              <a:tblPr firstRow="1" bandRow="1">
                <a:tableStyleId>{9DCAF9ED-07DC-4A11-8D7F-57B35C25682E}</a:tableStyleId>
              </a:tblPr>
              <a:tblGrid>
                <a:gridCol w="3494090"/>
                <a:gridCol w="2643206"/>
                <a:gridCol w="1362053"/>
              </a:tblGrid>
              <a:tr h="370840">
                <a:tc>
                  <a:txBody>
                    <a:bodyPr/>
                    <a:lstStyle/>
                    <a:p>
                      <a:endParaRPr lang="pt-BR" dirty="0">
                        <a:solidFill>
                          <a:schemeClr val="tx1"/>
                        </a:solidFill>
                      </a:endParaRPr>
                    </a:p>
                  </a:txBody>
                  <a:tcPr/>
                </a:tc>
                <a:tc>
                  <a:txBody>
                    <a:bodyPr/>
                    <a:lstStyle/>
                    <a:p>
                      <a:r>
                        <a:rPr lang="pt-BR" dirty="0" smtClean="0">
                          <a:solidFill>
                            <a:schemeClr val="tx1"/>
                          </a:solidFill>
                        </a:rPr>
                        <a:t>Despesas Liquidadas</a:t>
                      </a:r>
                      <a:endParaRPr lang="pt-BR" dirty="0">
                        <a:solidFill>
                          <a:schemeClr val="tx1"/>
                        </a:solidFill>
                      </a:endParaRPr>
                    </a:p>
                  </a:txBody>
                  <a:tcPr/>
                </a:tc>
                <a:tc>
                  <a:txBody>
                    <a:bodyPr/>
                    <a:lstStyle/>
                    <a:p>
                      <a:endParaRPr lang="pt-BR">
                        <a:solidFill>
                          <a:schemeClr val="tx1"/>
                        </a:solidFill>
                      </a:endParaRPr>
                    </a:p>
                  </a:txBody>
                  <a:tcPr/>
                </a:tc>
              </a:tr>
              <a:tr h="370840">
                <a:tc>
                  <a:txBody>
                    <a:bodyPr/>
                    <a:lstStyle/>
                    <a:p>
                      <a:r>
                        <a:rPr lang="pt-BR" b="1" dirty="0" smtClean="0">
                          <a:solidFill>
                            <a:schemeClr val="tx1"/>
                          </a:solidFill>
                        </a:rPr>
                        <a:t>Despesa</a:t>
                      </a:r>
                      <a:r>
                        <a:rPr lang="pt-BR" b="1" baseline="0" dirty="0" smtClean="0">
                          <a:solidFill>
                            <a:schemeClr val="tx1"/>
                          </a:solidFill>
                        </a:rPr>
                        <a:t> Bruta com Pessoal (I)</a:t>
                      </a:r>
                      <a:endParaRPr lang="pt-BR" b="1" dirty="0">
                        <a:solidFill>
                          <a:schemeClr val="tx1"/>
                        </a:solidFill>
                      </a:endParaRPr>
                    </a:p>
                  </a:txBody>
                  <a:tcPr/>
                </a:tc>
                <a:tc>
                  <a:txBody>
                    <a:bodyPr/>
                    <a:lstStyle/>
                    <a:p>
                      <a:pPr algn="ctr"/>
                      <a:r>
                        <a:rPr lang="pt-BR" b="1" dirty="0" smtClean="0">
                          <a:solidFill>
                            <a:schemeClr val="tx1"/>
                          </a:solidFill>
                        </a:rPr>
                        <a:t>20.483.708,97</a:t>
                      </a:r>
                      <a:endParaRPr lang="pt-BR" b="1" dirty="0">
                        <a:solidFill>
                          <a:schemeClr val="tx1"/>
                        </a:solidFill>
                      </a:endParaRPr>
                    </a:p>
                  </a:txBody>
                  <a:tcPr/>
                </a:tc>
                <a:tc>
                  <a:txBody>
                    <a:bodyPr/>
                    <a:lstStyle/>
                    <a:p>
                      <a:endParaRPr lang="pt-BR">
                        <a:solidFill>
                          <a:schemeClr val="tx1"/>
                        </a:solidFill>
                      </a:endParaRPr>
                    </a:p>
                  </a:txBody>
                  <a:tcPr/>
                </a:tc>
              </a:tr>
              <a:tr h="370840">
                <a:tc>
                  <a:txBody>
                    <a:bodyPr/>
                    <a:lstStyle/>
                    <a:p>
                      <a:r>
                        <a:rPr lang="pt-BR" dirty="0" smtClean="0">
                          <a:solidFill>
                            <a:schemeClr val="tx1"/>
                          </a:solidFill>
                        </a:rPr>
                        <a:t>Pessoal Ativo</a:t>
                      </a:r>
                      <a:endParaRPr lang="pt-BR" dirty="0">
                        <a:solidFill>
                          <a:schemeClr val="tx1"/>
                        </a:solidFill>
                      </a:endParaRPr>
                    </a:p>
                  </a:txBody>
                  <a:tcPr/>
                </a:tc>
                <a:tc>
                  <a:txBody>
                    <a:bodyPr/>
                    <a:lstStyle/>
                    <a:p>
                      <a:pPr algn="ctr"/>
                      <a:r>
                        <a:rPr lang="pt-BR" dirty="0" smtClean="0">
                          <a:solidFill>
                            <a:schemeClr val="tx1"/>
                          </a:solidFill>
                        </a:rPr>
                        <a:t>17.722.284,66</a:t>
                      </a:r>
                      <a:endParaRPr lang="pt-BR" dirty="0">
                        <a:solidFill>
                          <a:schemeClr val="tx1"/>
                        </a:solidFill>
                      </a:endParaRPr>
                    </a:p>
                  </a:txBody>
                  <a:tcPr/>
                </a:tc>
                <a:tc>
                  <a:txBody>
                    <a:bodyPr/>
                    <a:lstStyle/>
                    <a:p>
                      <a:endParaRPr lang="pt-BR">
                        <a:solidFill>
                          <a:schemeClr val="tx1"/>
                        </a:solidFill>
                      </a:endParaRPr>
                    </a:p>
                  </a:txBody>
                  <a:tcPr/>
                </a:tc>
              </a:tr>
              <a:tr h="370840">
                <a:tc>
                  <a:txBody>
                    <a:bodyPr/>
                    <a:lstStyle/>
                    <a:p>
                      <a:r>
                        <a:rPr lang="pt-BR" dirty="0" smtClean="0">
                          <a:solidFill>
                            <a:schemeClr val="tx1"/>
                          </a:solidFill>
                        </a:rPr>
                        <a:t>Pessoal Inativo e Pensionistas</a:t>
                      </a:r>
                      <a:endParaRPr lang="pt-BR" dirty="0">
                        <a:solidFill>
                          <a:schemeClr val="tx1"/>
                        </a:solidFill>
                      </a:endParaRPr>
                    </a:p>
                  </a:txBody>
                  <a:tcPr/>
                </a:tc>
                <a:tc>
                  <a:txBody>
                    <a:bodyPr/>
                    <a:lstStyle/>
                    <a:p>
                      <a:pPr algn="ctr"/>
                      <a:r>
                        <a:rPr lang="pt-BR" dirty="0" smtClean="0">
                          <a:solidFill>
                            <a:schemeClr val="tx1"/>
                          </a:solidFill>
                        </a:rPr>
                        <a:t>2.703.709,21</a:t>
                      </a:r>
                      <a:endParaRPr lang="pt-BR" dirty="0">
                        <a:solidFill>
                          <a:schemeClr val="tx1"/>
                        </a:solidFill>
                      </a:endParaRPr>
                    </a:p>
                  </a:txBody>
                  <a:tcPr/>
                </a:tc>
                <a:tc>
                  <a:txBody>
                    <a:bodyPr/>
                    <a:lstStyle/>
                    <a:p>
                      <a:endParaRPr lang="pt-BR">
                        <a:solidFill>
                          <a:schemeClr val="tx1"/>
                        </a:solidFill>
                      </a:endParaRPr>
                    </a:p>
                  </a:txBody>
                  <a:tcPr/>
                </a:tc>
              </a:tr>
              <a:tr h="370840">
                <a:tc>
                  <a:txBody>
                    <a:bodyPr/>
                    <a:lstStyle/>
                    <a:p>
                      <a:r>
                        <a:rPr lang="pt-BR" dirty="0" smtClean="0">
                          <a:solidFill>
                            <a:schemeClr val="tx1"/>
                          </a:solidFill>
                        </a:rPr>
                        <a:t>Despesa Contrato Terceirização</a:t>
                      </a:r>
                      <a:endParaRPr lang="pt-BR" dirty="0">
                        <a:solidFill>
                          <a:schemeClr val="tx1"/>
                        </a:solidFill>
                      </a:endParaRPr>
                    </a:p>
                  </a:txBody>
                  <a:tcPr/>
                </a:tc>
                <a:tc>
                  <a:txBody>
                    <a:bodyPr/>
                    <a:lstStyle/>
                    <a:p>
                      <a:pPr algn="ctr"/>
                      <a:r>
                        <a:rPr lang="pt-BR" dirty="0" smtClean="0">
                          <a:solidFill>
                            <a:schemeClr val="tx1"/>
                          </a:solidFill>
                        </a:rPr>
                        <a:t>57.715,10</a:t>
                      </a:r>
                      <a:endParaRPr lang="pt-BR" dirty="0">
                        <a:solidFill>
                          <a:schemeClr val="tx1"/>
                        </a:solidFill>
                      </a:endParaRPr>
                    </a:p>
                  </a:txBody>
                  <a:tcPr/>
                </a:tc>
                <a:tc>
                  <a:txBody>
                    <a:bodyPr/>
                    <a:lstStyle/>
                    <a:p>
                      <a:endParaRPr lang="pt-BR">
                        <a:solidFill>
                          <a:schemeClr val="tx1"/>
                        </a:solidFill>
                      </a:endParaRPr>
                    </a:p>
                  </a:txBody>
                  <a:tcPr/>
                </a:tc>
              </a:tr>
              <a:tr h="370840">
                <a:tc>
                  <a:txBody>
                    <a:bodyPr/>
                    <a:lstStyle/>
                    <a:p>
                      <a:r>
                        <a:rPr lang="pt-BR" b="1" dirty="0" smtClean="0">
                          <a:solidFill>
                            <a:schemeClr val="tx1"/>
                          </a:solidFill>
                        </a:rPr>
                        <a:t>Despesas Não Computadas</a:t>
                      </a:r>
                      <a:endParaRPr lang="pt-BR" b="1" dirty="0">
                        <a:solidFill>
                          <a:schemeClr val="tx1"/>
                        </a:solidFill>
                      </a:endParaRPr>
                    </a:p>
                  </a:txBody>
                  <a:tcPr/>
                </a:tc>
                <a:tc>
                  <a:txBody>
                    <a:bodyPr/>
                    <a:lstStyle/>
                    <a:p>
                      <a:pPr algn="ctr"/>
                      <a:r>
                        <a:rPr lang="pt-BR" b="1" dirty="0" smtClean="0">
                          <a:solidFill>
                            <a:schemeClr val="tx1"/>
                          </a:solidFill>
                        </a:rPr>
                        <a:t>2.669.513,66</a:t>
                      </a:r>
                      <a:endParaRPr lang="pt-BR" b="1" dirty="0">
                        <a:solidFill>
                          <a:schemeClr val="tx1"/>
                        </a:solidFill>
                      </a:endParaRPr>
                    </a:p>
                  </a:txBody>
                  <a:tcPr/>
                </a:tc>
                <a:tc>
                  <a:txBody>
                    <a:bodyPr/>
                    <a:lstStyle/>
                    <a:p>
                      <a:endParaRPr lang="pt-BR" dirty="0">
                        <a:solidFill>
                          <a:schemeClr val="tx1"/>
                        </a:solidFill>
                      </a:endParaRPr>
                    </a:p>
                  </a:txBody>
                  <a:tcPr/>
                </a:tc>
              </a:tr>
              <a:tr h="370840">
                <a:tc>
                  <a:txBody>
                    <a:bodyPr/>
                    <a:lstStyle/>
                    <a:p>
                      <a:r>
                        <a:rPr lang="pt-BR" dirty="0" smtClean="0">
                          <a:solidFill>
                            <a:schemeClr val="tx1"/>
                          </a:solidFill>
                        </a:rPr>
                        <a:t>Indenizações</a:t>
                      </a:r>
                      <a:endParaRPr lang="pt-BR" dirty="0">
                        <a:solidFill>
                          <a:schemeClr val="tx1"/>
                        </a:solidFill>
                      </a:endParaRPr>
                    </a:p>
                  </a:txBody>
                  <a:tcPr/>
                </a:tc>
                <a:tc>
                  <a:txBody>
                    <a:bodyPr/>
                    <a:lstStyle/>
                    <a:p>
                      <a:pPr algn="ctr"/>
                      <a:r>
                        <a:rPr lang="pt-BR" dirty="0" smtClean="0">
                          <a:solidFill>
                            <a:schemeClr val="tx1"/>
                          </a:solidFill>
                        </a:rPr>
                        <a:t>276.382,47</a:t>
                      </a:r>
                      <a:endParaRPr lang="pt-BR" dirty="0">
                        <a:solidFill>
                          <a:schemeClr val="tx1"/>
                        </a:solidFill>
                      </a:endParaRPr>
                    </a:p>
                  </a:txBody>
                  <a:tcPr/>
                </a:tc>
                <a:tc>
                  <a:txBody>
                    <a:bodyPr/>
                    <a:lstStyle/>
                    <a:p>
                      <a:endParaRPr lang="pt-BR" dirty="0">
                        <a:solidFill>
                          <a:schemeClr val="tx1"/>
                        </a:solidFill>
                      </a:endParaRPr>
                    </a:p>
                  </a:txBody>
                  <a:tcPr/>
                </a:tc>
              </a:tr>
              <a:tr h="370840">
                <a:tc>
                  <a:txBody>
                    <a:bodyPr/>
                    <a:lstStyle/>
                    <a:p>
                      <a:r>
                        <a:rPr lang="pt-BR" dirty="0" smtClean="0">
                          <a:solidFill>
                            <a:schemeClr val="tx1"/>
                          </a:solidFill>
                        </a:rPr>
                        <a:t>Aposentados e Pensionistas com Recursos Vinculados</a:t>
                      </a:r>
                      <a:endParaRPr lang="pt-BR" dirty="0">
                        <a:solidFill>
                          <a:schemeClr val="tx1"/>
                        </a:solidFill>
                      </a:endParaRPr>
                    </a:p>
                  </a:txBody>
                  <a:tcPr/>
                </a:tc>
                <a:tc>
                  <a:txBody>
                    <a:bodyPr/>
                    <a:lstStyle/>
                    <a:p>
                      <a:pPr algn="ctr"/>
                      <a:r>
                        <a:rPr lang="pt-BR" dirty="0" smtClean="0">
                          <a:solidFill>
                            <a:schemeClr val="tx1"/>
                          </a:solidFill>
                        </a:rPr>
                        <a:t>2.393.131,19</a:t>
                      </a:r>
                      <a:endParaRPr lang="pt-BR" dirty="0">
                        <a:solidFill>
                          <a:schemeClr val="tx1"/>
                        </a:solidFill>
                      </a:endParaRPr>
                    </a:p>
                  </a:txBody>
                  <a:tcPr/>
                </a:tc>
                <a:tc>
                  <a:txBody>
                    <a:bodyPr/>
                    <a:lstStyle/>
                    <a:p>
                      <a:endParaRPr lang="pt-BR" dirty="0">
                        <a:solidFill>
                          <a:schemeClr val="tx1"/>
                        </a:solidFill>
                      </a:endParaRPr>
                    </a:p>
                  </a:txBody>
                  <a:tcPr/>
                </a:tc>
              </a:tr>
              <a:tr h="370840">
                <a:tc>
                  <a:txBody>
                    <a:bodyPr/>
                    <a:lstStyle/>
                    <a:p>
                      <a:r>
                        <a:rPr lang="pt-BR" b="1" dirty="0" smtClean="0">
                          <a:solidFill>
                            <a:schemeClr val="tx1"/>
                          </a:solidFill>
                        </a:rPr>
                        <a:t>Despesa</a:t>
                      </a:r>
                      <a:r>
                        <a:rPr lang="pt-BR" b="1" baseline="0" dirty="0" smtClean="0">
                          <a:solidFill>
                            <a:schemeClr val="tx1"/>
                          </a:solidFill>
                        </a:rPr>
                        <a:t> Líquida com Pessoal</a:t>
                      </a:r>
                      <a:endParaRPr lang="pt-BR" b="1" dirty="0">
                        <a:solidFill>
                          <a:schemeClr val="tx1"/>
                        </a:solidFill>
                      </a:endParaRPr>
                    </a:p>
                  </a:txBody>
                  <a:tcPr/>
                </a:tc>
                <a:tc>
                  <a:txBody>
                    <a:bodyPr/>
                    <a:lstStyle/>
                    <a:p>
                      <a:pPr algn="ctr"/>
                      <a:r>
                        <a:rPr lang="pt-BR" b="1" dirty="0" smtClean="0">
                          <a:solidFill>
                            <a:schemeClr val="tx1"/>
                          </a:solidFill>
                        </a:rPr>
                        <a:t>17.814.195,31</a:t>
                      </a:r>
                    </a:p>
                  </a:txBody>
                  <a:tcPr/>
                </a:tc>
                <a:tc>
                  <a:txBody>
                    <a:bodyPr/>
                    <a:lstStyle/>
                    <a:p>
                      <a:endParaRPr lang="pt-BR" dirty="0">
                        <a:solidFill>
                          <a:schemeClr val="tx1"/>
                        </a:solidFill>
                      </a:endParaRPr>
                    </a:p>
                  </a:txBody>
                  <a:tcPr/>
                </a:tc>
              </a:tr>
              <a:tr h="370840">
                <a:tc>
                  <a:txBody>
                    <a:bodyPr/>
                    <a:lstStyle/>
                    <a:p>
                      <a:r>
                        <a:rPr lang="pt-BR" dirty="0" smtClean="0">
                          <a:solidFill>
                            <a:schemeClr val="tx1"/>
                          </a:solidFill>
                        </a:rPr>
                        <a:t>Receita Corrente Líquida Ajustada</a:t>
                      </a:r>
                      <a:endParaRPr lang="pt-BR" dirty="0">
                        <a:solidFill>
                          <a:schemeClr val="tx1"/>
                        </a:solidFill>
                      </a:endParaRPr>
                    </a:p>
                  </a:txBody>
                  <a:tcPr/>
                </a:tc>
                <a:tc>
                  <a:txBody>
                    <a:bodyPr/>
                    <a:lstStyle/>
                    <a:p>
                      <a:pPr algn="ctr"/>
                      <a:r>
                        <a:rPr lang="pt-BR" dirty="0" smtClean="0">
                          <a:solidFill>
                            <a:schemeClr val="tx1"/>
                          </a:solidFill>
                        </a:rPr>
                        <a:t>36.300.963,48</a:t>
                      </a:r>
                    </a:p>
                  </a:txBody>
                  <a:tcPr/>
                </a:tc>
                <a:tc>
                  <a:txBody>
                    <a:bodyPr/>
                    <a:lstStyle/>
                    <a:p>
                      <a:endParaRPr lang="pt-BR" dirty="0">
                        <a:solidFill>
                          <a:schemeClr val="tx1"/>
                        </a:solidFill>
                      </a:endParaRPr>
                    </a:p>
                  </a:txBody>
                  <a:tcPr/>
                </a:tc>
              </a:tr>
              <a:tr h="370840">
                <a:tc>
                  <a:txBody>
                    <a:bodyPr/>
                    <a:lstStyle/>
                    <a:p>
                      <a:r>
                        <a:rPr lang="pt-BR" b="1" dirty="0" smtClean="0">
                          <a:solidFill>
                            <a:srgbClr val="FF0000"/>
                          </a:solidFill>
                        </a:rPr>
                        <a:t>Despesa Total com Pessoal</a:t>
                      </a:r>
                      <a:endParaRPr lang="pt-BR" b="1" dirty="0">
                        <a:solidFill>
                          <a:srgbClr val="FF0000"/>
                        </a:solidFill>
                      </a:endParaRPr>
                    </a:p>
                  </a:txBody>
                  <a:tcPr/>
                </a:tc>
                <a:tc>
                  <a:txBody>
                    <a:bodyPr/>
                    <a:lstStyle/>
                    <a:p>
                      <a:pPr algn="ctr"/>
                      <a:r>
                        <a:rPr lang="pt-BR" b="1" dirty="0" smtClean="0">
                          <a:solidFill>
                            <a:srgbClr val="FF0000"/>
                          </a:solidFill>
                        </a:rPr>
                        <a:t>17.814.195,31</a:t>
                      </a:r>
                    </a:p>
                  </a:txBody>
                  <a:tcPr/>
                </a:tc>
                <a:tc>
                  <a:txBody>
                    <a:bodyPr/>
                    <a:lstStyle/>
                    <a:p>
                      <a:r>
                        <a:rPr lang="pt-BR" b="1" dirty="0" smtClean="0">
                          <a:solidFill>
                            <a:srgbClr val="FF0000"/>
                          </a:solidFill>
                        </a:rPr>
                        <a:t>49,07%</a:t>
                      </a:r>
                      <a:endParaRPr lang="pt-BR" b="1" dirty="0">
                        <a:solidFill>
                          <a:srgbClr val="FF0000"/>
                        </a:solidFill>
                      </a:endParaRPr>
                    </a:p>
                  </a:txBody>
                  <a:tcPr/>
                </a:tc>
              </a:tr>
              <a:tr h="370840">
                <a:tc>
                  <a:txBody>
                    <a:bodyPr/>
                    <a:lstStyle/>
                    <a:p>
                      <a:r>
                        <a:rPr lang="pt-BR" dirty="0" smtClean="0">
                          <a:solidFill>
                            <a:schemeClr val="tx1"/>
                          </a:solidFill>
                        </a:rPr>
                        <a:t>Limite Máximo</a:t>
                      </a:r>
                      <a:endParaRPr lang="pt-BR" dirty="0">
                        <a:solidFill>
                          <a:schemeClr val="tx1"/>
                        </a:solidFill>
                      </a:endParaRPr>
                    </a:p>
                  </a:txBody>
                  <a:tcPr/>
                </a:tc>
                <a:tc>
                  <a:txBody>
                    <a:bodyPr/>
                    <a:lstStyle/>
                    <a:p>
                      <a:pPr algn="ctr"/>
                      <a:r>
                        <a:rPr lang="pt-BR" dirty="0" smtClean="0">
                          <a:solidFill>
                            <a:schemeClr val="tx1"/>
                          </a:solidFill>
                        </a:rPr>
                        <a:t>19.602.520,28</a:t>
                      </a:r>
                    </a:p>
                  </a:txBody>
                  <a:tcPr/>
                </a:tc>
                <a:tc>
                  <a:txBody>
                    <a:bodyPr/>
                    <a:lstStyle/>
                    <a:p>
                      <a:r>
                        <a:rPr lang="pt-BR" dirty="0" smtClean="0">
                          <a:solidFill>
                            <a:schemeClr val="tx1"/>
                          </a:solidFill>
                        </a:rPr>
                        <a:t>54,00%</a:t>
                      </a:r>
                      <a:endParaRPr lang="pt-BR" dirty="0">
                        <a:solidFill>
                          <a:schemeClr val="tx1"/>
                        </a:solidFill>
                      </a:endParaRPr>
                    </a:p>
                  </a:txBody>
                  <a:tcPr/>
                </a:tc>
              </a:tr>
              <a:tr h="370840">
                <a:tc>
                  <a:txBody>
                    <a:bodyPr/>
                    <a:lstStyle/>
                    <a:p>
                      <a:r>
                        <a:rPr lang="pt-BR" dirty="0" smtClean="0">
                          <a:solidFill>
                            <a:schemeClr val="tx1"/>
                          </a:solidFill>
                        </a:rPr>
                        <a:t>Limite</a:t>
                      </a:r>
                      <a:r>
                        <a:rPr lang="pt-BR" baseline="0" dirty="0" smtClean="0">
                          <a:solidFill>
                            <a:schemeClr val="tx1"/>
                          </a:solidFill>
                        </a:rPr>
                        <a:t> Prudencial</a:t>
                      </a:r>
                      <a:endParaRPr lang="pt-BR" dirty="0">
                        <a:solidFill>
                          <a:schemeClr val="tx1"/>
                        </a:solidFill>
                      </a:endParaRPr>
                    </a:p>
                  </a:txBody>
                  <a:tcPr/>
                </a:tc>
                <a:tc>
                  <a:txBody>
                    <a:bodyPr/>
                    <a:lstStyle/>
                    <a:p>
                      <a:pPr algn="ctr"/>
                      <a:r>
                        <a:rPr lang="pt-BR" dirty="0" smtClean="0">
                          <a:solidFill>
                            <a:schemeClr val="tx1"/>
                          </a:solidFill>
                        </a:rPr>
                        <a:t>18.622.394,27</a:t>
                      </a:r>
                    </a:p>
                  </a:txBody>
                  <a:tcPr/>
                </a:tc>
                <a:tc>
                  <a:txBody>
                    <a:bodyPr/>
                    <a:lstStyle/>
                    <a:p>
                      <a:r>
                        <a:rPr lang="pt-BR" dirty="0" smtClean="0">
                          <a:solidFill>
                            <a:schemeClr val="tx1"/>
                          </a:solidFill>
                        </a:rPr>
                        <a:t>51,30%</a:t>
                      </a:r>
                      <a:endParaRPr lang="pt-BR" dirty="0">
                        <a:solidFill>
                          <a:schemeClr val="tx1"/>
                        </a:solidFill>
                      </a:endParaRPr>
                    </a:p>
                  </a:txBody>
                  <a:tcPr/>
                </a:tc>
              </a:tr>
              <a:tr h="370840">
                <a:tc>
                  <a:txBody>
                    <a:bodyPr/>
                    <a:lstStyle/>
                    <a:p>
                      <a:r>
                        <a:rPr lang="pt-BR" dirty="0" smtClean="0">
                          <a:solidFill>
                            <a:schemeClr val="tx1"/>
                          </a:solidFill>
                        </a:rPr>
                        <a:t>Limite</a:t>
                      </a:r>
                      <a:r>
                        <a:rPr lang="pt-BR" baseline="0" dirty="0" smtClean="0">
                          <a:solidFill>
                            <a:schemeClr val="tx1"/>
                          </a:solidFill>
                        </a:rPr>
                        <a:t> de Alerta</a:t>
                      </a:r>
                      <a:endParaRPr lang="pt-BR" dirty="0">
                        <a:solidFill>
                          <a:schemeClr val="tx1"/>
                        </a:solidFill>
                      </a:endParaRPr>
                    </a:p>
                  </a:txBody>
                  <a:tcPr/>
                </a:tc>
                <a:tc>
                  <a:txBody>
                    <a:bodyPr/>
                    <a:lstStyle/>
                    <a:p>
                      <a:pPr algn="ctr"/>
                      <a:r>
                        <a:rPr lang="pt-BR" dirty="0" smtClean="0">
                          <a:solidFill>
                            <a:schemeClr val="tx1"/>
                          </a:solidFill>
                        </a:rPr>
                        <a:t>17.642.268,25</a:t>
                      </a:r>
                    </a:p>
                  </a:txBody>
                  <a:tcPr/>
                </a:tc>
                <a:tc>
                  <a:txBody>
                    <a:bodyPr/>
                    <a:lstStyle/>
                    <a:p>
                      <a:r>
                        <a:rPr lang="pt-BR" dirty="0" smtClean="0">
                          <a:solidFill>
                            <a:schemeClr val="tx1"/>
                          </a:solidFill>
                        </a:rPr>
                        <a:t>48,60%</a:t>
                      </a:r>
                      <a:endParaRPr lang="pt-BR" dirty="0">
                        <a:solidFill>
                          <a:schemeClr val="tx1"/>
                        </a:solidFill>
                      </a:endParaRPr>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2400" dirty="0" smtClean="0"/>
              <a:t>Demonstrativo da Despesa Com Pessoal LEGISLATIVO</a:t>
            </a:r>
            <a:endParaRPr lang="pt-BR" sz="2400" dirty="0"/>
          </a:p>
        </p:txBody>
      </p:sp>
      <p:graphicFrame>
        <p:nvGraphicFramePr>
          <p:cNvPr id="4" name="Espaço Reservado para Conteúdo 3"/>
          <p:cNvGraphicFramePr>
            <a:graphicFrameLocks noGrp="1"/>
          </p:cNvGraphicFramePr>
          <p:nvPr>
            <p:ph idx="1"/>
          </p:nvPr>
        </p:nvGraphicFramePr>
        <p:xfrm>
          <a:off x="1071538" y="1785926"/>
          <a:ext cx="7499349" cy="3505200"/>
        </p:xfrm>
        <a:graphic>
          <a:graphicData uri="http://schemas.openxmlformats.org/drawingml/2006/table">
            <a:tbl>
              <a:tblPr firstRow="1" bandRow="1">
                <a:tableStyleId>{9DCAF9ED-07DC-4A11-8D7F-57B35C25682E}</a:tableStyleId>
              </a:tblPr>
              <a:tblGrid>
                <a:gridCol w="3494090"/>
                <a:gridCol w="2643206"/>
                <a:gridCol w="1362053"/>
              </a:tblGrid>
              <a:tr h="370840">
                <a:tc>
                  <a:txBody>
                    <a:bodyPr/>
                    <a:lstStyle/>
                    <a:p>
                      <a:endParaRPr lang="pt-BR" dirty="0">
                        <a:solidFill>
                          <a:schemeClr val="tx1"/>
                        </a:solidFill>
                      </a:endParaRPr>
                    </a:p>
                  </a:txBody>
                  <a:tcPr/>
                </a:tc>
                <a:tc>
                  <a:txBody>
                    <a:bodyPr/>
                    <a:lstStyle/>
                    <a:p>
                      <a:r>
                        <a:rPr lang="pt-BR" dirty="0" smtClean="0">
                          <a:solidFill>
                            <a:schemeClr val="tx1"/>
                          </a:solidFill>
                        </a:rPr>
                        <a:t>Despesas Liquidadas</a:t>
                      </a:r>
                      <a:endParaRPr lang="pt-BR" dirty="0">
                        <a:solidFill>
                          <a:schemeClr val="tx1"/>
                        </a:solidFill>
                      </a:endParaRPr>
                    </a:p>
                  </a:txBody>
                  <a:tcPr/>
                </a:tc>
                <a:tc>
                  <a:txBody>
                    <a:bodyPr/>
                    <a:lstStyle/>
                    <a:p>
                      <a:endParaRPr lang="pt-BR">
                        <a:solidFill>
                          <a:schemeClr val="tx1"/>
                        </a:solidFill>
                      </a:endParaRPr>
                    </a:p>
                  </a:txBody>
                  <a:tcPr/>
                </a:tc>
              </a:tr>
              <a:tr h="370840">
                <a:tc>
                  <a:txBody>
                    <a:bodyPr/>
                    <a:lstStyle/>
                    <a:p>
                      <a:r>
                        <a:rPr lang="pt-BR" b="1" dirty="0" smtClean="0">
                          <a:solidFill>
                            <a:schemeClr val="tx1"/>
                          </a:solidFill>
                        </a:rPr>
                        <a:t>Despesa</a:t>
                      </a:r>
                      <a:r>
                        <a:rPr lang="pt-BR" b="1" baseline="0" dirty="0" smtClean="0">
                          <a:solidFill>
                            <a:schemeClr val="tx1"/>
                          </a:solidFill>
                        </a:rPr>
                        <a:t> Bruta com Pessoal (I)</a:t>
                      </a:r>
                      <a:endParaRPr lang="pt-BR" b="1" dirty="0">
                        <a:solidFill>
                          <a:schemeClr val="tx1"/>
                        </a:solidFill>
                      </a:endParaRPr>
                    </a:p>
                  </a:txBody>
                  <a:tcPr/>
                </a:tc>
                <a:tc>
                  <a:txBody>
                    <a:bodyPr/>
                    <a:lstStyle/>
                    <a:p>
                      <a:pPr algn="ctr"/>
                      <a:r>
                        <a:rPr lang="pt-BR" b="1" dirty="0" smtClean="0">
                          <a:solidFill>
                            <a:schemeClr val="tx1"/>
                          </a:solidFill>
                        </a:rPr>
                        <a:t>1.043.953,98</a:t>
                      </a:r>
                      <a:endParaRPr lang="pt-BR" b="1" dirty="0">
                        <a:solidFill>
                          <a:schemeClr val="tx1"/>
                        </a:solidFill>
                      </a:endParaRPr>
                    </a:p>
                  </a:txBody>
                  <a:tcPr/>
                </a:tc>
                <a:tc>
                  <a:txBody>
                    <a:bodyPr/>
                    <a:lstStyle/>
                    <a:p>
                      <a:endParaRPr lang="pt-BR" dirty="0">
                        <a:solidFill>
                          <a:schemeClr val="tx1"/>
                        </a:solidFill>
                      </a:endParaRPr>
                    </a:p>
                  </a:txBody>
                  <a:tcPr/>
                </a:tc>
              </a:tr>
              <a:tr h="370840">
                <a:tc>
                  <a:txBody>
                    <a:bodyPr/>
                    <a:lstStyle/>
                    <a:p>
                      <a:r>
                        <a:rPr lang="pt-BR" dirty="0" smtClean="0">
                          <a:solidFill>
                            <a:schemeClr val="tx1"/>
                          </a:solidFill>
                        </a:rPr>
                        <a:t>Pessoal Ativo</a:t>
                      </a:r>
                      <a:endParaRPr lang="pt-BR" dirty="0">
                        <a:solidFill>
                          <a:schemeClr val="tx1"/>
                        </a:solidFill>
                      </a:endParaRPr>
                    </a:p>
                  </a:txBody>
                  <a:tcPr/>
                </a:tc>
                <a:tc>
                  <a:txBody>
                    <a:bodyPr/>
                    <a:lstStyle/>
                    <a:p>
                      <a:pPr algn="ctr"/>
                      <a:r>
                        <a:rPr lang="pt-BR" dirty="0" smtClean="0">
                          <a:solidFill>
                            <a:schemeClr val="tx1"/>
                          </a:solidFill>
                        </a:rPr>
                        <a:t>1.043.953,98</a:t>
                      </a:r>
                      <a:endParaRPr lang="pt-BR" dirty="0">
                        <a:solidFill>
                          <a:schemeClr val="tx1"/>
                        </a:solidFill>
                      </a:endParaRPr>
                    </a:p>
                  </a:txBody>
                  <a:tcPr/>
                </a:tc>
                <a:tc>
                  <a:txBody>
                    <a:bodyPr/>
                    <a:lstStyle/>
                    <a:p>
                      <a:endParaRPr lang="pt-BR" dirty="0">
                        <a:solidFill>
                          <a:schemeClr val="tx1"/>
                        </a:solidFill>
                      </a:endParaRPr>
                    </a:p>
                  </a:txBody>
                  <a:tcPr/>
                </a:tc>
              </a:tr>
              <a:tr h="370840">
                <a:tc>
                  <a:txBody>
                    <a:bodyPr/>
                    <a:lstStyle/>
                    <a:p>
                      <a:r>
                        <a:rPr lang="pt-BR" b="1" dirty="0" smtClean="0">
                          <a:solidFill>
                            <a:schemeClr val="tx1"/>
                          </a:solidFill>
                        </a:rPr>
                        <a:t>Despesas Não Computadas</a:t>
                      </a:r>
                      <a:endParaRPr lang="pt-BR" b="1" dirty="0">
                        <a:solidFill>
                          <a:schemeClr val="tx1"/>
                        </a:solidFill>
                      </a:endParaRPr>
                    </a:p>
                  </a:txBody>
                  <a:tcPr/>
                </a:tc>
                <a:tc>
                  <a:txBody>
                    <a:bodyPr/>
                    <a:lstStyle/>
                    <a:p>
                      <a:pPr algn="ctr"/>
                      <a:r>
                        <a:rPr lang="pt-BR" b="1" dirty="0" smtClean="0">
                          <a:solidFill>
                            <a:schemeClr val="tx1"/>
                          </a:solidFill>
                        </a:rPr>
                        <a:t>4.523,01</a:t>
                      </a:r>
                      <a:endParaRPr lang="pt-BR" b="1" dirty="0">
                        <a:solidFill>
                          <a:schemeClr val="tx1"/>
                        </a:solidFill>
                      </a:endParaRPr>
                    </a:p>
                  </a:txBody>
                  <a:tcPr/>
                </a:tc>
                <a:tc>
                  <a:txBody>
                    <a:bodyPr/>
                    <a:lstStyle/>
                    <a:p>
                      <a:endParaRPr lang="pt-BR" dirty="0">
                        <a:solidFill>
                          <a:schemeClr val="tx1"/>
                        </a:solidFill>
                      </a:endParaRPr>
                    </a:p>
                  </a:txBody>
                  <a:tcPr/>
                </a:tc>
              </a:tr>
              <a:tr h="370840">
                <a:tc>
                  <a:txBody>
                    <a:bodyPr/>
                    <a:lstStyle/>
                    <a:p>
                      <a:r>
                        <a:rPr lang="pt-BR" dirty="0" smtClean="0">
                          <a:solidFill>
                            <a:schemeClr val="tx1"/>
                          </a:solidFill>
                        </a:rPr>
                        <a:t>Indenizações</a:t>
                      </a:r>
                      <a:endParaRPr lang="pt-BR" dirty="0">
                        <a:solidFill>
                          <a:schemeClr val="tx1"/>
                        </a:solidFill>
                      </a:endParaRPr>
                    </a:p>
                  </a:txBody>
                  <a:tcPr/>
                </a:tc>
                <a:tc>
                  <a:txBody>
                    <a:bodyPr/>
                    <a:lstStyle/>
                    <a:p>
                      <a:pPr algn="ctr"/>
                      <a:r>
                        <a:rPr lang="pt-BR" dirty="0" smtClean="0">
                          <a:solidFill>
                            <a:schemeClr val="tx1"/>
                          </a:solidFill>
                        </a:rPr>
                        <a:t>4.523,01</a:t>
                      </a:r>
                      <a:endParaRPr lang="pt-BR" dirty="0">
                        <a:solidFill>
                          <a:schemeClr val="tx1"/>
                        </a:solidFill>
                      </a:endParaRPr>
                    </a:p>
                  </a:txBody>
                  <a:tcPr/>
                </a:tc>
                <a:tc>
                  <a:txBody>
                    <a:bodyPr/>
                    <a:lstStyle/>
                    <a:p>
                      <a:endParaRPr lang="pt-BR" dirty="0">
                        <a:solidFill>
                          <a:schemeClr val="tx1"/>
                        </a:solidFill>
                      </a:endParaRPr>
                    </a:p>
                  </a:txBody>
                  <a:tcPr/>
                </a:tc>
              </a:tr>
              <a:tr h="370840">
                <a:tc>
                  <a:txBody>
                    <a:bodyPr/>
                    <a:lstStyle/>
                    <a:p>
                      <a:r>
                        <a:rPr lang="pt-BR" b="1" dirty="0" smtClean="0">
                          <a:solidFill>
                            <a:schemeClr val="tx1"/>
                          </a:solidFill>
                        </a:rPr>
                        <a:t>Despesa</a:t>
                      </a:r>
                      <a:r>
                        <a:rPr lang="pt-BR" b="1" baseline="0" dirty="0" smtClean="0">
                          <a:solidFill>
                            <a:schemeClr val="tx1"/>
                          </a:solidFill>
                        </a:rPr>
                        <a:t> Líquida com Pessoal</a:t>
                      </a:r>
                      <a:endParaRPr lang="pt-BR" b="1" dirty="0">
                        <a:solidFill>
                          <a:schemeClr val="tx1"/>
                        </a:solidFill>
                      </a:endParaRPr>
                    </a:p>
                  </a:txBody>
                  <a:tcPr/>
                </a:tc>
                <a:tc>
                  <a:txBody>
                    <a:bodyPr/>
                    <a:lstStyle/>
                    <a:p>
                      <a:pPr algn="ctr"/>
                      <a:r>
                        <a:rPr lang="pt-BR" b="1" dirty="0" smtClean="0">
                          <a:solidFill>
                            <a:schemeClr val="tx1"/>
                          </a:solidFill>
                        </a:rPr>
                        <a:t>1.039.430,97</a:t>
                      </a:r>
                    </a:p>
                  </a:txBody>
                  <a:tcPr/>
                </a:tc>
                <a:tc>
                  <a:txBody>
                    <a:bodyPr/>
                    <a:lstStyle/>
                    <a:p>
                      <a:endParaRPr lang="pt-BR" dirty="0">
                        <a:solidFill>
                          <a:schemeClr val="tx1"/>
                        </a:solidFill>
                      </a:endParaRPr>
                    </a:p>
                  </a:txBody>
                  <a:tcPr/>
                </a:tc>
              </a:tr>
              <a:tr h="370840">
                <a:tc>
                  <a:txBody>
                    <a:bodyPr/>
                    <a:lstStyle/>
                    <a:p>
                      <a:r>
                        <a:rPr lang="pt-BR" dirty="0" smtClean="0">
                          <a:solidFill>
                            <a:schemeClr val="tx1"/>
                          </a:solidFill>
                        </a:rPr>
                        <a:t>Receita Corrente Líquida Ajustada</a:t>
                      </a:r>
                      <a:endParaRPr lang="pt-BR" dirty="0">
                        <a:solidFill>
                          <a:schemeClr val="tx1"/>
                        </a:solidFill>
                      </a:endParaRPr>
                    </a:p>
                  </a:txBody>
                  <a:tcPr/>
                </a:tc>
                <a:tc>
                  <a:txBody>
                    <a:bodyPr/>
                    <a:lstStyle/>
                    <a:p>
                      <a:pPr algn="ctr"/>
                      <a:r>
                        <a:rPr lang="pt-BR" dirty="0" smtClean="0">
                          <a:solidFill>
                            <a:schemeClr val="tx1"/>
                          </a:solidFill>
                        </a:rPr>
                        <a:t>36.300.963,48</a:t>
                      </a:r>
                    </a:p>
                  </a:txBody>
                  <a:tcPr/>
                </a:tc>
                <a:tc>
                  <a:txBody>
                    <a:bodyPr/>
                    <a:lstStyle/>
                    <a:p>
                      <a:endParaRPr lang="pt-BR" dirty="0">
                        <a:solidFill>
                          <a:schemeClr val="tx1"/>
                        </a:solidFill>
                      </a:endParaRPr>
                    </a:p>
                  </a:txBody>
                  <a:tcPr/>
                </a:tc>
              </a:tr>
              <a:tr h="370840">
                <a:tc>
                  <a:txBody>
                    <a:bodyPr/>
                    <a:lstStyle/>
                    <a:p>
                      <a:r>
                        <a:rPr lang="pt-BR" b="1" dirty="0" smtClean="0">
                          <a:solidFill>
                            <a:srgbClr val="FF0000"/>
                          </a:solidFill>
                        </a:rPr>
                        <a:t>Despesa Total com Pessoal</a:t>
                      </a:r>
                      <a:endParaRPr lang="pt-BR" b="1" dirty="0">
                        <a:solidFill>
                          <a:srgbClr val="FF0000"/>
                        </a:solidFill>
                      </a:endParaRPr>
                    </a:p>
                  </a:txBody>
                  <a:tcPr/>
                </a:tc>
                <a:tc>
                  <a:txBody>
                    <a:bodyPr/>
                    <a:lstStyle/>
                    <a:p>
                      <a:pPr algn="ctr"/>
                      <a:r>
                        <a:rPr lang="pt-BR" b="1" dirty="0" smtClean="0">
                          <a:solidFill>
                            <a:srgbClr val="FF0000"/>
                          </a:solidFill>
                        </a:rPr>
                        <a:t>1.039.430,97</a:t>
                      </a:r>
                    </a:p>
                  </a:txBody>
                  <a:tcPr/>
                </a:tc>
                <a:tc>
                  <a:txBody>
                    <a:bodyPr/>
                    <a:lstStyle/>
                    <a:p>
                      <a:r>
                        <a:rPr lang="pt-BR" b="1" dirty="0" smtClean="0">
                          <a:solidFill>
                            <a:srgbClr val="FF0000"/>
                          </a:solidFill>
                        </a:rPr>
                        <a:t>2,86</a:t>
                      </a:r>
                      <a:endParaRPr lang="pt-BR" b="1" dirty="0">
                        <a:solidFill>
                          <a:srgbClr val="FF0000"/>
                        </a:solidFill>
                      </a:endParaRPr>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www.crismenegon.com.br/portal/images/educacao/livros-educacao-a-distancia-ead.jpg"/>
          <p:cNvPicPr>
            <a:picLocks noChangeAspect="1" noChangeArrowheads="1"/>
          </p:cNvPicPr>
          <p:nvPr/>
        </p:nvPicPr>
        <p:blipFill>
          <a:blip r:embed="rId2"/>
          <a:srcRect/>
          <a:stretch>
            <a:fillRect/>
          </a:stretch>
        </p:blipFill>
        <p:spPr bwMode="auto">
          <a:xfrm>
            <a:off x="1428728" y="571480"/>
            <a:ext cx="6835524" cy="4343407"/>
          </a:xfrm>
          <a:prstGeom prst="rect">
            <a:avLst/>
          </a:prstGeom>
          <a:noFill/>
        </p:spPr>
      </p:pic>
      <p:sp>
        <p:nvSpPr>
          <p:cNvPr id="5" name="Retângulo 4"/>
          <p:cNvSpPr/>
          <p:nvPr/>
        </p:nvSpPr>
        <p:spPr>
          <a:xfrm>
            <a:off x="1571604" y="4500570"/>
            <a:ext cx="6786610" cy="1323439"/>
          </a:xfrm>
          <a:prstGeom prst="rect">
            <a:avLst/>
          </a:prstGeom>
        </p:spPr>
        <p:style>
          <a:lnRef idx="1">
            <a:schemeClr val="accent2"/>
          </a:lnRef>
          <a:fillRef idx="3">
            <a:schemeClr val="accent2"/>
          </a:fillRef>
          <a:effectRef idx="2">
            <a:schemeClr val="accent2"/>
          </a:effectRef>
          <a:fontRef idx="minor">
            <a:schemeClr val="lt1"/>
          </a:fontRef>
        </p:style>
        <p:txBody>
          <a:bodyPr wrap="square" anchor="ctr">
            <a:spAutoFit/>
          </a:bodyPr>
          <a:lstStyle/>
          <a:p>
            <a:pPr algn="ctr"/>
            <a:r>
              <a:rPr lang="pt-BR" sz="8000" b="1" dirty="0" smtClean="0">
                <a:latin typeface="+mn-lt"/>
                <a:cs typeface="Times New Roman" pitchFamily="18" charset="0"/>
              </a:rPr>
              <a:t>  </a:t>
            </a:r>
            <a:r>
              <a:rPr lang="pt-BR" sz="3000" b="1" dirty="0" smtClean="0">
                <a:solidFill>
                  <a:schemeClr val="tx1"/>
                </a:solidFill>
                <a:cs typeface="Times New Roman" pitchFamily="18" charset="0"/>
              </a:rPr>
              <a:t>APLICAÇÕES  EM EDUCAÇÃO</a:t>
            </a:r>
            <a:endParaRPr lang="pt-BR" sz="3000" b="1" dirty="0">
              <a:solidFill>
                <a:schemeClr val="tx1"/>
              </a:solidFill>
              <a:latin typeface="+mn-l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3000" dirty="0" smtClean="0"/>
              <a:t>Aplicação na Manutenção e Desenvolvimento do Ensino</a:t>
            </a:r>
            <a:endParaRPr lang="pt-BR" sz="3000" dirty="0"/>
          </a:p>
        </p:txBody>
      </p:sp>
      <p:graphicFrame>
        <p:nvGraphicFramePr>
          <p:cNvPr id="4" name="Espaço Reservado para Conteúdo 3"/>
          <p:cNvGraphicFramePr>
            <a:graphicFrameLocks noGrp="1"/>
          </p:cNvGraphicFramePr>
          <p:nvPr>
            <p:ph idx="1"/>
          </p:nvPr>
        </p:nvGraphicFramePr>
        <p:xfrm>
          <a:off x="1285852" y="2357430"/>
          <a:ext cx="7499351" cy="2763520"/>
        </p:xfrm>
        <a:graphic>
          <a:graphicData uri="http://schemas.openxmlformats.org/drawingml/2006/table">
            <a:tbl>
              <a:tblPr firstRow="1" bandRow="1">
                <a:tableStyleId>{9DCAF9ED-07DC-4A11-8D7F-57B35C25682E}</a:tableStyleId>
              </a:tblPr>
              <a:tblGrid>
                <a:gridCol w="3356163"/>
                <a:gridCol w="2071594"/>
                <a:gridCol w="2071594"/>
              </a:tblGrid>
              <a:tr h="370840">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solidFill>
                            <a:schemeClr val="tx1"/>
                          </a:solidFill>
                        </a:rPr>
                        <a:t>Receita Resultante de Impostos             R$</a:t>
                      </a:r>
                      <a:r>
                        <a:rPr lang="pt-BR" baseline="0" dirty="0" smtClean="0">
                          <a:solidFill>
                            <a:schemeClr val="tx1"/>
                          </a:solidFill>
                        </a:rPr>
                        <a:t> 9.912.652,54</a:t>
                      </a:r>
                      <a:endParaRPr lang="pt-BR" dirty="0">
                        <a:solidFill>
                          <a:schemeClr val="tx1"/>
                        </a:solidFill>
                      </a:endParaRPr>
                    </a:p>
                  </a:txBody>
                  <a:tcPr/>
                </a:tc>
                <a:tc hMerge="1">
                  <a:txBody>
                    <a:bodyPr/>
                    <a:lstStyle/>
                    <a:p>
                      <a:endParaRPr lang="pt-BR" dirty="0">
                        <a:solidFill>
                          <a:schemeClr val="tx1"/>
                        </a:solidFill>
                      </a:endParaRPr>
                    </a:p>
                  </a:txBody>
                  <a:tcPr/>
                </a:tc>
                <a:tc hMerge="1">
                  <a:txBody>
                    <a:bodyPr/>
                    <a:lstStyle/>
                    <a:p>
                      <a:endParaRPr lang="pt-BR" dirty="0">
                        <a:solidFill>
                          <a:schemeClr val="tx1"/>
                        </a:solidFill>
                      </a:endParaRPr>
                    </a:p>
                  </a:txBody>
                  <a:tcPr/>
                </a:tc>
              </a:tr>
              <a:tr h="370840">
                <a:tc>
                  <a:txBody>
                    <a:bodyPr/>
                    <a:lstStyle/>
                    <a:p>
                      <a:r>
                        <a:rPr lang="pt-BR" dirty="0" smtClean="0">
                          <a:solidFill>
                            <a:schemeClr val="tx1"/>
                          </a:solidFill>
                        </a:rPr>
                        <a:t>Aplicado</a:t>
                      </a:r>
                      <a:endParaRPr lang="pt-BR" dirty="0">
                        <a:solidFill>
                          <a:schemeClr val="tx1"/>
                        </a:solidFill>
                      </a:endParaRPr>
                    </a:p>
                  </a:txBody>
                  <a:tcPr/>
                </a:tc>
                <a:tc>
                  <a:txBody>
                    <a:bodyPr/>
                    <a:lstStyle/>
                    <a:p>
                      <a:r>
                        <a:rPr lang="pt-BR" dirty="0" smtClean="0">
                          <a:solidFill>
                            <a:schemeClr val="tx1"/>
                          </a:solidFill>
                        </a:rPr>
                        <a:t>Despesa</a:t>
                      </a:r>
                      <a:r>
                        <a:rPr lang="pt-BR" baseline="0" dirty="0" smtClean="0">
                          <a:solidFill>
                            <a:schemeClr val="tx1"/>
                          </a:solidFill>
                        </a:rPr>
                        <a:t> empenhada</a:t>
                      </a:r>
                      <a:endParaRPr lang="pt-BR" dirty="0">
                        <a:solidFill>
                          <a:schemeClr val="tx1"/>
                        </a:solidFill>
                      </a:endParaRPr>
                    </a:p>
                  </a:txBody>
                  <a:tcPr/>
                </a:tc>
                <a:tc>
                  <a:txBody>
                    <a:bodyPr/>
                    <a:lstStyle/>
                    <a:p>
                      <a:r>
                        <a:rPr lang="pt-BR" dirty="0" smtClean="0">
                          <a:solidFill>
                            <a:schemeClr val="tx1"/>
                          </a:solidFill>
                        </a:rPr>
                        <a:t>Despesa Liquidada</a:t>
                      </a:r>
                      <a:endParaRPr lang="pt-BR" dirty="0">
                        <a:solidFill>
                          <a:schemeClr val="tx1"/>
                        </a:solidFill>
                      </a:endParaRPr>
                    </a:p>
                  </a:txBody>
                  <a:tcPr/>
                </a:tc>
              </a:tr>
              <a:tr h="370840">
                <a:tc>
                  <a:txBody>
                    <a:bodyPr/>
                    <a:lstStyle/>
                    <a:p>
                      <a:r>
                        <a:rPr lang="pt-BR" dirty="0" smtClean="0">
                          <a:solidFill>
                            <a:schemeClr val="tx1"/>
                          </a:solidFill>
                        </a:rPr>
                        <a:t>1. Recursos Próprios</a:t>
                      </a:r>
                      <a:endParaRPr lang="pt-BR" dirty="0">
                        <a:solidFill>
                          <a:schemeClr val="tx1"/>
                        </a:solidFill>
                      </a:endParaRPr>
                    </a:p>
                  </a:txBody>
                  <a:tcPr/>
                </a:tc>
                <a:tc>
                  <a:txBody>
                    <a:bodyPr/>
                    <a:lstStyle/>
                    <a:p>
                      <a:pPr algn="ctr"/>
                      <a:r>
                        <a:rPr lang="pt-BR" dirty="0" smtClean="0">
                          <a:solidFill>
                            <a:schemeClr val="tx1"/>
                          </a:solidFill>
                        </a:rPr>
                        <a:t>940.072,30</a:t>
                      </a:r>
                      <a:endParaRPr lang="pt-BR" dirty="0">
                        <a:solidFill>
                          <a:schemeClr val="tx1"/>
                        </a:solidFill>
                      </a:endParaRPr>
                    </a:p>
                  </a:txBody>
                  <a:tcPr/>
                </a:tc>
                <a:tc>
                  <a:txBody>
                    <a:bodyPr/>
                    <a:lstStyle/>
                    <a:p>
                      <a:pPr algn="ctr"/>
                      <a:r>
                        <a:rPr lang="pt-BR" dirty="0" smtClean="0">
                          <a:solidFill>
                            <a:schemeClr val="tx1"/>
                          </a:solidFill>
                        </a:rPr>
                        <a:t>648.377,89</a:t>
                      </a:r>
                      <a:endParaRPr lang="pt-BR" dirty="0">
                        <a:solidFill>
                          <a:schemeClr val="tx1"/>
                        </a:solidFill>
                      </a:endParaRPr>
                    </a:p>
                  </a:txBody>
                  <a:tcPr/>
                </a:tc>
              </a:tr>
              <a:tr h="370840">
                <a:tc>
                  <a:txBody>
                    <a:bodyPr/>
                    <a:lstStyle/>
                    <a:p>
                      <a:r>
                        <a:rPr lang="pt-BR" dirty="0" smtClean="0">
                          <a:solidFill>
                            <a:schemeClr val="tx1"/>
                          </a:solidFill>
                        </a:rPr>
                        <a:t>2.</a:t>
                      </a:r>
                      <a:r>
                        <a:rPr lang="pt-BR" baseline="0" dirty="0" smtClean="0">
                          <a:solidFill>
                            <a:schemeClr val="tx1"/>
                          </a:solidFill>
                        </a:rPr>
                        <a:t> Contribuição do </a:t>
                      </a:r>
                      <a:r>
                        <a:rPr lang="pt-BR" baseline="0" dirty="0" err="1" smtClean="0">
                          <a:solidFill>
                            <a:schemeClr val="tx1"/>
                          </a:solidFill>
                        </a:rPr>
                        <a:t>Fundeb</a:t>
                      </a:r>
                      <a:endParaRPr lang="pt-BR" dirty="0">
                        <a:solidFill>
                          <a:schemeClr val="tx1"/>
                        </a:solidFill>
                      </a:endParaRPr>
                    </a:p>
                  </a:txBody>
                  <a:tcPr/>
                </a:tc>
                <a:tc>
                  <a:txBody>
                    <a:bodyPr/>
                    <a:lstStyle/>
                    <a:p>
                      <a:pPr algn="ctr"/>
                      <a:r>
                        <a:rPr lang="pt-BR" dirty="0" smtClean="0">
                          <a:solidFill>
                            <a:schemeClr val="tx1"/>
                          </a:solidFill>
                        </a:rPr>
                        <a:t>1.783.893,00</a:t>
                      </a:r>
                      <a:endParaRPr lang="pt-BR" dirty="0">
                        <a:solidFill>
                          <a:schemeClr val="tx1"/>
                        </a:solidFill>
                      </a:endParaRPr>
                    </a:p>
                  </a:txBody>
                  <a:tcPr/>
                </a:tc>
                <a:tc>
                  <a:txBody>
                    <a:bodyPr/>
                    <a:lstStyle/>
                    <a:p>
                      <a:pPr algn="ctr"/>
                      <a:r>
                        <a:rPr lang="pt-BR" dirty="0" smtClean="0">
                          <a:solidFill>
                            <a:schemeClr val="tx1"/>
                          </a:solidFill>
                        </a:rPr>
                        <a:t>1.783.893,00</a:t>
                      </a:r>
                      <a:endParaRPr lang="pt-BR" dirty="0">
                        <a:solidFill>
                          <a:schemeClr val="tx1"/>
                        </a:solidFill>
                      </a:endParaRPr>
                    </a:p>
                  </a:txBody>
                  <a:tcPr/>
                </a:tc>
              </a:tr>
              <a:tr h="370840">
                <a:tc>
                  <a:txBody>
                    <a:bodyPr/>
                    <a:lstStyle/>
                    <a:p>
                      <a:r>
                        <a:rPr lang="pt-BR" b="1" dirty="0" smtClean="0">
                          <a:solidFill>
                            <a:schemeClr val="tx1"/>
                          </a:solidFill>
                        </a:rPr>
                        <a:t>Total Aplicado a Título Constitucional</a:t>
                      </a:r>
                      <a:endParaRPr lang="pt-BR" b="1" dirty="0">
                        <a:solidFill>
                          <a:schemeClr val="tx1"/>
                        </a:solidFill>
                      </a:endParaRPr>
                    </a:p>
                  </a:txBody>
                  <a:tcPr/>
                </a:tc>
                <a:tc>
                  <a:txBody>
                    <a:bodyPr/>
                    <a:lstStyle/>
                    <a:p>
                      <a:pPr algn="ctr"/>
                      <a:r>
                        <a:rPr lang="pt-BR" b="1" dirty="0" smtClean="0">
                          <a:solidFill>
                            <a:schemeClr val="tx1"/>
                          </a:solidFill>
                        </a:rPr>
                        <a:t>2.723.965,30</a:t>
                      </a:r>
                      <a:endParaRPr lang="pt-BR" b="1" dirty="0">
                        <a:solidFill>
                          <a:schemeClr val="tx1"/>
                        </a:solidFill>
                      </a:endParaRPr>
                    </a:p>
                  </a:txBody>
                  <a:tcPr/>
                </a:tc>
                <a:tc>
                  <a:txBody>
                    <a:bodyPr/>
                    <a:lstStyle/>
                    <a:p>
                      <a:pPr algn="ctr"/>
                      <a:r>
                        <a:rPr lang="pt-BR" b="1" dirty="0" smtClean="0">
                          <a:solidFill>
                            <a:schemeClr val="tx1"/>
                          </a:solidFill>
                        </a:rPr>
                        <a:t>2.432.270,89</a:t>
                      </a:r>
                      <a:endParaRPr lang="pt-BR" b="1" dirty="0">
                        <a:solidFill>
                          <a:schemeClr val="tx1"/>
                        </a:solidFill>
                      </a:endParaRPr>
                    </a:p>
                  </a:txBody>
                  <a:tcPr/>
                </a:tc>
              </a:tr>
              <a:tr h="370840">
                <a:tc>
                  <a:txBody>
                    <a:bodyPr/>
                    <a:lstStyle/>
                    <a:p>
                      <a:r>
                        <a:rPr lang="pt-BR" b="1" dirty="0" smtClean="0">
                          <a:solidFill>
                            <a:srgbClr val="FF0000"/>
                          </a:solidFill>
                        </a:rPr>
                        <a:t>% Aplicação Legal</a:t>
                      </a:r>
                      <a:endParaRPr lang="pt-BR" b="1" dirty="0">
                        <a:solidFill>
                          <a:srgbClr val="FF0000"/>
                        </a:solidFill>
                      </a:endParaRPr>
                    </a:p>
                  </a:txBody>
                  <a:tcPr/>
                </a:tc>
                <a:tc>
                  <a:txBody>
                    <a:bodyPr/>
                    <a:lstStyle/>
                    <a:p>
                      <a:pPr algn="ctr"/>
                      <a:r>
                        <a:rPr lang="pt-BR" dirty="0" smtClean="0">
                          <a:solidFill>
                            <a:schemeClr val="tx1"/>
                          </a:solidFill>
                        </a:rPr>
                        <a:t>27,48%</a:t>
                      </a:r>
                      <a:endParaRPr lang="pt-BR" dirty="0">
                        <a:solidFill>
                          <a:schemeClr val="tx1"/>
                        </a:solidFill>
                      </a:endParaRPr>
                    </a:p>
                  </a:txBody>
                  <a:tcPr/>
                </a:tc>
                <a:tc>
                  <a:txBody>
                    <a:bodyPr/>
                    <a:lstStyle/>
                    <a:p>
                      <a:pPr algn="ctr"/>
                      <a:r>
                        <a:rPr lang="pt-BR" b="1" dirty="0" smtClean="0">
                          <a:solidFill>
                            <a:srgbClr val="FF0000"/>
                          </a:solidFill>
                        </a:rPr>
                        <a:t>24,53%</a:t>
                      </a:r>
                      <a:endParaRPr lang="pt-BR" b="1" dirty="0">
                        <a:solidFill>
                          <a:srgbClr val="FF0000"/>
                        </a:solidFill>
                      </a:endParaRPr>
                    </a:p>
                  </a:txBody>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a:srcRect/>
          <a:stretch>
            <a:fillRect/>
          </a:stretch>
        </p:blipFill>
        <p:spPr bwMode="auto">
          <a:xfrm>
            <a:off x="1857356" y="285728"/>
            <a:ext cx="6446837" cy="4754563"/>
          </a:xfrm>
          <a:prstGeom prst="rect">
            <a:avLst/>
          </a:prstGeom>
          <a:noFill/>
          <a:ln w="9525">
            <a:noFill/>
            <a:miter lim="800000"/>
            <a:headEnd/>
            <a:tailEnd/>
          </a:ln>
          <a:effectLst/>
        </p:spPr>
      </p:pic>
      <p:sp>
        <p:nvSpPr>
          <p:cNvPr id="5" name="Retângulo 4"/>
          <p:cNvSpPr/>
          <p:nvPr/>
        </p:nvSpPr>
        <p:spPr>
          <a:xfrm>
            <a:off x="1571604" y="4857760"/>
            <a:ext cx="6643734" cy="1323439"/>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pt-BR" sz="8000" b="1" dirty="0" smtClean="0">
                <a:latin typeface="+mn-lt"/>
                <a:cs typeface="Times New Roman" pitchFamily="18" charset="0"/>
              </a:rPr>
              <a:t>  </a:t>
            </a:r>
            <a:r>
              <a:rPr lang="pt-BR" sz="3000" b="1" dirty="0" smtClean="0">
                <a:solidFill>
                  <a:schemeClr val="tx1"/>
                </a:solidFill>
                <a:cs typeface="Times New Roman" pitchFamily="18" charset="0"/>
              </a:rPr>
              <a:t>APLICAÇÕES  EM SAÚDE</a:t>
            </a:r>
            <a:endParaRPr lang="pt-BR" sz="3000" b="1" dirty="0">
              <a:solidFill>
                <a:schemeClr val="tx1"/>
              </a:solidFill>
              <a:latin typeface="+mn-l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Aplicação em Saúde</a:t>
            </a:r>
            <a:endParaRPr lang="pt-BR" dirty="0"/>
          </a:p>
        </p:txBody>
      </p:sp>
      <p:graphicFrame>
        <p:nvGraphicFramePr>
          <p:cNvPr id="4" name="Espaço Reservado para Conteúdo 3"/>
          <p:cNvGraphicFramePr>
            <a:graphicFrameLocks noGrp="1"/>
          </p:cNvGraphicFramePr>
          <p:nvPr>
            <p:ph idx="1"/>
          </p:nvPr>
        </p:nvGraphicFramePr>
        <p:xfrm>
          <a:off x="1142976" y="2071678"/>
          <a:ext cx="7791474" cy="2123440"/>
        </p:xfrm>
        <a:graphic>
          <a:graphicData uri="http://schemas.openxmlformats.org/drawingml/2006/table">
            <a:tbl>
              <a:tblPr firstRow="1" bandRow="1">
                <a:tableStyleId>{9DCAF9ED-07DC-4A11-8D7F-57B35C25682E}</a:tableStyleId>
              </a:tblPr>
              <a:tblGrid>
                <a:gridCol w="3704417"/>
                <a:gridCol w="2152402"/>
                <a:gridCol w="1934655"/>
              </a:tblGrid>
              <a:tr h="370840">
                <a:tc>
                  <a:txBody>
                    <a:bodyPr/>
                    <a:lstStyle/>
                    <a:p>
                      <a:r>
                        <a:rPr lang="pt-BR" dirty="0" smtClean="0">
                          <a:solidFill>
                            <a:schemeClr val="tx1"/>
                          </a:solidFill>
                        </a:rPr>
                        <a:t>Receita Resultante de Impostos </a:t>
                      </a:r>
                      <a:endParaRPr lang="pt-BR" dirty="0"/>
                    </a:p>
                  </a:txBody>
                  <a:tcPr/>
                </a:tc>
                <a:tc>
                  <a:txBody>
                    <a:bodyPr/>
                    <a:lstStyle/>
                    <a:p>
                      <a:r>
                        <a:rPr lang="pt-BR" dirty="0" smtClean="0">
                          <a:solidFill>
                            <a:schemeClr val="tx1"/>
                          </a:solidFill>
                        </a:rPr>
                        <a:t>R$</a:t>
                      </a:r>
                      <a:r>
                        <a:rPr lang="pt-BR" baseline="0" dirty="0" smtClean="0">
                          <a:solidFill>
                            <a:schemeClr val="tx1"/>
                          </a:solidFill>
                        </a:rPr>
                        <a:t> 9.912.652,54</a:t>
                      </a:r>
                      <a:endParaRPr lang="pt-BR" dirty="0"/>
                    </a:p>
                  </a:txBody>
                  <a:tcPr/>
                </a:tc>
                <a:tc>
                  <a:txBody>
                    <a:bodyPr/>
                    <a:lstStyle/>
                    <a:p>
                      <a:endParaRPr lang="pt-BR"/>
                    </a:p>
                  </a:txBody>
                  <a:tcPr/>
                </a:tc>
              </a:tr>
              <a:tr h="370840">
                <a:tc>
                  <a:txBody>
                    <a:bodyPr/>
                    <a:lstStyle/>
                    <a:p>
                      <a:r>
                        <a:rPr lang="pt-BR" dirty="0" smtClean="0"/>
                        <a:t>Aplicado</a:t>
                      </a:r>
                      <a:endParaRPr lang="pt-BR" dirty="0"/>
                    </a:p>
                  </a:txBody>
                  <a:tcPr/>
                </a:tc>
                <a:tc>
                  <a:txBody>
                    <a:bodyPr/>
                    <a:lstStyle/>
                    <a:p>
                      <a:r>
                        <a:rPr lang="pt-BR" dirty="0" smtClean="0"/>
                        <a:t>Despesa</a:t>
                      </a:r>
                      <a:r>
                        <a:rPr lang="pt-BR" baseline="0" dirty="0" smtClean="0"/>
                        <a:t> Empenhada</a:t>
                      </a:r>
                      <a:endParaRPr lang="pt-BR" dirty="0"/>
                    </a:p>
                  </a:txBody>
                  <a:tcPr/>
                </a:tc>
                <a:tc>
                  <a:txBody>
                    <a:bodyPr/>
                    <a:lstStyle/>
                    <a:p>
                      <a:r>
                        <a:rPr lang="pt-BR" dirty="0" smtClean="0"/>
                        <a:t>Despesa Liquidada</a:t>
                      </a:r>
                      <a:endParaRPr lang="pt-BR" dirty="0"/>
                    </a:p>
                  </a:txBody>
                  <a:tcPr/>
                </a:tc>
              </a:tr>
              <a:tr h="370840">
                <a:tc>
                  <a:txBody>
                    <a:bodyPr/>
                    <a:lstStyle/>
                    <a:p>
                      <a:r>
                        <a:rPr lang="pt-BR" dirty="0" smtClean="0"/>
                        <a:t>1. Recursos Próprios</a:t>
                      </a:r>
                      <a:endParaRPr lang="pt-BR" dirty="0"/>
                    </a:p>
                  </a:txBody>
                  <a:tcPr/>
                </a:tc>
                <a:tc>
                  <a:txBody>
                    <a:bodyPr/>
                    <a:lstStyle/>
                    <a:p>
                      <a:pPr algn="ctr"/>
                      <a:r>
                        <a:rPr lang="pt-BR" dirty="0" smtClean="0"/>
                        <a:t>2.410.764,94</a:t>
                      </a:r>
                      <a:endParaRPr lang="pt-BR" dirty="0"/>
                    </a:p>
                  </a:txBody>
                  <a:tcPr/>
                </a:tc>
                <a:tc>
                  <a:txBody>
                    <a:bodyPr/>
                    <a:lstStyle/>
                    <a:p>
                      <a:pPr algn="ctr"/>
                      <a:r>
                        <a:rPr lang="pt-BR" dirty="0" smtClean="0"/>
                        <a:t>1.813.886,24</a:t>
                      </a:r>
                      <a:endParaRPr lang="pt-BR" dirty="0"/>
                    </a:p>
                  </a:txBody>
                  <a:tcPr/>
                </a:tc>
              </a:tr>
              <a:tr h="370840">
                <a:tc>
                  <a:txBody>
                    <a:bodyPr/>
                    <a:lstStyle/>
                    <a:p>
                      <a:endParaRPr lang="pt-BR"/>
                    </a:p>
                  </a:txBody>
                  <a:tcPr/>
                </a:tc>
                <a:tc>
                  <a:txBody>
                    <a:bodyPr/>
                    <a:lstStyle/>
                    <a:p>
                      <a:pPr algn="ctr"/>
                      <a:endParaRPr lang="pt-BR" dirty="0"/>
                    </a:p>
                  </a:txBody>
                  <a:tcPr/>
                </a:tc>
                <a:tc>
                  <a:txBody>
                    <a:bodyPr/>
                    <a:lstStyle/>
                    <a:p>
                      <a:pPr algn="ctr"/>
                      <a:endParaRPr lang="pt-B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b="1" dirty="0" smtClean="0">
                          <a:solidFill>
                            <a:srgbClr val="FF0000"/>
                          </a:solidFill>
                        </a:rPr>
                        <a:t>% Aplicação Legal</a:t>
                      </a:r>
                    </a:p>
                  </a:txBody>
                  <a:tcPr/>
                </a:tc>
                <a:tc>
                  <a:txBody>
                    <a:bodyPr/>
                    <a:lstStyle/>
                    <a:p>
                      <a:pPr algn="ctr"/>
                      <a:r>
                        <a:rPr lang="pt-BR" dirty="0" smtClean="0"/>
                        <a:t>24,32%</a:t>
                      </a:r>
                      <a:endParaRPr lang="pt-BR" dirty="0"/>
                    </a:p>
                  </a:txBody>
                  <a:tcPr/>
                </a:tc>
                <a:tc>
                  <a:txBody>
                    <a:bodyPr/>
                    <a:lstStyle/>
                    <a:p>
                      <a:pPr algn="ctr"/>
                      <a:r>
                        <a:rPr lang="pt-BR" dirty="0" smtClean="0">
                          <a:solidFill>
                            <a:srgbClr val="FF0000"/>
                          </a:solidFill>
                        </a:rPr>
                        <a:t>18,30%</a:t>
                      </a:r>
                      <a:endParaRPr lang="pt-BR" dirty="0">
                        <a:solidFill>
                          <a:srgbClr val="FF0000"/>
                        </a:solidFill>
                      </a:endParaRPr>
                    </a:p>
                  </a:txBody>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Resultado de imagem para imagem ilustrativas dividas publica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1028" name="AutoShape 4" descr="Resultado de imagem para imagem ilustrativas dividas publica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pic>
        <p:nvPicPr>
          <p:cNvPr id="1030" name="Picture 6" descr="Resultado de imagem para imagem ilustrativas dividas publicas"/>
          <p:cNvPicPr>
            <a:picLocks noChangeAspect="1" noChangeArrowheads="1"/>
          </p:cNvPicPr>
          <p:nvPr/>
        </p:nvPicPr>
        <p:blipFill>
          <a:blip r:embed="rId2"/>
          <a:srcRect/>
          <a:stretch>
            <a:fillRect/>
          </a:stretch>
        </p:blipFill>
        <p:spPr bwMode="auto">
          <a:xfrm>
            <a:off x="2571736" y="1214422"/>
            <a:ext cx="4500594" cy="2769596"/>
          </a:xfrm>
          <a:prstGeom prst="rect">
            <a:avLst/>
          </a:prstGeom>
          <a:noFill/>
        </p:spPr>
      </p:pic>
      <p:sp>
        <p:nvSpPr>
          <p:cNvPr id="7" name="Retângulo 6"/>
          <p:cNvSpPr/>
          <p:nvPr/>
        </p:nvSpPr>
        <p:spPr>
          <a:xfrm>
            <a:off x="1785918" y="4286256"/>
            <a:ext cx="6643734" cy="1323439"/>
          </a:xfrm>
          <a:prstGeom prst="rect">
            <a:avLst/>
          </a:prstGeom>
        </p:spPr>
        <p:style>
          <a:lnRef idx="0">
            <a:schemeClr val="accent2"/>
          </a:lnRef>
          <a:fillRef idx="3">
            <a:schemeClr val="accent2"/>
          </a:fillRef>
          <a:effectRef idx="3">
            <a:schemeClr val="accent2"/>
          </a:effectRef>
          <a:fontRef idx="minor">
            <a:schemeClr val="lt1"/>
          </a:fontRef>
        </p:style>
        <p:txBody>
          <a:bodyPr wrap="square" anchor="ctr">
            <a:spAutoFit/>
          </a:bodyPr>
          <a:lstStyle/>
          <a:p>
            <a:pPr algn="ctr"/>
            <a:r>
              <a:rPr lang="pt-BR" sz="8000" b="1" dirty="0" smtClean="0">
                <a:latin typeface="+mn-lt"/>
                <a:cs typeface="Times New Roman" pitchFamily="18" charset="0"/>
              </a:rPr>
              <a:t>  </a:t>
            </a:r>
            <a:r>
              <a:rPr lang="pt-BR" sz="3000" b="1" dirty="0" smtClean="0">
                <a:solidFill>
                  <a:schemeClr val="tx1"/>
                </a:solidFill>
                <a:cs typeface="Times New Roman" pitchFamily="18" charset="0"/>
              </a:rPr>
              <a:t>Dívidas Públicas</a:t>
            </a:r>
            <a:endParaRPr lang="pt-BR" sz="3000" b="1" dirty="0">
              <a:solidFill>
                <a:schemeClr val="tx1"/>
              </a:solidFill>
              <a:latin typeface="+mn-l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Amortização das Dívidas	</a:t>
            </a:r>
            <a:endParaRPr lang="pt-BR" dirty="0"/>
          </a:p>
        </p:txBody>
      </p:sp>
      <p:graphicFrame>
        <p:nvGraphicFramePr>
          <p:cNvPr id="4" name="Espaço Reservado para Conteúdo 3"/>
          <p:cNvGraphicFramePr>
            <a:graphicFrameLocks noGrp="1"/>
          </p:cNvGraphicFramePr>
          <p:nvPr>
            <p:ph idx="1"/>
          </p:nvPr>
        </p:nvGraphicFramePr>
        <p:xfrm>
          <a:off x="1285852" y="2285992"/>
          <a:ext cx="7499352" cy="2865120"/>
        </p:xfrm>
        <a:graphic>
          <a:graphicData uri="http://schemas.openxmlformats.org/drawingml/2006/table">
            <a:tbl>
              <a:tblPr firstRow="1" bandRow="1">
                <a:tableStyleId>{5DA37D80-6434-44D0-A028-1B22A696006F}</a:tableStyleId>
              </a:tblPr>
              <a:tblGrid>
                <a:gridCol w="1874838"/>
                <a:gridCol w="1874838"/>
                <a:gridCol w="1874838"/>
                <a:gridCol w="1874838"/>
              </a:tblGrid>
              <a:tr h="370840">
                <a:tc>
                  <a:txBody>
                    <a:bodyPr/>
                    <a:lstStyle/>
                    <a:p>
                      <a:pPr algn="ctr"/>
                      <a:r>
                        <a:rPr lang="pt-BR" dirty="0" smtClean="0"/>
                        <a:t>Dívida</a:t>
                      </a:r>
                      <a:endParaRPr lang="pt-BR" dirty="0"/>
                    </a:p>
                  </a:txBody>
                  <a:tcPr/>
                </a:tc>
                <a:tc>
                  <a:txBody>
                    <a:bodyPr/>
                    <a:lstStyle/>
                    <a:p>
                      <a:pPr algn="ctr"/>
                      <a:r>
                        <a:rPr lang="pt-BR" dirty="0" smtClean="0"/>
                        <a:t>Amortização</a:t>
                      </a:r>
                      <a:endParaRPr lang="pt-BR" dirty="0"/>
                    </a:p>
                  </a:txBody>
                  <a:tcPr/>
                </a:tc>
                <a:tc>
                  <a:txBody>
                    <a:bodyPr/>
                    <a:lstStyle/>
                    <a:p>
                      <a:pPr algn="ctr"/>
                      <a:r>
                        <a:rPr lang="pt-BR" dirty="0" smtClean="0"/>
                        <a:t>Juros e Encargos</a:t>
                      </a:r>
                      <a:endParaRPr lang="pt-BR" dirty="0"/>
                    </a:p>
                  </a:txBody>
                  <a:tcPr/>
                </a:tc>
                <a:tc>
                  <a:txBody>
                    <a:bodyPr/>
                    <a:lstStyle/>
                    <a:p>
                      <a:pPr algn="ctr"/>
                      <a:r>
                        <a:rPr lang="pt-BR" dirty="0" smtClean="0"/>
                        <a:t>Saldo em 30/04/2019</a:t>
                      </a:r>
                      <a:endParaRPr lang="pt-BR" dirty="0"/>
                    </a:p>
                  </a:txBody>
                  <a:tcPr/>
                </a:tc>
              </a:tr>
              <a:tr h="370840">
                <a:tc>
                  <a:txBody>
                    <a:bodyPr/>
                    <a:lstStyle/>
                    <a:p>
                      <a:r>
                        <a:rPr lang="pt-BR" dirty="0" smtClean="0"/>
                        <a:t>COHAB</a:t>
                      </a:r>
                      <a:endParaRPr lang="pt-BR" dirty="0"/>
                    </a:p>
                  </a:txBody>
                  <a:tcPr/>
                </a:tc>
                <a:tc>
                  <a:txBody>
                    <a:bodyPr/>
                    <a:lstStyle/>
                    <a:p>
                      <a:pPr algn="ctr"/>
                      <a:r>
                        <a:rPr lang="pt-BR" dirty="0" smtClean="0"/>
                        <a:t>2.750,80</a:t>
                      </a:r>
                      <a:endParaRPr lang="pt-BR" dirty="0"/>
                    </a:p>
                  </a:txBody>
                  <a:tcPr/>
                </a:tc>
                <a:tc>
                  <a:txBody>
                    <a:bodyPr/>
                    <a:lstStyle/>
                    <a:p>
                      <a:pPr algn="ctr"/>
                      <a:r>
                        <a:rPr lang="pt-BR" dirty="0" smtClean="0"/>
                        <a:t>38,96</a:t>
                      </a:r>
                      <a:endParaRPr lang="pt-BR" dirty="0"/>
                    </a:p>
                  </a:txBody>
                  <a:tcPr/>
                </a:tc>
                <a:tc>
                  <a:txBody>
                    <a:bodyPr/>
                    <a:lstStyle/>
                    <a:p>
                      <a:pPr algn="ctr"/>
                      <a:r>
                        <a:rPr lang="pt-BR" dirty="0" smtClean="0"/>
                        <a:t>0,00</a:t>
                      </a:r>
                      <a:endParaRPr lang="pt-BR" dirty="0"/>
                    </a:p>
                  </a:txBody>
                  <a:tcPr/>
                </a:tc>
              </a:tr>
              <a:tr h="370840">
                <a:tc>
                  <a:txBody>
                    <a:bodyPr/>
                    <a:lstStyle/>
                    <a:p>
                      <a:r>
                        <a:rPr lang="pt-BR" dirty="0" smtClean="0"/>
                        <a:t>INSS</a:t>
                      </a:r>
                      <a:endParaRPr lang="pt-BR" dirty="0"/>
                    </a:p>
                  </a:txBody>
                  <a:tcPr/>
                </a:tc>
                <a:tc>
                  <a:txBody>
                    <a:bodyPr/>
                    <a:lstStyle/>
                    <a:p>
                      <a:pPr algn="ctr"/>
                      <a:r>
                        <a:rPr lang="pt-BR" dirty="0" smtClean="0"/>
                        <a:t>3.443,48</a:t>
                      </a:r>
                      <a:endParaRPr lang="pt-BR" dirty="0"/>
                    </a:p>
                  </a:txBody>
                  <a:tcPr/>
                </a:tc>
                <a:tc>
                  <a:txBody>
                    <a:bodyPr/>
                    <a:lstStyle/>
                    <a:p>
                      <a:pPr algn="ctr"/>
                      <a:r>
                        <a:rPr lang="pt-BR" dirty="0" smtClean="0"/>
                        <a:t>8.946,53</a:t>
                      </a:r>
                      <a:endParaRPr lang="pt-BR" dirty="0"/>
                    </a:p>
                  </a:txBody>
                  <a:tcPr/>
                </a:tc>
                <a:tc>
                  <a:txBody>
                    <a:bodyPr/>
                    <a:lstStyle/>
                    <a:p>
                      <a:pPr algn="ctr"/>
                      <a:r>
                        <a:rPr lang="pt-BR" dirty="0" smtClean="0"/>
                        <a:t>236.749,87</a:t>
                      </a:r>
                      <a:endParaRPr lang="pt-BR" dirty="0"/>
                    </a:p>
                  </a:txBody>
                  <a:tcPr/>
                </a:tc>
              </a:tr>
              <a:tr h="370840">
                <a:tc>
                  <a:txBody>
                    <a:bodyPr/>
                    <a:lstStyle/>
                    <a:p>
                      <a:r>
                        <a:rPr lang="pt-BR" dirty="0" smtClean="0"/>
                        <a:t>INSS</a:t>
                      </a:r>
                      <a:endParaRPr lang="pt-BR" dirty="0"/>
                    </a:p>
                  </a:txBody>
                  <a:tcPr/>
                </a:tc>
                <a:tc>
                  <a:txBody>
                    <a:bodyPr/>
                    <a:lstStyle/>
                    <a:p>
                      <a:pPr algn="ctr"/>
                      <a:r>
                        <a:rPr lang="pt-BR" dirty="0" smtClean="0"/>
                        <a:t>609,40</a:t>
                      </a:r>
                      <a:endParaRPr lang="pt-BR" dirty="0"/>
                    </a:p>
                  </a:txBody>
                  <a:tcPr/>
                </a:tc>
                <a:tc>
                  <a:txBody>
                    <a:bodyPr/>
                    <a:lstStyle/>
                    <a:p>
                      <a:pPr algn="ctr"/>
                      <a:r>
                        <a:rPr lang="pt-BR" dirty="0" smtClean="0"/>
                        <a:t>1.467,28</a:t>
                      </a:r>
                      <a:endParaRPr lang="pt-BR" dirty="0"/>
                    </a:p>
                  </a:txBody>
                  <a:tcPr/>
                </a:tc>
                <a:tc>
                  <a:txBody>
                    <a:bodyPr/>
                    <a:lstStyle/>
                    <a:p>
                      <a:pPr algn="ctr"/>
                      <a:r>
                        <a:rPr lang="pt-BR" dirty="0" smtClean="0"/>
                        <a:t>74.140,05</a:t>
                      </a:r>
                      <a:endParaRPr lang="pt-BR" dirty="0"/>
                    </a:p>
                  </a:txBody>
                  <a:tcPr/>
                </a:tc>
              </a:tr>
              <a:tr h="370840">
                <a:tc>
                  <a:txBody>
                    <a:bodyPr/>
                    <a:lstStyle/>
                    <a:p>
                      <a:r>
                        <a:rPr lang="pt-BR" dirty="0" smtClean="0"/>
                        <a:t>BADESC</a:t>
                      </a:r>
                      <a:endParaRPr lang="pt-BR" dirty="0"/>
                    </a:p>
                  </a:txBody>
                  <a:tcPr/>
                </a:tc>
                <a:tc>
                  <a:txBody>
                    <a:bodyPr/>
                    <a:lstStyle/>
                    <a:p>
                      <a:pPr algn="ctr"/>
                      <a:r>
                        <a:rPr lang="pt-BR" dirty="0" smtClean="0"/>
                        <a:t>245.589,10</a:t>
                      </a:r>
                      <a:endParaRPr lang="pt-BR" dirty="0"/>
                    </a:p>
                  </a:txBody>
                  <a:tcPr/>
                </a:tc>
                <a:tc>
                  <a:txBody>
                    <a:bodyPr/>
                    <a:lstStyle/>
                    <a:p>
                      <a:pPr algn="ctr"/>
                      <a:r>
                        <a:rPr lang="pt-BR" dirty="0" smtClean="0"/>
                        <a:t>11.393,19</a:t>
                      </a:r>
                      <a:endParaRPr lang="pt-BR" dirty="0"/>
                    </a:p>
                  </a:txBody>
                  <a:tcPr/>
                </a:tc>
                <a:tc>
                  <a:txBody>
                    <a:bodyPr/>
                    <a:lstStyle/>
                    <a:p>
                      <a:pPr algn="ctr"/>
                      <a:r>
                        <a:rPr lang="pt-BR" dirty="0" smtClean="0"/>
                        <a:t>486.653,02</a:t>
                      </a:r>
                      <a:endParaRPr lang="pt-BR" dirty="0"/>
                    </a:p>
                  </a:txBody>
                  <a:tcPr/>
                </a:tc>
              </a:tr>
              <a:tr h="370840">
                <a:tc>
                  <a:txBody>
                    <a:bodyPr/>
                    <a:lstStyle/>
                    <a:p>
                      <a:r>
                        <a:rPr lang="pt-BR" dirty="0" smtClean="0"/>
                        <a:t>BRDE</a:t>
                      </a:r>
                      <a:endParaRPr lang="pt-BR" dirty="0"/>
                    </a:p>
                  </a:txBody>
                  <a:tcPr/>
                </a:tc>
                <a:tc>
                  <a:txBody>
                    <a:bodyPr/>
                    <a:lstStyle/>
                    <a:p>
                      <a:pPr algn="ctr"/>
                      <a:r>
                        <a:rPr lang="pt-BR" dirty="0" smtClean="0"/>
                        <a:t>119.001,01</a:t>
                      </a:r>
                      <a:endParaRPr lang="pt-BR" dirty="0"/>
                    </a:p>
                  </a:txBody>
                  <a:tcPr/>
                </a:tc>
                <a:tc>
                  <a:txBody>
                    <a:bodyPr/>
                    <a:lstStyle/>
                    <a:p>
                      <a:pPr algn="ctr"/>
                      <a:r>
                        <a:rPr lang="pt-BR" dirty="0" smtClean="0"/>
                        <a:t>37.556,74</a:t>
                      </a:r>
                      <a:endParaRPr lang="pt-BR" dirty="0"/>
                    </a:p>
                  </a:txBody>
                  <a:tcPr/>
                </a:tc>
                <a:tc>
                  <a:txBody>
                    <a:bodyPr/>
                    <a:lstStyle/>
                    <a:p>
                      <a:pPr algn="ctr"/>
                      <a:r>
                        <a:rPr lang="pt-BR" dirty="0" smtClean="0"/>
                        <a:t>1.068.896,22</a:t>
                      </a:r>
                      <a:endParaRPr lang="pt-BR" dirty="0"/>
                    </a:p>
                  </a:txBody>
                  <a:tcPr/>
                </a:tc>
              </a:tr>
              <a:tr h="370840">
                <a:tc>
                  <a:txBody>
                    <a:bodyPr/>
                    <a:lstStyle/>
                    <a:p>
                      <a:r>
                        <a:rPr lang="pt-BR" dirty="0" smtClean="0"/>
                        <a:t>TOTAL</a:t>
                      </a:r>
                      <a:endParaRPr lang="pt-BR" dirty="0"/>
                    </a:p>
                  </a:txBody>
                  <a:tcPr/>
                </a:tc>
                <a:tc>
                  <a:txBody>
                    <a:bodyPr/>
                    <a:lstStyle/>
                    <a:p>
                      <a:pPr algn="ctr"/>
                      <a:r>
                        <a:rPr lang="pt-BR" dirty="0" smtClean="0"/>
                        <a:t>371.393,79</a:t>
                      </a:r>
                      <a:endParaRPr lang="pt-BR" dirty="0"/>
                    </a:p>
                  </a:txBody>
                  <a:tcPr/>
                </a:tc>
                <a:tc>
                  <a:txBody>
                    <a:bodyPr/>
                    <a:lstStyle/>
                    <a:p>
                      <a:pPr algn="ctr"/>
                      <a:r>
                        <a:rPr lang="pt-BR" dirty="0" smtClean="0"/>
                        <a:t>59.402,70</a:t>
                      </a:r>
                      <a:endParaRPr lang="pt-BR" dirty="0"/>
                    </a:p>
                  </a:txBody>
                  <a:tcPr/>
                </a:tc>
                <a:tc>
                  <a:txBody>
                    <a:bodyPr/>
                    <a:lstStyle/>
                    <a:p>
                      <a:pPr algn="ctr"/>
                      <a:r>
                        <a:rPr lang="pt-BR" dirty="0" smtClean="0"/>
                        <a:t>1.866.439,16</a:t>
                      </a:r>
                      <a:endParaRPr lang="pt-BR" dirty="0"/>
                    </a:p>
                  </a:txBody>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Resultado Primário</a:t>
            </a:r>
            <a:endParaRPr lang="pt-BR" dirty="0"/>
          </a:p>
        </p:txBody>
      </p:sp>
      <p:sp>
        <p:nvSpPr>
          <p:cNvPr id="3" name="Espaço Reservado para Conteúdo 2"/>
          <p:cNvSpPr>
            <a:spLocks noGrp="1"/>
          </p:cNvSpPr>
          <p:nvPr>
            <p:ph idx="1"/>
          </p:nvPr>
        </p:nvSpPr>
        <p:spPr/>
        <p:txBody>
          <a:bodyPr/>
          <a:lstStyle/>
          <a:p>
            <a:pPr algn="just"/>
            <a:r>
              <a:rPr lang="pt-BR" sz="2800" dirty="0" smtClean="0"/>
              <a:t>O resultado primário é definido pela diferença entre receitas e despesas do governo, excluindo-se da conta as receitas e despesas com juros. Caso essa diferença seja positiva, tem-se um </a:t>
            </a:r>
            <a:r>
              <a:rPr lang="pt-BR" sz="2800" dirty="0" err="1" smtClean="0"/>
              <a:t>superávit</a:t>
            </a:r>
            <a:r>
              <a:rPr lang="pt-BR" sz="2800" dirty="0" smtClean="0"/>
              <a:t> primário; caso seja negativa, tem-se um </a:t>
            </a:r>
            <a:r>
              <a:rPr lang="pt-BR" sz="2800" dirty="0" err="1" smtClean="0"/>
              <a:t>déficit</a:t>
            </a:r>
            <a:r>
              <a:rPr lang="pt-BR" sz="2800" dirty="0" smtClean="0"/>
              <a:t> primário.</a:t>
            </a:r>
          </a:p>
          <a:p>
            <a:pPr algn="just"/>
            <a:endParaRPr lang="pt-BR" sz="2800" dirty="0" smtClean="0"/>
          </a:p>
          <a:p>
            <a:pPr algn="just"/>
            <a:endParaRPr lang="pt-BR" sz="2800" dirty="0" smtClean="0"/>
          </a:p>
          <a:p>
            <a:pPr algn="ctr"/>
            <a:r>
              <a:rPr lang="pt-BR" sz="2800" dirty="0" smtClean="0">
                <a:solidFill>
                  <a:srgbClr val="FF0000"/>
                </a:solidFill>
              </a:rPr>
              <a:t>R$ 2.431.945,67</a:t>
            </a:r>
          </a:p>
          <a:p>
            <a:pPr>
              <a:buNone/>
            </a:pPr>
            <a:endParaRPr lang="pt-BR" dirty="0" smtClean="0"/>
          </a:p>
          <a:p>
            <a:pPr>
              <a:buNone/>
            </a:pPr>
            <a:endParaRPr lang="pt-B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queroficarrico.com/blog/wp-content/uploads/2012/06/controle-orcamento.jpg"/>
          <p:cNvPicPr>
            <a:picLocks noGrp="1" noChangeAspect="1" noChangeArrowheads="1"/>
          </p:cNvPicPr>
          <p:nvPr>
            <p:ph idx="1"/>
          </p:nvPr>
        </p:nvPicPr>
        <p:blipFill>
          <a:blip r:embed="rId2"/>
          <a:srcRect/>
          <a:stretch>
            <a:fillRect/>
          </a:stretch>
        </p:blipFill>
        <p:spPr bwMode="auto">
          <a:xfrm>
            <a:off x="1857356" y="285728"/>
            <a:ext cx="5791200" cy="3867150"/>
          </a:xfrm>
          <a:prstGeom prst="rect">
            <a:avLst/>
          </a:prstGeom>
          <a:noFill/>
        </p:spPr>
      </p:pic>
      <p:sp>
        <p:nvSpPr>
          <p:cNvPr id="5" name="Retângulo 4"/>
          <p:cNvSpPr/>
          <p:nvPr/>
        </p:nvSpPr>
        <p:spPr>
          <a:xfrm>
            <a:off x="1785918" y="4357694"/>
            <a:ext cx="6643734" cy="1323439"/>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pPr algn="ctr"/>
            <a:r>
              <a:rPr lang="pt-BR" sz="8000" b="1" dirty="0" smtClean="0">
                <a:latin typeface="+mn-lt"/>
                <a:cs typeface="Times New Roman" pitchFamily="18" charset="0"/>
              </a:rPr>
              <a:t>  </a:t>
            </a:r>
            <a:r>
              <a:rPr lang="pt-BR" sz="8000" b="1" i="1" dirty="0" smtClean="0">
                <a:solidFill>
                  <a:schemeClr val="tx1"/>
                </a:solidFill>
                <a:latin typeface="Arial" pitchFamily="34" charset="0"/>
                <a:cs typeface="Arial" pitchFamily="34" charset="0"/>
              </a:rPr>
              <a:t>RECEITA</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Resultado Nominal</a:t>
            </a:r>
            <a:endParaRPr lang="pt-BR" dirty="0"/>
          </a:p>
        </p:txBody>
      </p:sp>
      <p:sp>
        <p:nvSpPr>
          <p:cNvPr id="3" name="Espaço Reservado para Conteúdo 2"/>
          <p:cNvSpPr>
            <a:spLocks noGrp="1"/>
          </p:cNvSpPr>
          <p:nvPr>
            <p:ph idx="1"/>
          </p:nvPr>
        </p:nvSpPr>
        <p:spPr>
          <a:xfrm>
            <a:off x="1000100" y="1447800"/>
            <a:ext cx="7933588" cy="4800600"/>
          </a:xfrm>
        </p:spPr>
        <p:txBody>
          <a:bodyPr>
            <a:normAutofit/>
          </a:bodyPr>
          <a:lstStyle/>
          <a:p>
            <a:pPr algn="just"/>
            <a:r>
              <a:rPr lang="pt-BR" sz="2800" dirty="0" smtClean="0"/>
              <a:t>De acordo com Manual de Demonstrativos Fiscais: O objetivo da apuração do Resultado Nominal é medir a evolução da Dívida Fiscal Líquida</a:t>
            </a:r>
            <a:endParaRPr lang="pt-BR" sz="2800" dirty="0"/>
          </a:p>
        </p:txBody>
      </p:sp>
      <p:graphicFrame>
        <p:nvGraphicFramePr>
          <p:cNvPr id="4" name="Tabela 3"/>
          <p:cNvGraphicFramePr>
            <a:graphicFrameLocks noGrp="1"/>
          </p:cNvGraphicFramePr>
          <p:nvPr/>
        </p:nvGraphicFramePr>
        <p:xfrm>
          <a:off x="1357289" y="3143248"/>
          <a:ext cx="7429554" cy="2857512"/>
        </p:xfrm>
        <a:graphic>
          <a:graphicData uri="http://schemas.openxmlformats.org/drawingml/2006/table">
            <a:tbl>
              <a:tblPr firstRow="1" bandRow="1">
                <a:tableStyleId>{21E4AEA4-8DFA-4A89-87EB-49C32662AFE0}</a:tableStyleId>
              </a:tblPr>
              <a:tblGrid>
                <a:gridCol w="3357587"/>
                <a:gridCol w="2071702"/>
                <a:gridCol w="2000265"/>
              </a:tblGrid>
              <a:tr h="485778">
                <a:tc>
                  <a:txBody>
                    <a:bodyPr/>
                    <a:lstStyle/>
                    <a:p>
                      <a:r>
                        <a:rPr lang="pt-BR" dirty="0" smtClean="0">
                          <a:solidFill>
                            <a:schemeClr val="tx1"/>
                          </a:solidFill>
                        </a:rPr>
                        <a:t>Dívida Fiscal</a:t>
                      </a:r>
                      <a:r>
                        <a:rPr lang="pt-BR" baseline="0" dirty="0" smtClean="0">
                          <a:solidFill>
                            <a:schemeClr val="tx1"/>
                          </a:solidFill>
                        </a:rPr>
                        <a:t> Líquida</a:t>
                      </a:r>
                      <a:endParaRPr lang="pt-BR" dirty="0">
                        <a:solidFill>
                          <a:schemeClr val="tx1"/>
                        </a:solidFill>
                      </a:endParaRPr>
                    </a:p>
                  </a:txBody>
                  <a:tcPr/>
                </a:tc>
                <a:tc>
                  <a:txBody>
                    <a:bodyPr/>
                    <a:lstStyle/>
                    <a:p>
                      <a:r>
                        <a:rPr lang="pt-BR" dirty="0" smtClean="0">
                          <a:solidFill>
                            <a:schemeClr val="tx1"/>
                          </a:solidFill>
                        </a:rPr>
                        <a:t>31/12/2018</a:t>
                      </a:r>
                      <a:endParaRPr lang="pt-BR" dirty="0">
                        <a:solidFill>
                          <a:schemeClr val="tx1"/>
                        </a:solidFill>
                      </a:endParaRPr>
                    </a:p>
                  </a:txBody>
                  <a:tcPr/>
                </a:tc>
                <a:tc>
                  <a:txBody>
                    <a:bodyPr/>
                    <a:lstStyle/>
                    <a:p>
                      <a:r>
                        <a:rPr lang="pt-BR" dirty="0" smtClean="0">
                          <a:solidFill>
                            <a:schemeClr val="tx1"/>
                          </a:solidFill>
                        </a:rPr>
                        <a:t>30/04/2019</a:t>
                      </a:r>
                      <a:endParaRPr lang="pt-BR" dirty="0">
                        <a:solidFill>
                          <a:schemeClr val="tx1"/>
                        </a:solidFill>
                      </a:endParaRPr>
                    </a:p>
                  </a:txBody>
                  <a:tcPr/>
                </a:tc>
              </a:tr>
              <a:tr h="485778">
                <a:tc>
                  <a:txBody>
                    <a:bodyPr/>
                    <a:lstStyle/>
                    <a:p>
                      <a:r>
                        <a:rPr lang="pt-BR" dirty="0" smtClean="0">
                          <a:solidFill>
                            <a:schemeClr val="tx1"/>
                          </a:solidFill>
                        </a:rPr>
                        <a:t>Dívida Consolidada</a:t>
                      </a:r>
                      <a:endParaRPr lang="pt-BR" dirty="0">
                        <a:solidFill>
                          <a:schemeClr val="tx1"/>
                        </a:solidFill>
                      </a:endParaRPr>
                    </a:p>
                  </a:txBody>
                  <a:tcPr/>
                </a:tc>
                <a:tc>
                  <a:txBody>
                    <a:bodyPr/>
                    <a:lstStyle/>
                    <a:p>
                      <a:r>
                        <a:rPr lang="pt-BR" dirty="0" smtClean="0">
                          <a:solidFill>
                            <a:schemeClr val="tx1"/>
                          </a:solidFill>
                        </a:rPr>
                        <a:t>2.238.675,13</a:t>
                      </a:r>
                      <a:endParaRPr lang="pt-BR" dirty="0">
                        <a:solidFill>
                          <a:schemeClr val="tx1"/>
                        </a:solidFill>
                      </a:endParaRPr>
                    </a:p>
                  </a:txBody>
                  <a:tcPr/>
                </a:tc>
                <a:tc>
                  <a:txBody>
                    <a:bodyPr/>
                    <a:lstStyle/>
                    <a:p>
                      <a:r>
                        <a:rPr lang="pt-BR" dirty="0" smtClean="0">
                          <a:solidFill>
                            <a:schemeClr val="tx1"/>
                          </a:solidFill>
                        </a:rPr>
                        <a:t>1.866.439,16</a:t>
                      </a:r>
                      <a:endParaRPr lang="pt-BR" dirty="0">
                        <a:solidFill>
                          <a:schemeClr val="tx1"/>
                        </a:solidFill>
                      </a:endParaRPr>
                    </a:p>
                  </a:txBody>
                  <a:tcPr/>
                </a:tc>
              </a:tr>
              <a:tr h="485778">
                <a:tc>
                  <a:txBody>
                    <a:bodyPr/>
                    <a:lstStyle/>
                    <a:p>
                      <a:r>
                        <a:rPr lang="pt-BR" dirty="0" smtClean="0">
                          <a:solidFill>
                            <a:schemeClr val="tx1"/>
                          </a:solidFill>
                        </a:rPr>
                        <a:t>Deduções</a:t>
                      </a:r>
                      <a:r>
                        <a:rPr lang="pt-BR" baseline="0" dirty="0" smtClean="0">
                          <a:solidFill>
                            <a:schemeClr val="tx1"/>
                          </a:solidFill>
                        </a:rPr>
                        <a:t> (disponibilidade de caixa, restos a pagar processados)</a:t>
                      </a:r>
                      <a:endParaRPr lang="pt-BR" dirty="0">
                        <a:solidFill>
                          <a:schemeClr val="tx1"/>
                        </a:solidFill>
                      </a:endParaRPr>
                    </a:p>
                  </a:txBody>
                  <a:tcPr/>
                </a:tc>
                <a:tc>
                  <a:txBody>
                    <a:bodyPr/>
                    <a:lstStyle/>
                    <a:p>
                      <a:r>
                        <a:rPr lang="pt-BR" dirty="0" smtClean="0">
                          <a:solidFill>
                            <a:schemeClr val="tx1"/>
                          </a:solidFill>
                        </a:rPr>
                        <a:t>4.283.292,33</a:t>
                      </a:r>
                      <a:endParaRPr lang="pt-BR" dirty="0">
                        <a:solidFill>
                          <a:schemeClr val="tx1"/>
                        </a:solidFill>
                      </a:endParaRPr>
                    </a:p>
                  </a:txBody>
                  <a:tcPr/>
                </a:tc>
                <a:tc>
                  <a:txBody>
                    <a:bodyPr/>
                    <a:lstStyle/>
                    <a:p>
                      <a:r>
                        <a:rPr lang="pt-BR" dirty="0" smtClean="0">
                          <a:solidFill>
                            <a:schemeClr val="tx1"/>
                          </a:solidFill>
                        </a:rPr>
                        <a:t>5.490.711,99</a:t>
                      </a:r>
                      <a:endParaRPr lang="pt-BR" dirty="0">
                        <a:solidFill>
                          <a:schemeClr val="tx1"/>
                        </a:solidFill>
                      </a:endParaRPr>
                    </a:p>
                  </a:txBody>
                  <a:tcPr/>
                </a:tc>
              </a:tr>
              <a:tr h="4857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solidFill>
                            <a:schemeClr val="tx1"/>
                          </a:solidFill>
                        </a:rPr>
                        <a:t>Divida Consolidada Liquida</a:t>
                      </a:r>
                    </a:p>
                  </a:txBody>
                  <a:tcPr/>
                </a:tc>
                <a:tc>
                  <a:txBody>
                    <a:bodyPr/>
                    <a:lstStyle/>
                    <a:p>
                      <a:r>
                        <a:rPr lang="pt-BR" dirty="0" smtClean="0">
                          <a:solidFill>
                            <a:schemeClr val="tx1"/>
                          </a:solidFill>
                        </a:rPr>
                        <a:t>-2.044.617,20</a:t>
                      </a:r>
                      <a:endParaRPr lang="pt-BR" dirty="0">
                        <a:solidFill>
                          <a:schemeClr val="tx1"/>
                        </a:solidFill>
                      </a:endParaRPr>
                    </a:p>
                  </a:txBody>
                  <a:tcPr/>
                </a:tc>
                <a:tc>
                  <a:txBody>
                    <a:bodyPr/>
                    <a:lstStyle/>
                    <a:p>
                      <a:r>
                        <a:rPr lang="pt-BR" dirty="0" smtClean="0">
                          <a:solidFill>
                            <a:schemeClr val="tx1"/>
                          </a:solidFill>
                        </a:rPr>
                        <a:t>3.624.272,83</a:t>
                      </a:r>
                      <a:endParaRPr lang="pt-BR" dirty="0">
                        <a:solidFill>
                          <a:schemeClr val="tx1"/>
                        </a:solidFill>
                      </a:endParaRPr>
                    </a:p>
                  </a:txBody>
                  <a:tcPr/>
                </a:tc>
              </a:tr>
              <a:tr h="4857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solidFill>
                            <a:srgbClr val="FF0000"/>
                          </a:solidFill>
                        </a:rPr>
                        <a:t>Resultado Nominal</a:t>
                      </a:r>
                      <a:endParaRPr lang="pt-BR" dirty="0">
                        <a:solidFill>
                          <a:srgbClr val="FF0000"/>
                        </a:solidFill>
                      </a:endParaRPr>
                    </a:p>
                  </a:txBody>
                  <a:tcPr/>
                </a:tc>
                <a:tc>
                  <a:txBody>
                    <a:bodyPr/>
                    <a:lstStyle/>
                    <a:p>
                      <a:endParaRPr lang="pt-BR" dirty="0">
                        <a:solidFill>
                          <a:schemeClr val="tx1"/>
                        </a:solidFill>
                      </a:endParaRPr>
                    </a:p>
                  </a:txBody>
                  <a:tcPr/>
                </a:tc>
                <a:tc>
                  <a:txBody>
                    <a:bodyPr/>
                    <a:lstStyle/>
                    <a:p>
                      <a:r>
                        <a:rPr lang="pt-BR" dirty="0" smtClean="0">
                          <a:solidFill>
                            <a:srgbClr val="FF0000"/>
                          </a:solidFill>
                        </a:rPr>
                        <a:t>1.579.655,63</a:t>
                      </a:r>
                      <a:endParaRPr lang="pt-BR" dirty="0">
                        <a:solidFill>
                          <a:srgbClr val="FF0000"/>
                        </a:solidFill>
                      </a:endParaRPr>
                    </a:p>
                  </a:txBody>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35608" y="274638"/>
            <a:ext cx="7498080" cy="6011882"/>
          </a:xfrm>
        </p:spPr>
        <p:txBody>
          <a:bodyPr>
            <a:normAutofit/>
          </a:bodyPr>
          <a:lstStyle/>
          <a:p>
            <a:pPr algn="ctr"/>
            <a:r>
              <a:rPr lang="pt-BR" dirty="0" smtClean="0"/>
              <a:t/>
            </a:r>
            <a:br>
              <a:rPr lang="pt-BR" dirty="0" smtClean="0"/>
            </a:br>
            <a:r>
              <a:rPr lang="pt-BR" dirty="0" smtClean="0"/>
              <a:t/>
            </a:r>
            <a:br>
              <a:rPr lang="pt-BR" dirty="0" smtClean="0"/>
            </a:br>
            <a:r>
              <a:rPr lang="pt-BR" dirty="0" smtClean="0"/>
              <a:t>Avaliação das Metas Físicas</a:t>
            </a:r>
            <a:br>
              <a:rPr lang="pt-BR" dirty="0" smtClean="0"/>
            </a:br>
            <a:r>
              <a:rPr lang="pt-BR" dirty="0" smtClean="0"/>
              <a:t>1º quadrimestre 2019</a:t>
            </a:r>
            <a:br>
              <a:rPr lang="pt-BR" dirty="0" smtClean="0"/>
            </a:br>
            <a:r>
              <a:rPr lang="pt-BR" dirty="0" smtClean="0"/>
              <a:t/>
            </a:r>
            <a:br>
              <a:rPr lang="pt-BR" dirty="0" smtClean="0"/>
            </a:br>
            <a:r>
              <a:rPr lang="pt-BR" dirty="0" smtClean="0"/>
              <a:t/>
            </a:r>
            <a:br>
              <a:rPr lang="pt-BR" dirty="0" smtClean="0"/>
            </a:br>
            <a:r>
              <a:rPr lang="pt-BR" dirty="0" smtClean="0"/>
              <a:t/>
            </a:r>
            <a:br>
              <a:rPr lang="pt-BR" dirty="0" smtClean="0"/>
            </a:br>
            <a:r>
              <a:rPr lang="pt-BR" sz="2000" dirty="0" smtClean="0">
                <a:solidFill>
                  <a:schemeClr val="tx1"/>
                </a:solidFill>
              </a:rPr>
              <a:t>Ana Carla </a:t>
            </a:r>
            <a:r>
              <a:rPr lang="pt-BR" sz="2000" dirty="0" err="1" smtClean="0">
                <a:solidFill>
                  <a:schemeClr val="tx1"/>
                </a:solidFill>
              </a:rPr>
              <a:t>Prim</a:t>
            </a:r>
            <a:r>
              <a:rPr lang="pt-BR" dirty="0" smtClean="0"/>
              <a:t/>
            </a:r>
            <a:br>
              <a:rPr lang="pt-BR" dirty="0" smtClean="0"/>
            </a:br>
            <a:endParaRPr lang="pt-B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Espaço Reservado para Conteúdo 8"/>
          <p:cNvGraphicFramePr>
            <a:graphicFrameLocks noGrp="1"/>
          </p:cNvGraphicFramePr>
          <p:nvPr>
            <p:ph idx="1"/>
            <p:extLst>
              <p:ext uri="{D42A27DB-BD31-4B8C-83A1-F6EECF244321}">
                <p14:modId xmlns:p14="http://schemas.microsoft.com/office/powerpoint/2010/main" val="3965273374"/>
              </p:ext>
            </p:extLst>
          </p:nvPr>
        </p:nvGraphicFramePr>
        <p:xfrm>
          <a:off x="1115618" y="404664"/>
          <a:ext cx="7643363" cy="1656185"/>
        </p:xfrm>
        <a:graphic>
          <a:graphicData uri="http://schemas.openxmlformats.org/drawingml/2006/table">
            <a:tbl>
              <a:tblPr>
                <a:tableStyleId>{5C22544A-7EE6-4342-B048-85BDC9FD1C3A}</a:tableStyleId>
              </a:tblPr>
              <a:tblGrid>
                <a:gridCol w="627261"/>
                <a:gridCol w="2049119"/>
                <a:gridCol w="627761"/>
                <a:gridCol w="509023"/>
                <a:gridCol w="638784"/>
                <a:gridCol w="638784"/>
                <a:gridCol w="639285"/>
                <a:gridCol w="639285"/>
                <a:gridCol w="639285"/>
                <a:gridCol w="634776"/>
              </a:tblGrid>
              <a:tr h="480054">
                <a:tc rowSpan="2">
                  <a:txBody>
                    <a:bodyPr/>
                    <a:lstStyle/>
                    <a:p>
                      <a:pPr algn="ctr">
                        <a:spcAft>
                          <a:spcPts val="0"/>
                        </a:spcAft>
                      </a:pPr>
                      <a:r>
                        <a:rPr lang="pt-BR" sz="800" dirty="0">
                          <a:effectLst/>
                        </a:rPr>
                        <a:t> </a:t>
                      </a:r>
                      <a:endParaRPr lang="pt-BR" sz="1000" dirty="0">
                        <a:effectLst/>
                      </a:endParaRPr>
                    </a:p>
                    <a:p>
                      <a:pPr algn="ctr">
                        <a:spcAft>
                          <a:spcPts val="0"/>
                        </a:spcAft>
                      </a:pPr>
                      <a:r>
                        <a:rPr lang="pt-BR" sz="800" dirty="0">
                          <a:effectLst/>
                        </a:rPr>
                        <a:t> </a:t>
                      </a:r>
                      <a:endParaRPr lang="pt-BR" sz="1000" dirty="0">
                        <a:effectLst/>
                      </a:endParaRPr>
                    </a:p>
                    <a:p>
                      <a:pPr algn="ctr">
                        <a:spcAft>
                          <a:spcPts val="0"/>
                        </a:spcAft>
                      </a:pPr>
                      <a:r>
                        <a:rPr lang="pt-BR" sz="800" dirty="0">
                          <a:effectLst/>
                        </a:rPr>
                        <a:t>Código</a:t>
                      </a:r>
                      <a:endParaRPr lang="pt-BR" sz="1000" dirty="0">
                        <a:effectLst/>
                        <a:latin typeface="Times New Roman"/>
                        <a:ea typeface="Times New Roman"/>
                      </a:endParaRPr>
                    </a:p>
                  </a:txBody>
                  <a:tcPr marL="35638" marR="35638" marT="0" marB="0"/>
                </a:tc>
                <a:tc rowSpan="2">
                  <a:txBody>
                    <a:bodyPr/>
                    <a:lstStyle/>
                    <a:p>
                      <a:pPr algn="ctr">
                        <a:spcAft>
                          <a:spcPts val="0"/>
                        </a:spcAft>
                      </a:pPr>
                      <a:r>
                        <a:rPr lang="pt-BR" sz="800" dirty="0">
                          <a:effectLst/>
                        </a:rPr>
                        <a:t> </a:t>
                      </a:r>
                      <a:endParaRPr lang="pt-BR" sz="1000" dirty="0">
                        <a:effectLst/>
                      </a:endParaRPr>
                    </a:p>
                    <a:p>
                      <a:pPr algn="ctr">
                        <a:spcAft>
                          <a:spcPts val="0"/>
                        </a:spcAft>
                      </a:pPr>
                      <a:r>
                        <a:rPr lang="pt-BR" sz="800" dirty="0">
                          <a:effectLst/>
                        </a:rPr>
                        <a:t> </a:t>
                      </a:r>
                      <a:endParaRPr lang="pt-BR" sz="1000" dirty="0">
                        <a:effectLst/>
                      </a:endParaRPr>
                    </a:p>
                    <a:p>
                      <a:pPr algn="ctr">
                        <a:spcAft>
                          <a:spcPts val="0"/>
                        </a:spcAft>
                      </a:pPr>
                      <a:r>
                        <a:rPr lang="pt-BR" sz="800" dirty="0">
                          <a:effectLst/>
                        </a:rPr>
                        <a:t>Programa/Ação</a:t>
                      </a:r>
                      <a:endParaRPr lang="pt-BR" sz="1000" dirty="0">
                        <a:effectLst/>
                        <a:latin typeface="Times New Roman"/>
                        <a:ea typeface="Times New Roman"/>
                      </a:endParaRPr>
                    </a:p>
                  </a:txBody>
                  <a:tcPr marL="35638" marR="35638" marT="0" marB="0"/>
                </a:tc>
                <a:tc rowSpan="2">
                  <a:txBody>
                    <a:bodyPr/>
                    <a:lstStyle/>
                    <a:p>
                      <a:pPr algn="ctr">
                        <a:spcAft>
                          <a:spcPts val="0"/>
                        </a:spcAft>
                      </a:pPr>
                      <a:r>
                        <a:rPr lang="pt-BR" sz="800">
                          <a:effectLst/>
                        </a:rPr>
                        <a:t> </a:t>
                      </a:r>
                      <a:endParaRPr lang="pt-BR" sz="1000">
                        <a:effectLst/>
                      </a:endParaRPr>
                    </a:p>
                    <a:p>
                      <a:pPr algn="ctr">
                        <a:spcAft>
                          <a:spcPts val="0"/>
                        </a:spcAft>
                      </a:pPr>
                      <a:r>
                        <a:rPr lang="pt-BR" sz="800">
                          <a:effectLst/>
                        </a:rPr>
                        <a:t> </a:t>
                      </a:r>
                      <a:endParaRPr lang="pt-BR" sz="1000">
                        <a:effectLst/>
                      </a:endParaRPr>
                    </a:p>
                    <a:p>
                      <a:pPr algn="ctr">
                        <a:spcAft>
                          <a:spcPts val="0"/>
                        </a:spcAft>
                      </a:pPr>
                      <a:r>
                        <a:rPr lang="pt-BR" sz="800">
                          <a:effectLst/>
                        </a:rPr>
                        <a:t>Produto</a:t>
                      </a:r>
                      <a:endParaRPr lang="pt-BR" sz="1000">
                        <a:effectLst/>
                        <a:latin typeface="Times New Roman"/>
                        <a:ea typeface="Times New Roman"/>
                      </a:endParaRPr>
                    </a:p>
                  </a:txBody>
                  <a:tcPr marL="35638" marR="35638" marT="0" marB="0"/>
                </a:tc>
                <a:tc rowSpan="2">
                  <a:txBody>
                    <a:bodyPr/>
                    <a:lstStyle/>
                    <a:p>
                      <a:pPr algn="ctr">
                        <a:spcAft>
                          <a:spcPts val="0"/>
                        </a:spcAft>
                      </a:pPr>
                      <a:r>
                        <a:rPr lang="pt-BR" sz="800" dirty="0">
                          <a:effectLst/>
                        </a:rPr>
                        <a:t> </a:t>
                      </a:r>
                      <a:endParaRPr lang="pt-BR" sz="1000" dirty="0">
                        <a:effectLst/>
                      </a:endParaRPr>
                    </a:p>
                    <a:p>
                      <a:pPr algn="ctr">
                        <a:spcAft>
                          <a:spcPts val="0"/>
                        </a:spcAft>
                      </a:pPr>
                      <a:r>
                        <a:rPr lang="pt-BR" sz="800" dirty="0">
                          <a:effectLst/>
                        </a:rPr>
                        <a:t>Unidade</a:t>
                      </a:r>
                      <a:endParaRPr lang="pt-BR" sz="1000" dirty="0">
                        <a:effectLst/>
                      </a:endParaRPr>
                    </a:p>
                    <a:p>
                      <a:pPr algn="ctr">
                        <a:spcAft>
                          <a:spcPts val="0"/>
                        </a:spcAft>
                      </a:pPr>
                      <a:r>
                        <a:rPr lang="pt-BR" sz="800" dirty="0">
                          <a:effectLst/>
                        </a:rPr>
                        <a:t>Medida</a:t>
                      </a:r>
                      <a:endParaRPr lang="pt-BR" sz="1000" dirty="0">
                        <a:effectLst/>
                        <a:latin typeface="Times New Roman"/>
                        <a:ea typeface="Times New Roman"/>
                      </a:endParaRPr>
                    </a:p>
                  </a:txBody>
                  <a:tcPr marL="35638" marR="35638" marT="0" marB="0"/>
                </a:tc>
                <a:tc gridSpan="3">
                  <a:txBody>
                    <a:bodyPr/>
                    <a:lstStyle/>
                    <a:p>
                      <a:pPr algn="ctr">
                        <a:spcBef>
                          <a:spcPts val="1200"/>
                        </a:spcBef>
                        <a:spcAft>
                          <a:spcPts val="0"/>
                        </a:spcAft>
                      </a:pPr>
                      <a:r>
                        <a:rPr lang="pt-BR" sz="800">
                          <a:effectLst/>
                        </a:rPr>
                        <a:t>Meta Física</a:t>
                      </a:r>
                      <a:endParaRPr lang="pt-BR" sz="800" b="1">
                        <a:effectLst/>
                        <a:latin typeface="Times New Roman"/>
                      </a:endParaRPr>
                    </a:p>
                  </a:txBody>
                  <a:tcPr marL="35638" marR="35638" marT="0" marB="0"/>
                </a:tc>
                <a:tc hMerge="1">
                  <a:txBody>
                    <a:bodyPr/>
                    <a:lstStyle/>
                    <a:p>
                      <a:endParaRPr lang="pt-BR"/>
                    </a:p>
                  </a:txBody>
                  <a:tcPr/>
                </a:tc>
                <a:tc hMerge="1">
                  <a:txBody>
                    <a:bodyPr/>
                    <a:lstStyle/>
                    <a:p>
                      <a:endParaRPr lang="pt-BR"/>
                    </a:p>
                  </a:txBody>
                  <a:tcPr/>
                </a:tc>
                <a:tc gridSpan="3">
                  <a:txBody>
                    <a:bodyPr/>
                    <a:lstStyle/>
                    <a:p>
                      <a:pPr algn="ctr">
                        <a:spcBef>
                          <a:spcPts val="1200"/>
                        </a:spcBef>
                        <a:spcAft>
                          <a:spcPts val="0"/>
                        </a:spcAft>
                      </a:pPr>
                      <a:r>
                        <a:rPr lang="pt-BR" sz="800">
                          <a:effectLst/>
                        </a:rPr>
                        <a:t>Meta Financeira</a:t>
                      </a:r>
                    </a:p>
                    <a:p>
                      <a:pPr algn="ctr">
                        <a:spcAft>
                          <a:spcPts val="0"/>
                        </a:spcAft>
                      </a:pPr>
                      <a:r>
                        <a:rPr lang="pt-BR" sz="800">
                          <a:effectLst/>
                        </a:rPr>
                        <a:t> </a:t>
                      </a:r>
                      <a:endParaRPr lang="pt-BR" sz="1000">
                        <a:effectLst/>
                        <a:latin typeface="Times New Roman"/>
                        <a:ea typeface="Times New Roman"/>
                      </a:endParaRPr>
                    </a:p>
                  </a:txBody>
                  <a:tcPr marL="35638" marR="35638" marT="0" marB="0"/>
                </a:tc>
                <a:tc hMerge="1">
                  <a:txBody>
                    <a:bodyPr/>
                    <a:lstStyle/>
                    <a:p>
                      <a:endParaRPr lang="pt-BR"/>
                    </a:p>
                  </a:txBody>
                  <a:tcPr/>
                </a:tc>
                <a:tc hMerge="1">
                  <a:txBody>
                    <a:bodyPr/>
                    <a:lstStyle/>
                    <a:p>
                      <a:endParaRPr lang="pt-BR"/>
                    </a:p>
                  </a:txBody>
                  <a:tcPr/>
                </a:tc>
              </a:tr>
              <a:tr h="480054">
                <a:tc vMerge="1">
                  <a:txBody>
                    <a:bodyPr/>
                    <a:lstStyle/>
                    <a:p>
                      <a:endParaRPr lang="pt-BR"/>
                    </a:p>
                  </a:txBody>
                  <a:tcPr/>
                </a:tc>
                <a:tc vMerge="1">
                  <a:txBody>
                    <a:bodyPr/>
                    <a:lstStyle/>
                    <a:p>
                      <a:endParaRPr lang="pt-BR"/>
                    </a:p>
                  </a:txBody>
                  <a:tcPr/>
                </a:tc>
                <a:tc vMerge="1">
                  <a:txBody>
                    <a:bodyPr/>
                    <a:lstStyle/>
                    <a:p>
                      <a:endParaRPr lang="pt-BR"/>
                    </a:p>
                  </a:txBody>
                  <a:tcPr/>
                </a:tc>
                <a:tc vMerge="1">
                  <a:txBody>
                    <a:bodyPr/>
                    <a:lstStyle/>
                    <a:p>
                      <a:endParaRPr lang="pt-BR"/>
                    </a:p>
                  </a:txBody>
                  <a:tcPr/>
                </a:tc>
                <a:tc>
                  <a:txBody>
                    <a:bodyPr/>
                    <a:lstStyle/>
                    <a:p>
                      <a:pPr algn="ctr">
                        <a:spcAft>
                          <a:spcPts val="0"/>
                        </a:spcAft>
                      </a:pPr>
                      <a:r>
                        <a:rPr lang="pt-BR" sz="800" dirty="0">
                          <a:effectLst/>
                        </a:rPr>
                        <a:t> </a:t>
                      </a:r>
                      <a:endParaRPr lang="pt-BR" sz="1000" dirty="0">
                        <a:effectLst/>
                      </a:endParaRPr>
                    </a:p>
                    <a:p>
                      <a:pPr algn="ctr">
                        <a:spcAft>
                          <a:spcPts val="0"/>
                        </a:spcAft>
                      </a:pPr>
                      <a:r>
                        <a:rPr lang="pt-BR" sz="800" dirty="0">
                          <a:effectLst/>
                        </a:rPr>
                        <a:t>Prevista</a:t>
                      </a:r>
                      <a:endParaRPr lang="pt-BR" sz="1000" dirty="0">
                        <a:effectLst/>
                        <a:latin typeface="Times New Roman"/>
                        <a:ea typeface="Times New Roman"/>
                      </a:endParaRPr>
                    </a:p>
                  </a:txBody>
                  <a:tcPr marL="35638" marR="35638" marT="0" marB="0"/>
                </a:tc>
                <a:tc>
                  <a:txBody>
                    <a:bodyPr/>
                    <a:lstStyle/>
                    <a:p>
                      <a:pPr algn="ctr">
                        <a:spcAft>
                          <a:spcPts val="0"/>
                        </a:spcAft>
                      </a:pPr>
                      <a:r>
                        <a:rPr lang="pt-BR" sz="800">
                          <a:effectLst/>
                        </a:rPr>
                        <a:t> </a:t>
                      </a:r>
                      <a:endParaRPr lang="pt-BR" sz="1000">
                        <a:effectLst/>
                      </a:endParaRPr>
                    </a:p>
                    <a:p>
                      <a:pPr algn="ctr">
                        <a:spcAft>
                          <a:spcPts val="0"/>
                        </a:spcAft>
                      </a:pPr>
                      <a:r>
                        <a:rPr lang="pt-BR" sz="800">
                          <a:effectLst/>
                        </a:rPr>
                        <a:t>Realizada</a:t>
                      </a:r>
                      <a:endParaRPr lang="pt-BR" sz="1000">
                        <a:effectLst/>
                        <a:latin typeface="Times New Roman"/>
                        <a:ea typeface="Times New Roman"/>
                      </a:endParaRPr>
                    </a:p>
                  </a:txBody>
                  <a:tcPr marL="35638" marR="35638" marT="0" marB="0"/>
                </a:tc>
                <a:tc>
                  <a:txBody>
                    <a:bodyPr/>
                    <a:lstStyle/>
                    <a:p>
                      <a:pPr algn="ctr">
                        <a:spcAft>
                          <a:spcPts val="0"/>
                        </a:spcAft>
                      </a:pPr>
                      <a:r>
                        <a:rPr lang="pt-BR" sz="800">
                          <a:effectLst/>
                        </a:rPr>
                        <a:t> </a:t>
                      </a:r>
                      <a:endParaRPr lang="pt-BR" sz="1000">
                        <a:effectLst/>
                      </a:endParaRPr>
                    </a:p>
                    <a:p>
                      <a:pPr algn="ctr">
                        <a:spcAft>
                          <a:spcPts val="0"/>
                        </a:spcAft>
                      </a:pPr>
                      <a:r>
                        <a:rPr lang="pt-BR" sz="800">
                          <a:effectLst/>
                        </a:rPr>
                        <a:t>Diferença</a:t>
                      </a:r>
                      <a:endParaRPr lang="pt-BR" sz="1000">
                        <a:effectLst/>
                        <a:latin typeface="Times New Roman"/>
                        <a:ea typeface="Times New Roman"/>
                      </a:endParaRPr>
                    </a:p>
                  </a:txBody>
                  <a:tcPr marL="35638" marR="35638" marT="0" marB="0"/>
                </a:tc>
                <a:tc>
                  <a:txBody>
                    <a:bodyPr/>
                    <a:lstStyle/>
                    <a:p>
                      <a:pPr algn="ctr">
                        <a:spcAft>
                          <a:spcPts val="0"/>
                        </a:spcAft>
                      </a:pPr>
                      <a:r>
                        <a:rPr lang="pt-BR" sz="800">
                          <a:effectLst/>
                        </a:rPr>
                        <a:t> </a:t>
                      </a:r>
                      <a:endParaRPr lang="pt-BR" sz="1000">
                        <a:effectLst/>
                      </a:endParaRPr>
                    </a:p>
                    <a:p>
                      <a:pPr algn="ctr">
                        <a:spcAft>
                          <a:spcPts val="0"/>
                        </a:spcAft>
                      </a:pPr>
                      <a:r>
                        <a:rPr lang="pt-BR" sz="800">
                          <a:effectLst/>
                        </a:rPr>
                        <a:t>Prevista</a:t>
                      </a:r>
                      <a:endParaRPr lang="pt-BR" sz="1000">
                        <a:effectLst/>
                        <a:latin typeface="Times New Roman"/>
                        <a:ea typeface="Times New Roman"/>
                      </a:endParaRPr>
                    </a:p>
                  </a:txBody>
                  <a:tcPr marL="35638" marR="35638" marT="0" marB="0"/>
                </a:tc>
                <a:tc>
                  <a:txBody>
                    <a:bodyPr/>
                    <a:lstStyle/>
                    <a:p>
                      <a:pPr algn="ctr">
                        <a:spcAft>
                          <a:spcPts val="0"/>
                        </a:spcAft>
                      </a:pPr>
                      <a:r>
                        <a:rPr lang="pt-BR" sz="800">
                          <a:effectLst/>
                        </a:rPr>
                        <a:t> </a:t>
                      </a:r>
                      <a:endParaRPr lang="pt-BR" sz="1000">
                        <a:effectLst/>
                      </a:endParaRPr>
                    </a:p>
                    <a:p>
                      <a:pPr algn="ctr">
                        <a:spcAft>
                          <a:spcPts val="0"/>
                        </a:spcAft>
                      </a:pPr>
                      <a:r>
                        <a:rPr lang="pt-BR" sz="800">
                          <a:effectLst/>
                        </a:rPr>
                        <a:t>Realizada</a:t>
                      </a:r>
                      <a:endParaRPr lang="pt-BR" sz="1000">
                        <a:effectLst/>
                        <a:latin typeface="Times New Roman"/>
                        <a:ea typeface="Times New Roman"/>
                      </a:endParaRPr>
                    </a:p>
                  </a:txBody>
                  <a:tcPr marL="35638" marR="35638" marT="0" marB="0"/>
                </a:tc>
                <a:tc>
                  <a:txBody>
                    <a:bodyPr/>
                    <a:lstStyle/>
                    <a:p>
                      <a:pPr marL="228600" algn="ctr">
                        <a:spcAft>
                          <a:spcPts val="0"/>
                        </a:spcAft>
                      </a:pPr>
                      <a:r>
                        <a:rPr lang="pt-BR" sz="800">
                          <a:effectLst/>
                        </a:rPr>
                        <a:t> </a:t>
                      </a:r>
                      <a:endParaRPr lang="pt-BR" sz="1000">
                        <a:effectLst/>
                      </a:endParaRPr>
                    </a:p>
                    <a:p>
                      <a:pPr algn="ctr">
                        <a:spcAft>
                          <a:spcPts val="0"/>
                        </a:spcAft>
                      </a:pPr>
                      <a:r>
                        <a:rPr lang="pt-BR" sz="800">
                          <a:effectLst/>
                        </a:rPr>
                        <a:t>Diferença</a:t>
                      </a:r>
                      <a:endParaRPr lang="pt-BR" sz="1000">
                        <a:effectLst/>
                        <a:latin typeface="Times New Roman"/>
                        <a:ea typeface="Times New Roman"/>
                      </a:endParaRPr>
                    </a:p>
                  </a:txBody>
                  <a:tcPr marL="35638" marR="35638" marT="0" marB="0"/>
                </a:tc>
              </a:tr>
              <a:tr h="216023">
                <a:tc>
                  <a:txBody>
                    <a:bodyPr/>
                    <a:lstStyle/>
                    <a:p>
                      <a:pPr algn="ctr">
                        <a:spcAft>
                          <a:spcPts val="0"/>
                        </a:spcAft>
                      </a:pPr>
                      <a:r>
                        <a:rPr lang="pt-BR" sz="700">
                          <a:effectLst/>
                        </a:rPr>
                        <a:t>0001</a:t>
                      </a:r>
                      <a:endParaRPr lang="pt-BR" sz="1000">
                        <a:effectLst/>
                        <a:latin typeface="Times New Roman"/>
                        <a:ea typeface="Times New Roman"/>
                      </a:endParaRPr>
                    </a:p>
                  </a:txBody>
                  <a:tcPr marL="35638" marR="35638" marT="0" marB="0" anchor="b"/>
                </a:tc>
                <a:tc>
                  <a:txBody>
                    <a:bodyPr/>
                    <a:lstStyle/>
                    <a:p>
                      <a:pPr>
                        <a:spcAft>
                          <a:spcPts val="0"/>
                        </a:spcAft>
                      </a:pPr>
                      <a:r>
                        <a:rPr lang="pt-BR" sz="700">
                          <a:effectLst/>
                        </a:rPr>
                        <a:t>GESTÃO EFICIENTE E RESPONSÁVEL</a:t>
                      </a:r>
                      <a:endParaRPr lang="pt-BR" sz="1000">
                        <a:effectLst/>
                        <a:latin typeface="Times New Roman"/>
                        <a:ea typeface="Times New Roman"/>
                      </a:endParaRPr>
                    </a:p>
                  </a:txBody>
                  <a:tcPr marL="35638" marR="35638" marT="0" marB="0" anchor="b"/>
                </a:tc>
                <a:tc>
                  <a:txBody>
                    <a:bodyPr/>
                    <a:lstStyle/>
                    <a:p>
                      <a:pPr>
                        <a:spcAft>
                          <a:spcPts val="0"/>
                        </a:spcAft>
                      </a:pPr>
                      <a:r>
                        <a:rPr lang="pt-BR" sz="700">
                          <a:effectLst/>
                        </a:rPr>
                        <a:t> </a:t>
                      </a:r>
                      <a:endParaRPr lang="pt-BR" sz="1000">
                        <a:effectLst/>
                        <a:latin typeface="Times New Roman"/>
                        <a:ea typeface="Times New Roman"/>
                      </a:endParaRPr>
                    </a:p>
                  </a:txBody>
                  <a:tcPr marL="35638" marR="35638" marT="0" marB="0"/>
                </a:tc>
                <a:tc>
                  <a:txBody>
                    <a:bodyPr/>
                    <a:lstStyle/>
                    <a:p>
                      <a:pPr>
                        <a:spcAft>
                          <a:spcPts val="0"/>
                        </a:spcAft>
                      </a:pPr>
                      <a:r>
                        <a:rPr lang="pt-BR" sz="700">
                          <a:effectLst/>
                        </a:rPr>
                        <a:t> </a:t>
                      </a:r>
                      <a:endParaRPr lang="pt-BR" sz="1000">
                        <a:effectLst/>
                        <a:latin typeface="Times New Roman"/>
                        <a:ea typeface="Times New Roman"/>
                      </a:endParaRPr>
                    </a:p>
                  </a:txBody>
                  <a:tcPr marL="35638" marR="35638" marT="0" marB="0"/>
                </a:tc>
                <a:tc>
                  <a:txBody>
                    <a:bodyPr/>
                    <a:lstStyle/>
                    <a:p>
                      <a:pPr>
                        <a:spcAft>
                          <a:spcPts val="0"/>
                        </a:spcAft>
                      </a:pPr>
                      <a:r>
                        <a:rPr lang="pt-BR" sz="700">
                          <a:effectLst/>
                        </a:rPr>
                        <a:t> </a:t>
                      </a:r>
                      <a:endParaRPr lang="pt-BR" sz="1000">
                        <a:effectLst/>
                        <a:latin typeface="Times New Roman"/>
                        <a:ea typeface="Times New Roman"/>
                      </a:endParaRPr>
                    </a:p>
                  </a:txBody>
                  <a:tcPr marL="35638" marR="35638" marT="0" marB="0" anchor="b"/>
                </a:tc>
                <a:tc>
                  <a:txBody>
                    <a:bodyPr/>
                    <a:lstStyle/>
                    <a:p>
                      <a:pPr>
                        <a:spcAft>
                          <a:spcPts val="0"/>
                        </a:spcAft>
                      </a:pPr>
                      <a:r>
                        <a:rPr lang="pt-BR" sz="700">
                          <a:effectLst/>
                        </a:rPr>
                        <a:t> </a:t>
                      </a:r>
                      <a:endParaRPr lang="pt-BR" sz="1000">
                        <a:effectLst/>
                        <a:latin typeface="Times New Roman"/>
                        <a:ea typeface="Times New Roman"/>
                      </a:endParaRPr>
                    </a:p>
                  </a:txBody>
                  <a:tcPr marL="35638" marR="35638" marT="0" marB="0" anchor="b"/>
                </a:tc>
                <a:tc>
                  <a:txBody>
                    <a:bodyPr/>
                    <a:lstStyle/>
                    <a:p>
                      <a:pPr>
                        <a:spcAft>
                          <a:spcPts val="0"/>
                        </a:spcAft>
                      </a:pPr>
                      <a:r>
                        <a:rPr lang="pt-BR" sz="700">
                          <a:effectLst/>
                        </a:rPr>
                        <a:t> </a:t>
                      </a:r>
                      <a:endParaRPr lang="pt-BR" sz="1000">
                        <a:effectLst/>
                        <a:latin typeface="Times New Roman"/>
                        <a:ea typeface="Times New Roman"/>
                      </a:endParaRPr>
                    </a:p>
                  </a:txBody>
                  <a:tcPr marL="35638" marR="35638" marT="0" marB="0" anchor="b"/>
                </a:tc>
                <a:tc>
                  <a:txBody>
                    <a:bodyPr/>
                    <a:lstStyle/>
                    <a:p>
                      <a:pPr algn="r">
                        <a:spcAft>
                          <a:spcPts val="0"/>
                        </a:spcAft>
                      </a:pPr>
                      <a:r>
                        <a:rPr lang="pt-BR" sz="700">
                          <a:effectLst/>
                        </a:rPr>
                        <a:t> </a:t>
                      </a:r>
                      <a:endParaRPr lang="pt-BR" sz="1000">
                        <a:effectLst/>
                        <a:latin typeface="Times New Roman"/>
                        <a:ea typeface="Times New Roman"/>
                      </a:endParaRPr>
                    </a:p>
                  </a:txBody>
                  <a:tcPr marL="35638" marR="35638" marT="0" marB="0" anchor="b"/>
                </a:tc>
                <a:tc>
                  <a:txBody>
                    <a:bodyPr/>
                    <a:lstStyle/>
                    <a:p>
                      <a:pPr algn="r">
                        <a:spcAft>
                          <a:spcPts val="0"/>
                        </a:spcAft>
                      </a:pPr>
                      <a:r>
                        <a:rPr lang="pt-BR" sz="700">
                          <a:effectLst/>
                        </a:rPr>
                        <a:t> </a:t>
                      </a:r>
                      <a:endParaRPr lang="pt-BR" sz="1000">
                        <a:effectLst/>
                        <a:latin typeface="Times New Roman"/>
                        <a:ea typeface="Times New Roman"/>
                      </a:endParaRPr>
                    </a:p>
                  </a:txBody>
                  <a:tcPr marL="35638" marR="35638" marT="0" marB="0" anchor="b"/>
                </a:tc>
                <a:tc>
                  <a:txBody>
                    <a:bodyPr/>
                    <a:lstStyle/>
                    <a:p>
                      <a:pPr algn="r">
                        <a:spcAft>
                          <a:spcPts val="0"/>
                        </a:spcAft>
                      </a:pPr>
                      <a:r>
                        <a:rPr lang="pt-BR" sz="700">
                          <a:effectLst/>
                        </a:rPr>
                        <a:t> </a:t>
                      </a:r>
                      <a:endParaRPr lang="pt-BR" sz="1000">
                        <a:effectLst/>
                        <a:latin typeface="Times New Roman"/>
                        <a:ea typeface="Times New Roman"/>
                      </a:endParaRPr>
                    </a:p>
                  </a:txBody>
                  <a:tcPr marL="35638" marR="35638" marT="0" marB="0" anchor="b"/>
                </a:tc>
              </a:tr>
              <a:tr h="240027">
                <a:tc>
                  <a:txBody>
                    <a:bodyPr/>
                    <a:lstStyle/>
                    <a:p>
                      <a:pPr algn="ctr">
                        <a:spcAft>
                          <a:spcPts val="0"/>
                        </a:spcAft>
                      </a:pPr>
                      <a:r>
                        <a:rPr lang="pt-BR" sz="800">
                          <a:effectLst/>
                        </a:rPr>
                        <a:t>2001</a:t>
                      </a:r>
                      <a:endParaRPr lang="pt-BR" sz="1000">
                        <a:effectLst/>
                        <a:latin typeface="Times New Roman"/>
                        <a:ea typeface="Times New Roman"/>
                      </a:endParaRPr>
                    </a:p>
                  </a:txBody>
                  <a:tcPr marL="35638" marR="35638" marT="0" marB="0" anchor="b"/>
                </a:tc>
                <a:tc>
                  <a:txBody>
                    <a:bodyPr/>
                    <a:lstStyle/>
                    <a:p>
                      <a:pPr>
                        <a:spcAft>
                          <a:spcPts val="0"/>
                        </a:spcAft>
                      </a:pPr>
                      <a:r>
                        <a:rPr lang="pt-BR" sz="800" dirty="0">
                          <a:effectLst/>
                        </a:rPr>
                        <a:t>Manutenção do Gabinete do Prefeito</a:t>
                      </a:r>
                      <a:endParaRPr lang="pt-BR" sz="1000" dirty="0">
                        <a:effectLst/>
                        <a:latin typeface="Times New Roman"/>
                        <a:ea typeface="Times New Roman"/>
                      </a:endParaRPr>
                    </a:p>
                  </a:txBody>
                  <a:tcPr marL="35638" marR="35638" marT="0" marB="0" anchor="b"/>
                </a:tc>
                <a:tc>
                  <a:txBody>
                    <a:bodyPr/>
                    <a:lstStyle/>
                    <a:p>
                      <a:pPr algn="ctr">
                        <a:spcAft>
                          <a:spcPts val="0"/>
                        </a:spcAft>
                      </a:pPr>
                      <a:r>
                        <a:rPr lang="pt-BR" sz="800">
                          <a:effectLst/>
                        </a:rPr>
                        <a:t>Diversos </a:t>
                      </a:r>
                      <a:endParaRPr lang="pt-BR" sz="1000">
                        <a:effectLst/>
                        <a:latin typeface="Times New Roman"/>
                        <a:ea typeface="Times New Roman"/>
                      </a:endParaRPr>
                    </a:p>
                  </a:txBody>
                  <a:tcPr marL="35638" marR="35638" marT="0" marB="0"/>
                </a:tc>
                <a:tc>
                  <a:txBody>
                    <a:bodyPr/>
                    <a:lstStyle/>
                    <a:p>
                      <a:pPr algn="ctr">
                        <a:spcAft>
                          <a:spcPts val="0"/>
                        </a:spcAft>
                      </a:pPr>
                      <a:r>
                        <a:rPr lang="pt-BR" sz="800">
                          <a:effectLst/>
                        </a:rPr>
                        <a:t>Unidade</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1</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1</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260.000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dirty="0">
                          <a:effectLst/>
                        </a:rPr>
                        <a:t>290.812</a:t>
                      </a:r>
                      <a:endParaRPr lang="pt-BR" sz="1000" dirty="0">
                        <a:effectLst/>
                        <a:latin typeface="Times New Roman"/>
                        <a:ea typeface="Times New Roman"/>
                      </a:endParaRPr>
                    </a:p>
                  </a:txBody>
                  <a:tcPr marL="35638" marR="35638" marT="0" marB="0" anchor="b"/>
                </a:tc>
                <a:tc>
                  <a:txBody>
                    <a:bodyPr/>
                    <a:lstStyle/>
                    <a:p>
                      <a:pPr algn="r">
                        <a:spcAft>
                          <a:spcPts val="0"/>
                        </a:spcAft>
                      </a:pPr>
                      <a:r>
                        <a:rPr lang="pt-BR" sz="800">
                          <a:effectLst/>
                        </a:rPr>
                        <a:t>30.812</a:t>
                      </a:r>
                      <a:endParaRPr lang="pt-BR" sz="1000">
                        <a:effectLst/>
                        <a:latin typeface="Times New Roman"/>
                        <a:ea typeface="Times New Roman"/>
                      </a:endParaRPr>
                    </a:p>
                  </a:txBody>
                  <a:tcPr marL="35638" marR="35638" marT="0" marB="0" anchor="b"/>
                </a:tc>
              </a:tr>
              <a:tr h="240027">
                <a:tc>
                  <a:txBody>
                    <a:bodyPr/>
                    <a:lstStyle/>
                    <a:p>
                      <a:pPr algn="ctr">
                        <a:spcAft>
                          <a:spcPts val="0"/>
                        </a:spcAft>
                      </a:pPr>
                      <a:r>
                        <a:rPr lang="pt-BR" sz="800">
                          <a:effectLst/>
                        </a:rPr>
                        <a:t>2002</a:t>
                      </a:r>
                      <a:endParaRPr lang="pt-BR" sz="1000">
                        <a:effectLst/>
                        <a:latin typeface="Times New Roman"/>
                        <a:ea typeface="Times New Roman"/>
                      </a:endParaRPr>
                    </a:p>
                  </a:txBody>
                  <a:tcPr marL="35638" marR="35638" marT="0" marB="0" anchor="b"/>
                </a:tc>
                <a:tc>
                  <a:txBody>
                    <a:bodyPr/>
                    <a:lstStyle/>
                    <a:p>
                      <a:pPr>
                        <a:spcAft>
                          <a:spcPts val="0"/>
                        </a:spcAft>
                      </a:pPr>
                      <a:r>
                        <a:rPr lang="pt-BR" sz="800" dirty="0">
                          <a:effectLst/>
                        </a:rPr>
                        <a:t>Manutenção do Conselho Tutelar</a:t>
                      </a:r>
                      <a:endParaRPr lang="pt-BR" sz="1000" dirty="0">
                        <a:effectLst/>
                        <a:latin typeface="Times New Roman"/>
                        <a:ea typeface="Times New Roman"/>
                      </a:endParaRPr>
                    </a:p>
                  </a:txBody>
                  <a:tcPr marL="35638" marR="35638" marT="0" marB="0" anchor="b"/>
                </a:tc>
                <a:tc>
                  <a:txBody>
                    <a:bodyPr/>
                    <a:lstStyle/>
                    <a:p>
                      <a:pPr algn="ctr">
                        <a:spcAft>
                          <a:spcPts val="0"/>
                        </a:spcAft>
                      </a:pPr>
                      <a:r>
                        <a:rPr lang="pt-BR" sz="800">
                          <a:effectLst/>
                        </a:rPr>
                        <a:t>Diversos </a:t>
                      </a:r>
                      <a:endParaRPr lang="pt-BR" sz="1000">
                        <a:effectLst/>
                        <a:latin typeface="Times New Roman"/>
                        <a:ea typeface="Times New Roman"/>
                      </a:endParaRPr>
                    </a:p>
                  </a:txBody>
                  <a:tcPr marL="35638" marR="35638" marT="0" marB="0"/>
                </a:tc>
                <a:tc>
                  <a:txBody>
                    <a:bodyPr/>
                    <a:lstStyle/>
                    <a:p>
                      <a:pPr algn="ctr">
                        <a:spcAft>
                          <a:spcPts val="0"/>
                        </a:spcAft>
                      </a:pPr>
                      <a:r>
                        <a:rPr lang="pt-BR" sz="800">
                          <a:effectLst/>
                        </a:rPr>
                        <a:t>Unidade</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530</a:t>
                      </a:r>
                      <a:endParaRPr lang="pt-BR" sz="1000">
                        <a:effectLst/>
                        <a:latin typeface="Times New Roman"/>
                        <a:ea typeface="Times New Roman"/>
                      </a:endParaRPr>
                    </a:p>
                  </a:txBody>
                  <a:tcPr marL="35638" marR="35638" marT="0" marB="0"/>
                </a:tc>
                <a:tc>
                  <a:txBody>
                    <a:bodyPr/>
                    <a:lstStyle/>
                    <a:p>
                      <a:pPr algn="r">
                        <a:spcAft>
                          <a:spcPts val="0"/>
                        </a:spcAft>
                      </a:pPr>
                      <a:r>
                        <a:rPr lang="pt-BR" sz="800" dirty="0">
                          <a:effectLst/>
                        </a:rPr>
                        <a:t>652</a:t>
                      </a:r>
                      <a:endParaRPr lang="pt-BR" sz="1000" dirty="0">
                        <a:effectLst/>
                        <a:latin typeface="Times New Roman"/>
                        <a:ea typeface="Times New Roman"/>
                      </a:endParaRPr>
                    </a:p>
                  </a:txBody>
                  <a:tcPr marL="35638" marR="35638" marT="0" marB="0" anchor="b"/>
                </a:tc>
                <a:tc>
                  <a:txBody>
                    <a:bodyPr/>
                    <a:lstStyle/>
                    <a:p>
                      <a:pPr algn="r">
                        <a:spcAft>
                          <a:spcPts val="0"/>
                        </a:spcAft>
                      </a:pPr>
                      <a:r>
                        <a:rPr lang="pt-BR" sz="800">
                          <a:effectLst/>
                        </a:rPr>
                        <a:t>122</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40.500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34.708</a:t>
                      </a:r>
                      <a:endParaRPr lang="pt-BR" sz="1000">
                        <a:effectLst/>
                        <a:latin typeface="Times New Roman"/>
                        <a:ea typeface="Times New Roman"/>
                      </a:endParaRPr>
                    </a:p>
                  </a:txBody>
                  <a:tcPr marL="35638" marR="35638" marT="0" marB="0" anchor="b"/>
                </a:tc>
                <a:tc>
                  <a:txBody>
                    <a:bodyPr/>
                    <a:lstStyle/>
                    <a:p>
                      <a:pPr algn="r">
                        <a:spcAft>
                          <a:spcPts val="0"/>
                        </a:spcAft>
                      </a:pPr>
                      <a:r>
                        <a:rPr lang="pt-BR" sz="800" dirty="0">
                          <a:effectLst/>
                        </a:rPr>
                        <a:t>(5.792)</a:t>
                      </a:r>
                      <a:endParaRPr lang="pt-BR" sz="1000" dirty="0">
                        <a:effectLst/>
                        <a:latin typeface="Times New Roman"/>
                        <a:ea typeface="Times New Roman"/>
                      </a:endParaRPr>
                    </a:p>
                  </a:txBody>
                  <a:tcPr marL="35638" marR="35638" marT="0" marB="0" anchor="b"/>
                </a:tc>
              </a:tr>
            </a:tbl>
          </a:graphicData>
        </a:graphic>
      </p:graphicFrame>
      <p:sp>
        <p:nvSpPr>
          <p:cNvPr id="10" name="CaixaDeTexto 9"/>
          <p:cNvSpPr txBox="1"/>
          <p:nvPr/>
        </p:nvSpPr>
        <p:spPr>
          <a:xfrm>
            <a:off x="1115616" y="2276872"/>
            <a:ext cx="7704856" cy="2985433"/>
          </a:xfrm>
          <a:prstGeom prst="rect">
            <a:avLst/>
          </a:prstGeom>
          <a:noFill/>
        </p:spPr>
        <p:txBody>
          <a:bodyPr wrap="square" rtlCol="0">
            <a:spAutoFit/>
          </a:bodyPr>
          <a:lstStyle/>
          <a:p>
            <a:r>
              <a:rPr lang="pt-BR" sz="1600" b="1" u="sng" dirty="0">
                <a:latin typeface="Times New Roman" pitchFamily="18" charset="0"/>
                <a:cs typeface="Times New Roman" pitchFamily="18" charset="0"/>
              </a:rPr>
              <a:t>Projeto Atividade 2001</a:t>
            </a:r>
            <a:endParaRPr lang="pt-BR" sz="1600" dirty="0">
              <a:latin typeface="Times New Roman" pitchFamily="18" charset="0"/>
              <a:cs typeface="Times New Roman" pitchFamily="18" charset="0"/>
            </a:endParaRPr>
          </a:p>
          <a:p>
            <a:pPr algn="just"/>
            <a:r>
              <a:rPr lang="pt-BR" sz="1600" dirty="0">
                <a:latin typeface="Times New Roman" pitchFamily="18" charset="0"/>
                <a:cs typeface="Times New Roman" pitchFamily="18" charset="0"/>
              </a:rPr>
              <a:t>Auxílio financeiro combustível, </a:t>
            </a:r>
            <a:r>
              <a:rPr lang="pt-BR" sz="1600" dirty="0" err="1">
                <a:latin typeface="Times New Roman" pitchFamily="18" charset="0"/>
                <a:cs typeface="Times New Roman" pitchFamily="18" charset="0"/>
              </a:rPr>
              <a:t>iprev</a:t>
            </a:r>
            <a:r>
              <a:rPr lang="pt-BR" sz="1600" dirty="0">
                <a:latin typeface="Times New Roman" pitchFamily="18" charset="0"/>
                <a:cs typeface="Times New Roman" pitchFamily="18" charset="0"/>
              </a:rPr>
              <a:t>, combustível, internet, vale alimentação, pessoal, passagem aérea, manutenção informática, cópia/impressão, serviços reforma do gabinete, câmera digital, material copa/cozinha, encargos patronal, manutenção/peças veículo, cadeiras giratórias, impressão de informativos, material informática, diárias, mobiliário em geral (4 gaveteiros e 1 estação de trabalho), seguro e licenciamento veículo, auxílio funeral Fábio.</a:t>
            </a:r>
          </a:p>
          <a:p>
            <a:r>
              <a:rPr lang="pt-BR" sz="1600" dirty="0">
                <a:latin typeface="Times New Roman" pitchFamily="18" charset="0"/>
                <a:cs typeface="Times New Roman" pitchFamily="18" charset="0"/>
              </a:rPr>
              <a:t> </a:t>
            </a:r>
          </a:p>
          <a:p>
            <a:r>
              <a:rPr lang="pt-BR" sz="1600" b="1" u="sng" dirty="0">
                <a:latin typeface="Times New Roman" pitchFamily="18" charset="0"/>
                <a:cs typeface="Times New Roman" pitchFamily="18" charset="0"/>
              </a:rPr>
              <a:t>Projeto Atividade 2002</a:t>
            </a:r>
            <a:endParaRPr lang="pt-BR" sz="1600" dirty="0">
              <a:latin typeface="Times New Roman" pitchFamily="18" charset="0"/>
              <a:cs typeface="Times New Roman" pitchFamily="18" charset="0"/>
            </a:endParaRPr>
          </a:p>
          <a:p>
            <a:pPr algn="just"/>
            <a:r>
              <a:rPr lang="pt-BR" sz="1600" dirty="0">
                <a:latin typeface="Times New Roman" pitchFamily="18" charset="0"/>
                <a:cs typeface="Times New Roman" pitchFamily="18" charset="0"/>
              </a:rPr>
              <a:t>Telefone fixo, locação de imóvel, vale alimentação, pessoal, encargos patronais, energia elétrica, entre outros.</a:t>
            </a:r>
          </a:p>
          <a:p>
            <a:endParaRPr lang="pt-BR" sz="1200" dirty="0">
              <a:latin typeface="Times New Roman" pitchFamily="18" charset="0"/>
              <a:cs typeface="Times New Roman" pitchFamily="18" charset="0"/>
            </a:endParaRPr>
          </a:p>
        </p:txBody>
      </p:sp>
    </p:spTree>
    <p:extLst>
      <p:ext uri="{BB962C8B-B14F-4D97-AF65-F5344CB8AC3E}">
        <p14:creationId xmlns:p14="http://schemas.microsoft.com/office/powerpoint/2010/main" val="27552023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p:cNvGraphicFramePr>
            <a:graphicFrameLocks noGrp="1"/>
          </p:cNvGraphicFramePr>
          <p:nvPr>
            <p:extLst>
              <p:ext uri="{D42A27DB-BD31-4B8C-83A1-F6EECF244321}">
                <p14:modId xmlns:p14="http://schemas.microsoft.com/office/powerpoint/2010/main" val="1054682910"/>
              </p:ext>
            </p:extLst>
          </p:nvPr>
        </p:nvGraphicFramePr>
        <p:xfrm>
          <a:off x="1115616" y="404664"/>
          <a:ext cx="7657304" cy="625109"/>
        </p:xfrm>
        <a:graphic>
          <a:graphicData uri="http://schemas.openxmlformats.org/drawingml/2006/table">
            <a:tbl>
              <a:tblPr>
                <a:tableStyleId>{5C22544A-7EE6-4342-B048-85BDC9FD1C3A}</a:tableStyleId>
              </a:tblPr>
              <a:tblGrid>
                <a:gridCol w="337990"/>
                <a:gridCol w="2162225"/>
                <a:gridCol w="662413"/>
                <a:gridCol w="537120"/>
                <a:gridCol w="661884"/>
                <a:gridCol w="674043"/>
                <a:gridCol w="602674"/>
                <a:gridCol w="674571"/>
                <a:gridCol w="674571"/>
                <a:gridCol w="669813"/>
              </a:tblGrid>
              <a:tr h="72008">
                <a:tc>
                  <a:txBody>
                    <a:bodyPr/>
                    <a:lstStyle/>
                    <a:p>
                      <a:pPr algn="ctr">
                        <a:spcAft>
                          <a:spcPts val="0"/>
                        </a:spcAft>
                      </a:pPr>
                      <a:r>
                        <a:rPr lang="pt-BR" sz="700" dirty="0">
                          <a:effectLst/>
                        </a:rPr>
                        <a:t>0002</a:t>
                      </a:r>
                      <a:endParaRPr lang="pt-BR" sz="1000" dirty="0">
                        <a:effectLst/>
                        <a:latin typeface="Times New Roman"/>
                        <a:ea typeface="Times New Roman"/>
                      </a:endParaRPr>
                    </a:p>
                  </a:txBody>
                  <a:tcPr marL="35638" marR="35638" marT="0" marB="0" anchor="b"/>
                </a:tc>
                <a:tc>
                  <a:txBody>
                    <a:bodyPr/>
                    <a:lstStyle/>
                    <a:p>
                      <a:pPr>
                        <a:spcAft>
                          <a:spcPts val="0"/>
                        </a:spcAft>
                      </a:pPr>
                      <a:r>
                        <a:rPr lang="pt-BR" sz="700">
                          <a:effectLst/>
                        </a:rPr>
                        <a:t>MODERNIZAÇÃO E INOVAÇÃO ADM</a:t>
                      </a:r>
                      <a:endParaRPr lang="pt-BR" sz="1000">
                        <a:effectLst/>
                        <a:latin typeface="Times New Roman"/>
                        <a:ea typeface="Times New Roman"/>
                      </a:endParaRPr>
                    </a:p>
                  </a:txBody>
                  <a:tcPr marL="35638" marR="35638" marT="0" marB="0" anchor="b"/>
                </a:tc>
                <a:tc>
                  <a:txBody>
                    <a:bodyPr/>
                    <a:lstStyle/>
                    <a:p>
                      <a:pPr algn="ctr">
                        <a:spcAft>
                          <a:spcPts val="0"/>
                        </a:spcAft>
                      </a:pPr>
                      <a:r>
                        <a:rPr lang="pt-BR" sz="700">
                          <a:effectLst/>
                        </a:rPr>
                        <a:t> </a:t>
                      </a:r>
                      <a:endParaRPr lang="pt-BR" sz="1000">
                        <a:effectLst/>
                        <a:latin typeface="Times New Roman"/>
                        <a:ea typeface="Times New Roman"/>
                      </a:endParaRPr>
                    </a:p>
                  </a:txBody>
                  <a:tcPr marL="35638" marR="35638" marT="0" marB="0"/>
                </a:tc>
                <a:tc>
                  <a:txBody>
                    <a:bodyPr/>
                    <a:lstStyle/>
                    <a:p>
                      <a:pPr algn="ctr">
                        <a:spcAft>
                          <a:spcPts val="0"/>
                        </a:spcAft>
                      </a:pPr>
                      <a:r>
                        <a:rPr lang="pt-BR" sz="700">
                          <a:effectLst/>
                        </a:rPr>
                        <a:t> </a:t>
                      </a:r>
                      <a:endParaRPr lang="pt-BR" sz="1000">
                        <a:effectLst/>
                        <a:latin typeface="Times New Roman"/>
                        <a:ea typeface="Times New Roman"/>
                      </a:endParaRPr>
                    </a:p>
                  </a:txBody>
                  <a:tcPr marL="35638" marR="35638" marT="0" marB="0"/>
                </a:tc>
                <a:tc>
                  <a:txBody>
                    <a:bodyPr/>
                    <a:lstStyle/>
                    <a:p>
                      <a:pPr algn="r">
                        <a:spcAft>
                          <a:spcPts val="0"/>
                        </a:spcAft>
                      </a:pPr>
                      <a:r>
                        <a:rPr lang="pt-BR" sz="700">
                          <a:effectLst/>
                        </a:rPr>
                        <a:t> </a:t>
                      </a:r>
                      <a:endParaRPr lang="pt-BR" sz="1000">
                        <a:effectLst/>
                        <a:latin typeface="Times New Roman"/>
                        <a:ea typeface="Times New Roman"/>
                      </a:endParaRPr>
                    </a:p>
                  </a:txBody>
                  <a:tcPr marL="35638" marR="35638" marT="0" marB="0"/>
                </a:tc>
                <a:tc>
                  <a:txBody>
                    <a:bodyPr/>
                    <a:lstStyle/>
                    <a:p>
                      <a:pPr algn="r">
                        <a:spcAft>
                          <a:spcPts val="0"/>
                        </a:spcAft>
                      </a:pPr>
                      <a:r>
                        <a:rPr lang="pt-BR" sz="700">
                          <a:effectLst/>
                        </a:rPr>
                        <a:t> </a:t>
                      </a:r>
                      <a:endParaRPr lang="pt-BR" sz="1000">
                        <a:effectLst/>
                        <a:latin typeface="Times New Roman"/>
                        <a:ea typeface="Times New Roman"/>
                      </a:endParaRPr>
                    </a:p>
                  </a:txBody>
                  <a:tcPr marL="35638" marR="35638" marT="0" marB="0" anchor="b"/>
                </a:tc>
                <a:tc>
                  <a:txBody>
                    <a:bodyPr/>
                    <a:lstStyle/>
                    <a:p>
                      <a:pPr algn="r">
                        <a:spcAft>
                          <a:spcPts val="0"/>
                        </a:spcAft>
                      </a:pPr>
                      <a:r>
                        <a:rPr lang="pt-BR" sz="700">
                          <a:effectLst/>
                        </a:rPr>
                        <a:t> </a:t>
                      </a:r>
                      <a:endParaRPr lang="pt-BR" sz="1000">
                        <a:effectLst/>
                        <a:latin typeface="Times New Roman"/>
                        <a:ea typeface="Times New Roman"/>
                      </a:endParaRPr>
                    </a:p>
                  </a:txBody>
                  <a:tcPr marL="35638" marR="35638" marT="0" marB="0" anchor="b"/>
                </a:tc>
                <a:tc>
                  <a:txBody>
                    <a:bodyPr/>
                    <a:lstStyle/>
                    <a:p>
                      <a:pPr algn="r">
                        <a:spcAft>
                          <a:spcPts val="0"/>
                        </a:spcAft>
                      </a:pPr>
                      <a:r>
                        <a:rPr lang="pt-BR" sz="700">
                          <a:effectLst/>
                        </a:rPr>
                        <a:t> </a:t>
                      </a:r>
                      <a:endParaRPr lang="pt-BR" sz="1000">
                        <a:effectLst/>
                        <a:latin typeface="Times New Roman"/>
                        <a:ea typeface="Times New Roman"/>
                      </a:endParaRPr>
                    </a:p>
                  </a:txBody>
                  <a:tcPr marL="35638" marR="35638" marT="0" marB="0" anchor="b"/>
                </a:tc>
                <a:tc>
                  <a:txBody>
                    <a:bodyPr/>
                    <a:lstStyle/>
                    <a:p>
                      <a:pPr algn="r">
                        <a:spcAft>
                          <a:spcPts val="0"/>
                        </a:spcAft>
                      </a:pPr>
                      <a:r>
                        <a:rPr lang="pt-BR" sz="700">
                          <a:effectLst/>
                        </a:rPr>
                        <a:t> </a:t>
                      </a:r>
                      <a:endParaRPr lang="pt-BR" sz="1000">
                        <a:effectLst/>
                        <a:latin typeface="Times New Roman"/>
                        <a:ea typeface="Times New Roman"/>
                      </a:endParaRPr>
                    </a:p>
                  </a:txBody>
                  <a:tcPr marL="35638" marR="35638" marT="0" marB="0" anchor="b"/>
                </a:tc>
                <a:tc>
                  <a:txBody>
                    <a:bodyPr/>
                    <a:lstStyle/>
                    <a:p>
                      <a:pPr algn="r">
                        <a:spcAft>
                          <a:spcPts val="0"/>
                        </a:spcAft>
                      </a:pPr>
                      <a:r>
                        <a:rPr lang="pt-BR" sz="700">
                          <a:effectLst/>
                        </a:rPr>
                        <a:t> </a:t>
                      </a:r>
                      <a:endParaRPr lang="pt-BR" sz="1000">
                        <a:effectLst/>
                        <a:latin typeface="Times New Roman"/>
                        <a:ea typeface="Times New Roman"/>
                      </a:endParaRPr>
                    </a:p>
                  </a:txBody>
                  <a:tcPr marL="35638" marR="35638" marT="0" marB="0" anchor="b"/>
                </a:tc>
              </a:tr>
              <a:tr h="122189">
                <a:tc>
                  <a:txBody>
                    <a:bodyPr/>
                    <a:lstStyle/>
                    <a:p>
                      <a:pPr algn="ctr">
                        <a:spcAft>
                          <a:spcPts val="0"/>
                        </a:spcAft>
                      </a:pPr>
                      <a:r>
                        <a:rPr lang="pt-BR" sz="800">
                          <a:effectLst/>
                        </a:rPr>
                        <a:t>2003</a:t>
                      </a:r>
                      <a:endParaRPr lang="pt-BR" sz="1000">
                        <a:effectLst/>
                        <a:latin typeface="Times New Roman"/>
                        <a:ea typeface="Times New Roman"/>
                      </a:endParaRPr>
                    </a:p>
                  </a:txBody>
                  <a:tcPr marL="35638" marR="35638" marT="0" marB="0" anchor="b"/>
                </a:tc>
                <a:tc>
                  <a:txBody>
                    <a:bodyPr/>
                    <a:lstStyle/>
                    <a:p>
                      <a:pPr>
                        <a:spcAft>
                          <a:spcPts val="0"/>
                        </a:spcAft>
                      </a:pPr>
                      <a:r>
                        <a:rPr lang="pt-BR" sz="800" dirty="0">
                          <a:effectLst/>
                        </a:rPr>
                        <a:t>Manutenção da Secretaria de Administração</a:t>
                      </a:r>
                      <a:endParaRPr lang="pt-BR" sz="1000" dirty="0">
                        <a:effectLst/>
                        <a:latin typeface="Times New Roman"/>
                        <a:ea typeface="Times New Roman"/>
                      </a:endParaRPr>
                    </a:p>
                  </a:txBody>
                  <a:tcPr marL="35638" marR="35638" marT="0" marB="0" anchor="b"/>
                </a:tc>
                <a:tc>
                  <a:txBody>
                    <a:bodyPr/>
                    <a:lstStyle/>
                    <a:p>
                      <a:pPr algn="ctr">
                        <a:spcAft>
                          <a:spcPts val="0"/>
                        </a:spcAft>
                      </a:pPr>
                      <a:r>
                        <a:rPr lang="pt-BR" sz="800" dirty="0">
                          <a:effectLst/>
                        </a:rPr>
                        <a:t>Diversos</a:t>
                      </a:r>
                      <a:endParaRPr lang="pt-BR" sz="1000" dirty="0">
                        <a:effectLst/>
                        <a:latin typeface="Times New Roman"/>
                        <a:ea typeface="Times New Roman"/>
                      </a:endParaRPr>
                    </a:p>
                  </a:txBody>
                  <a:tcPr marL="35638" marR="35638" marT="0" marB="0"/>
                </a:tc>
                <a:tc>
                  <a:txBody>
                    <a:bodyPr/>
                    <a:lstStyle/>
                    <a:p>
                      <a:pPr algn="ctr">
                        <a:spcAft>
                          <a:spcPts val="0"/>
                        </a:spcAft>
                      </a:pPr>
                      <a:r>
                        <a:rPr lang="pt-BR" sz="800">
                          <a:effectLst/>
                        </a:rPr>
                        <a:t>Unidade</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1</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1</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570.000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dirty="0" smtClean="0">
                          <a:effectLst/>
                          <a:latin typeface="Times New Roman"/>
                          <a:ea typeface="Times New Roman"/>
                        </a:rPr>
                        <a:t>561.002</a:t>
                      </a:r>
                      <a:endParaRPr lang="pt-BR" sz="800" dirty="0">
                        <a:effectLst/>
                        <a:latin typeface="Times New Roman"/>
                        <a:ea typeface="Times New Roman"/>
                      </a:endParaRPr>
                    </a:p>
                  </a:txBody>
                  <a:tcPr marL="35638" marR="35638" marT="0" marB="0" anchor="b"/>
                </a:tc>
                <a:tc>
                  <a:txBody>
                    <a:bodyPr/>
                    <a:lstStyle/>
                    <a:p>
                      <a:pPr algn="r">
                        <a:spcAft>
                          <a:spcPts val="0"/>
                        </a:spcAft>
                      </a:pPr>
                      <a:r>
                        <a:rPr lang="pt-BR" sz="1000" dirty="0" smtClean="0">
                          <a:effectLst/>
                          <a:latin typeface="Times New Roman"/>
                          <a:ea typeface="Times New Roman"/>
                        </a:rPr>
                        <a:t>(8.998)</a:t>
                      </a:r>
                      <a:endParaRPr lang="pt-BR" sz="1000" dirty="0">
                        <a:effectLst/>
                        <a:latin typeface="Times New Roman"/>
                        <a:ea typeface="Times New Roman"/>
                      </a:endParaRPr>
                    </a:p>
                  </a:txBody>
                  <a:tcPr marL="35638" marR="35638" marT="0" marB="0" anchor="b"/>
                </a:tc>
              </a:tr>
              <a:tr h="122189">
                <a:tc>
                  <a:txBody>
                    <a:bodyPr/>
                    <a:lstStyle/>
                    <a:p>
                      <a:pPr algn="ctr">
                        <a:spcAft>
                          <a:spcPts val="0"/>
                        </a:spcAft>
                      </a:pPr>
                      <a:r>
                        <a:rPr lang="pt-BR" sz="800">
                          <a:effectLst/>
                        </a:rPr>
                        <a:t>0001</a:t>
                      </a:r>
                      <a:endParaRPr lang="pt-BR" sz="1000">
                        <a:effectLst/>
                        <a:latin typeface="Times New Roman"/>
                        <a:ea typeface="Times New Roman"/>
                      </a:endParaRPr>
                    </a:p>
                  </a:txBody>
                  <a:tcPr marL="35638" marR="35638" marT="0" marB="0" anchor="b"/>
                </a:tc>
                <a:tc>
                  <a:txBody>
                    <a:bodyPr/>
                    <a:lstStyle/>
                    <a:p>
                      <a:pPr>
                        <a:spcAft>
                          <a:spcPts val="0"/>
                        </a:spcAft>
                      </a:pPr>
                      <a:r>
                        <a:rPr lang="pt-BR" sz="800" dirty="0">
                          <a:effectLst/>
                        </a:rPr>
                        <a:t>Amortização do Déficit Atuarial</a:t>
                      </a:r>
                      <a:endParaRPr lang="pt-BR" sz="1000" dirty="0">
                        <a:effectLst/>
                        <a:latin typeface="Times New Roman"/>
                        <a:ea typeface="Times New Roman"/>
                      </a:endParaRPr>
                    </a:p>
                  </a:txBody>
                  <a:tcPr marL="35638" marR="35638" marT="0" marB="0" anchor="b"/>
                </a:tc>
                <a:tc>
                  <a:txBody>
                    <a:bodyPr/>
                    <a:lstStyle/>
                    <a:p>
                      <a:pPr algn="ctr">
                        <a:spcAft>
                          <a:spcPts val="0"/>
                        </a:spcAft>
                      </a:pPr>
                      <a:r>
                        <a:rPr lang="pt-BR" sz="800">
                          <a:effectLst/>
                        </a:rPr>
                        <a:t>Diversos</a:t>
                      </a:r>
                      <a:endParaRPr lang="pt-BR" sz="1000">
                        <a:effectLst/>
                        <a:latin typeface="Times New Roman"/>
                        <a:ea typeface="Times New Roman"/>
                      </a:endParaRPr>
                    </a:p>
                  </a:txBody>
                  <a:tcPr marL="35638" marR="35638" marT="0" marB="0"/>
                </a:tc>
                <a:tc>
                  <a:txBody>
                    <a:bodyPr/>
                    <a:lstStyle/>
                    <a:p>
                      <a:pPr algn="ctr">
                        <a:spcAft>
                          <a:spcPts val="0"/>
                        </a:spcAft>
                      </a:pPr>
                      <a:r>
                        <a:rPr lang="pt-BR" sz="800">
                          <a:effectLst/>
                        </a:rPr>
                        <a:t>Unidade</a:t>
                      </a:r>
                      <a:endParaRPr lang="pt-BR" sz="1000">
                        <a:effectLst/>
                        <a:latin typeface="Times New Roman"/>
                        <a:ea typeface="Times New Roman"/>
                      </a:endParaRPr>
                    </a:p>
                  </a:txBody>
                  <a:tcPr marL="35638" marR="35638" marT="0" marB="0"/>
                </a:tc>
                <a:tc>
                  <a:txBody>
                    <a:bodyPr/>
                    <a:lstStyle/>
                    <a:p>
                      <a:pPr algn="r">
                        <a:spcAft>
                          <a:spcPts val="0"/>
                        </a:spcAft>
                      </a:pPr>
                      <a:r>
                        <a:rPr lang="pt-BR" sz="800" dirty="0">
                          <a:effectLst/>
                        </a:rPr>
                        <a:t>1</a:t>
                      </a:r>
                      <a:endParaRPr lang="pt-BR" sz="1000" dirty="0">
                        <a:effectLst/>
                        <a:latin typeface="Times New Roman"/>
                        <a:ea typeface="Times New Roman"/>
                      </a:endParaRPr>
                    </a:p>
                  </a:txBody>
                  <a:tcPr marL="35638" marR="35638" marT="0" marB="0" anchor="b"/>
                </a:tc>
                <a:tc>
                  <a:txBody>
                    <a:bodyPr/>
                    <a:lstStyle/>
                    <a:p>
                      <a:pPr algn="r">
                        <a:spcAft>
                          <a:spcPts val="0"/>
                        </a:spcAft>
                      </a:pPr>
                      <a:r>
                        <a:rPr lang="pt-BR" sz="800">
                          <a:effectLst/>
                        </a:rPr>
                        <a:t>1</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186.000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139.951</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(46.049)</a:t>
                      </a:r>
                      <a:endParaRPr lang="pt-BR" sz="1000">
                        <a:effectLst/>
                        <a:latin typeface="Times New Roman"/>
                        <a:ea typeface="Times New Roman"/>
                      </a:endParaRPr>
                    </a:p>
                  </a:txBody>
                  <a:tcPr marL="35638" marR="35638" marT="0" marB="0" anchor="b"/>
                </a:tc>
              </a:tr>
              <a:tr h="122189">
                <a:tc>
                  <a:txBody>
                    <a:bodyPr/>
                    <a:lstStyle/>
                    <a:p>
                      <a:pPr algn="ctr">
                        <a:spcAft>
                          <a:spcPts val="0"/>
                        </a:spcAft>
                      </a:pPr>
                      <a:r>
                        <a:rPr lang="pt-BR" sz="800">
                          <a:effectLst/>
                        </a:rPr>
                        <a:t>1005</a:t>
                      </a:r>
                      <a:endParaRPr lang="pt-BR" sz="1000">
                        <a:effectLst/>
                        <a:latin typeface="Times New Roman"/>
                        <a:ea typeface="Times New Roman"/>
                      </a:endParaRPr>
                    </a:p>
                  </a:txBody>
                  <a:tcPr marL="35638" marR="35638" marT="0" marB="0" anchor="b"/>
                </a:tc>
                <a:tc>
                  <a:txBody>
                    <a:bodyPr/>
                    <a:lstStyle/>
                    <a:p>
                      <a:pPr>
                        <a:spcAft>
                          <a:spcPts val="0"/>
                        </a:spcAft>
                      </a:pPr>
                      <a:r>
                        <a:rPr lang="pt-BR" sz="800" dirty="0">
                          <a:effectLst/>
                        </a:rPr>
                        <a:t>Revitalização, Reforma da Sede Administrativa</a:t>
                      </a:r>
                      <a:endParaRPr lang="pt-BR" sz="1000" dirty="0">
                        <a:effectLst/>
                        <a:latin typeface="Times New Roman"/>
                        <a:ea typeface="Times New Roman"/>
                      </a:endParaRPr>
                    </a:p>
                  </a:txBody>
                  <a:tcPr marL="35638" marR="35638" marT="0" marB="0" anchor="b"/>
                </a:tc>
                <a:tc>
                  <a:txBody>
                    <a:bodyPr/>
                    <a:lstStyle/>
                    <a:p>
                      <a:pPr algn="ctr">
                        <a:spcAft>
                          <a:spcPts val="0"/>
                        </a:spcAft>
                      </a:pPr>
                      <a:r>
                        <a:rPr lang="pt-BR" sz="800">
                          <a:effectLst/>
                        </a:rPr>
                        <a:t>Obra Exec.</a:t>
                      </a:r>
                      <a:endParaRPr lang="pt-BR" sz="1000">
                        <a:effectLst/>
                        <a:latin typeface="Times New Roman"/>
                        <a:ea typeface="Times New Roman"/>
                      </a:endParaRPr>
                    </a:p>
                  </a:txBody>
                  <a:tcPr marL="35638" marR="35638" marT="0" marB="0"/>
                </a:tc>
                <a:tc>
                  <a:txBody>
                    <a:bodyPr/>
                    <a:lstStyle/>
                    <a:p>
                      <a:pPr algn="ctr">
                        <a:spcAft>
                          <a:spcPts val="0"/>
                        </a:spcAft>
                      </a:pPr>
                      <a:r>
                        <a:rPr lang="pt-BR" sz="800">
                          <a:effectLst/>
                        </a:rPr>
                        <a:t>Unidade</a:t>
                      </a:r>
                      <a:endParaRPr lang="pt-BR" sz="1000">
                        <a:effectLst/>
                        <a:latin typeface="Times New Roman"/>
                        <a:ea typeface="Times New Roman"/>
                      </a:endParaRPr>
                    </a:p>
                  </a:txBody>
                  <a:tcPr marL="35638" marR="35638" marT="0" marB="0"/>
                </a:tc>
                <a:tc>
                  <a:txBody>
                    <a:bodyPr/>
                    <a:lstStyle/>
                    <a:p>
                      <a:pPr algn="r">
                        <a:spcAft>
                          <a:spcPts val="0"/>
                        </a:spcAft>
                      </a:pPr>
                      <a:r>
                        <a:rPr lang="pt-BR" sz="800" dirty="0">
                          <a:effectLst/>
                        </a:rPr>
                        <a:t>1</a:t>
                      </a:r>
                      <a:endParaRPr lang="pt-BR" sz="1000" dirty="0">
                        <a:effectLst/>
                        <a:latin typeface="Times New Roman"/>
                        <a:ea typeface="Times New Roman"/>
                      </a:endParaRPr>
                    </a:p>
                  </a:txBody>
                  <a:tcPr marL="35638" marR="35638" marT="0" marB="0" anchor="b"/>
                </a:tc>
                <a:tc>
                  <a:txBody>
                    <a:bodyPr/>
                    <a:lstStyle/>
                    <a:p>
                      <a:pPr algn="r">
                        <a:spcAft>
                          <a:spcPts val="0"/>
                        </a:spcAft>
                      </a:pPr>
                      <a:r>
                        <a:rPr lang="pt-BR" sz="800">
                          <a:effectLst/>
                        </a:rPr>
                        <a:t>-</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(1)</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150.000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a:t>
                      </a:r>
                      <a:endParaRPr lang="pt-BR" sz="1000">
                        <a:effectLst/>
                        <a:latin typeface="Times New Roman"/>
                        <a:ea typeface="Times New Roman"/>
                      </a:endParaRPr>
                    </a:p>
                  </a:txBody>
                  <a:tcPr marL="35638" marR="35638" marT="0" marB="0" anchor="b"/>
                </a:tc>
                <a:tc>
                  <a:txBody>
                    <a:bodyPr/>
                    <a:lstStyle/>
                    <a:p>
                      <a:pPr algn="r">
                        <a:spcAft>
                          <a:spcPts val="0"/>
                        </a:spcAft>
                      </a:pPr>
                      <a:r>
                        <a:rPr lang="pt-BR" sz="800" dirty="0">
                          <a:effectLst/>
                        </a:rPr>
                        <a:t>(150.000)</a:t>
                      </a:r>
                      <a:endParaRPr lang="pt-BR" sz="1000" dirty="0">
                        <a:effectLst/>
                        <a:latin typeface="Times New Roman"/>
                        <a:ea typeface="Times New Roman"/>
                      </a:endParaRPr>
                    </a:p>
                  </a:txBody>
                  <a:tcPr marL="35638" marR="35638" marT="0" marB="0" anchor="b"/>
                </a:tc>
              </a:tr>
            </a:tbl>
          </a:graphicData>
        </a:graphic>
      </p:graphicFrame>
      <p:sp>
        <p:nvSpPr>
          <p:cNvPr id="4" name="CaixaDeTexto 3"/>
          <p:cNvSpPr txBox="1"/>
          <p:nvPr/>
        </p:nvSpPr>
        <p:spPr>
          <a:xfrm>
            <a:off x="1259632" y="1268760"/>
            <a:ext cx="7560840" cy="6494085"/>
          </a:xfrm>
          <a:prstGeom prst="rect">
            <a:avLst/>
          </a:prstGeom>
          <a:noFill/>
        </p:spPr>
        <p:txBody>
          <a:bodyPr wrap="square" rtlCol="0">
            <a:spAutoFit/>
          </a:bodyPr>
          <a:lstStyle/>
          <a:p>
            <a:r>
              <a:rPr lang="pt-BR" sz="1400" b="1" u="sng" dirty="0">
                <a:latin typeface="Times New Roman" pitchFamily="18" charset="0"/>
                <a:cs typeface="Times New Roman" pitchFamily="18" charset="0"/>
              </a:rPr>
              <a:t>Projeto Atividade 2003</a:t>
            </a:r>
            <a:endParaRPr lang="pt-BR" sz="1400" dirty="0">
              <a:latin typeface="Times New Roman" pitchFamily="18" charset="0"/>
              <a:cs typeface="Times New Roman" pitchFamily="18" charset="0"/>
            </a:endParaRPr>
          </a:p>
          <a:p>
            <a:pPr algn="just"/>
            <a:r>
              <a:rPr lang="pt-BR" sz="1400" dirty="0">
                <a:latin typeface="Times New Roman" pitchFamily="18" charset="0"/>
                <a:cs typeface="Times New Roman" pitchFamily="18" charset="0"/>
              </a:rPr>
              <a:t>Todas as despesas com a Secretaria de Administração e Finanças. Tarifas bancárias, adiantamento pequenas despesas, telefonia fixa, publicações legais, auxílio combustível, certificado digital, locação de sistemas de contabilidade, compras, folha, </a:t>
            </a:r>
            <a:r>
              <a:rPr lang="pt-BR" sz="1400" dirty="0" err="1">
                <a:latin typeface="Times New Roman" pitchFamily="18" charset="0"/>
                <a:cs typeface="Times New Roman" pitchFamily="18" charset="0"/>
              </a:rPr>
              <a:t>fly</a:t>
            </a:r>
            <a:r>
              <a:rPr lang="pt-BR" sz="1400" dirty="0">
                <a:latin typeface="Times New Roman" pitchFamily="18" charset="0"/>
                <a:cs typeface="Times New Roman" pitchFamily="18" charset="0"/>
              </a:rPr>
              <a:t> transparência, e-social, almoxarifado, frotas, </a:t>
            </a:r>
            <a:r>
              <a:rPr lang="pt-BR" sz="1400" dirty="0" err="1">
                <a:latin typeface="Times New Roman" pitchFamily="18" charset="0"/>
                <a:cs typeface="Times New Roman" pitchFamily="18" charset="0"/>
              </a:rPr>
              <a:t>fly</a:t>
            </a:r>
            <a:r>
              <a:rPr lang="pt-BR" sz="1400" dirty="0">
                <a:latin typeface="Times New Roman" pitchFamily="18" charset="0"/>
                <a:cs typeface="Times New Roman" pitchFamily="18" charset="0"/>
              </a:rPr>
              <a:t> </a:t>
            </a:r>
            <a:r>
              <a:rPr lang="pt-BR" sz="1400" dirty="0" err="1">
                <a:latin typeface="Times New Roman" pitchFamily="18" charset="0"/>
                <a:cs typeface="Times New Roman" pitchFamily="18" charset="0"/>
              </a:rPr>
              <a:t>e-nota</a:t>
            </a:r>
            <a:r>
              <a:rPr lang="pt-BR" sz="1400" dirty="0">
                <a:latin typeface="Times New Roman" pitchFamily="18" charset="0"/>
                <a:cs typeface="Times New Roman" pitchFamily="18" charset="0"/>
              </a:rPr>
              <a:t>, livro eletrônico, patrimônio, planejamento, ponto eletrônico, pontual </a:t>
            </a:r>
            <a:r>
              <a:rPr lang="pt-BR" sz="1400" dirty="0" err="1">
                <a:latin typeface="Times New Roman" pitchFamily="18" charset="0"/>
                <a:cs typeface="Times New Roman" pitchFamily="18" charset="0"/>
              </a:rPr>
              <a:t>fly</a:t>
            </a:r>
            <a:r>
              <a:rPr lang="pt-BR" sz="1400" dirty="0">
                <a:latin typeface="Times New Roman" pitchFamily="18" charset="0"/>
                <a:cs typeface="Times New Roman" pitchFamily="18" charset="0"/>
              </a:rPr>
              <a:t>, RH, tributação, tributos web, minha folha e protocolo, suporte técnico setor tributário, postagens, café, açúcar, perícias médicas, inscrições cursos, combustível moto, aparelho telefônico, estagiária, DOM, internet, </a:t>
            </a:r>
            <a:r>
              <a:rPr lang="pt-BR" sz="1400" dirty="0" err="1">
                <a:latin typeface="Times New Roman" pitchFamily="18" charset="0"/>
                <a:cs typeface="Times New Roman" pitchFamily="18" charset="0"/>
              </a:rPr>
              <a:t>Cimcatarina</a:t>
            </a:r>
            <a:r>
              <a:rPr lang="pt-BR" sz="1400" dirty="0">
                <a:latin typeface="Times New Roman" pitchFamily="18" charset="0"/>
                <a:cs typeface="Times New Roman" pitchFamily="18" charset="0"/>
              </a:rPr>
              <a:t>, vale alimentação, despesas com pessoal, encargos patronais, material de proteção e segurança, energia elétrica, serviço manutenção preventiva informática,  cópia/impressão/digitalização, material de expediente, </a:t>
            </a:r>
            <a:r>
              <a:rPr lang="pt-BR" sz="1400" dirty="0" err="1">
                <a:latin typeface="Times New Roman" pitchFamily="18" charset="0"/>
                <a:cs typeface="Times New Roman" pitchFamily="18" charset="0"/>
              </a:rPr>
              <a:t>Casan</a:t>
            </a:r>
            <a:r>
              <a:rPr lang="pt-BR" sz="1400" dirty="0">
                <a:latin typeface="Times New Roman" pitchFamily="18" charset="0"/>
                <a:cs typeface="Times New Roman" pitchFamily="18" charset="0"/>
              </a:rPr>
              <a:t>, material para manutenção de bens imóveis, encadernação de documentos, arquivos de aço, serviço de auditoria e consultoria para arrecadação de ICMS, gás de cozinha, estantes de aço modular, material de copa/cozinha/limpeza, </a:t>
            </a:r>
            <a:r>
              <a:rPr lang="pt-BR" sz="1400" dirty="0" err="1">
                <a:latin typeface="Times New Roman" pitchFamily="18" charset="0"/>
                <a:cs typeface="Times New Roman" pitchFamily="18" charset="0"/>
              </a:rPr>
              <a:t>inss</a:t>
            </a:r>
            <a:r>
              <a:rPr lang="pt-BR" sz="1400" dirty="0">
                <a:latin typeface="Times New Roman" pitchFamily="18" charset="0"/>
                <a:cs typeface="Times New Roman" pitchFamily="18" charset="0"/>
              </a:rPr>
              <a:t> de terceiros, 1 cadeira giratória, 2 computadores, material de processamento de dados, material gráfico, limpeza ar condicionados, auxílio funeral, som volante</a:t>
            </a:r>
            <a:r>
              <a:rPr lang="pt-BR" sz="1400" dirty="0" smtClean="0">
                <a:latin typeface="Times New Roman" pitchFamily="18" charset="0"/>
                <a:cs typeface="Times New Roman" pitchFamily="18" charset="0"/>
              </a:rPr>
              <a:t>.</a:t>
            </a:r>
          </a:p>
          <a:p>
            <a:pPr algn="just"/>
            <a:endParaRPr lang="pt-BR" sz="1400" dirty="0">
              <a:latin typeface="Times New Roman" pitchFamily="18" charset="0"/>
              <a:cs typeface="Times New Roman" pitchFamily="18" charset="0"/>
            </a:endParaRPr>
          </a:p>
          <a:p>
            <a:pPr algn="just"/>
            <a:endParaRPr lang="pt-BR" sz="1400" dirty="0" smtClean="0">
              <a:latin typeface="Times New Roman" pitchFamily="18" charset="0"/>
              <a:cs typeface="Times New Roman" pitchFamily="18" charset="0"/>
            </a:endParaRPr>
          </a:p>
          <a:p>
            <a:r>
              <a:rPr lang="pt-BR" sz="1400" b="1" u="sng" dirty="0">
                <a:latin typeface="Times New Roman" pitchFamily="18" charset="0"/>
                <a:cs typeface="Times New Roman" pitchFamily="18" charset="0"/>
              </a:rPr>
              <a:t>Projeto Atividade 0001</a:t>
            </a:r>
            <a:endParaRPr lang="pt-BR" sz="1400" dirty="0">
              <a:latin typeface="Times New Roman" pitchFamily="18" charset="0"/>
              <a:cs typeface="Times New Roman" pitchFamily="18" charset="0"/>
            </a:endParaRPr>
          </a:p>
          <a:p>
            <a:r>
              <a:rPr lang="pt-BR" sz="1400" dirty="0">
                <a:latin typeface="Times New Roman" pitchFamily="18" charset="0"/>
                <a:cs typeface="Times New Roman" pitchFamily="18" charset="0"/>
              </a:rPr>
              <a:t>Despesa empenhada quanto à amortização do déficit atuarial – como é um fundo de pensão é normal ter isso, pois, é a diferença negativa entre o ativo (bens e direitos) e obrigações (passivo), pois, quando é mensurado o passivo, é considerado todos os benefícios que devem ser pagos para os participantes, aposentados e pensionistas, até o final da vida de quem vai receber. É feito como se o fundo tivesse que pagar tudo a vista, mas vai ser desembolsado ao longo de vários anos, de forma mensal.</a:t>
            </a:r>
          </a:p>
          <a:p>
            <a:pPr algn="just"/>
            <a:endParaRPr lang="pt-BR" sz="1200" dirty="0">
              <a:latin typeface="Times New Roman" pitchFamily="18" charset="0"/>
              <a:cs typeface="Times New Roman" pitchFamily="18" charset="0"/>
            </a:endParaRPr>
          </a:p>
          <a:p>
            <a:pPr algn="just"/>
            <a:endParaRPr lang="pt-BR" sz="1200" dirty="0" smtClean="0">
              <a:latin typeface="Times New Roman" pitchFamily="18" charset="0"/>
              <a:cs typeface="Times New Roman" pitchFamily="18" charset="0"/>
            </a:endParaRPr>
          </a:p>
          <a:p>
            <a:pPr algn="just"/>
            <a:endParaRPr lang="pt-BR" sz="1200" dirty="0">
              <a:latin typeface="Times New Roman" pitchFamily="18" charset="0"/>
              <a:cs typeface="Times New Roman" pitchFamily="18" charset="0"/>
            </a:endParaRPr>
          </a:p>
          <a:p>
            <a:pPr algn="just"/>
            <a:endParaRPr lang="pt-BR" sz="1200" dirty="0" smtClean="0">
              <a:latin typeface="Times New Roman" pitchFamily="18" charset="0"/>
              <a:cs typeface="Times New Roman" pitchFamily="18" charset="0"/>
            </a:endParaRPr>
          </a:p>
          <a:p>
            <a:pPr algn="just"/>
            <a:endParaRPr lang="pt-BR" sz="1200" dirty="0">
              <a:latin typeface="Times New Roman" pitchFamily="18" charset="0"/>
              <a:cs typeface="Times New Roman" pitchFamily="18" charset="0"/>
            </a:endParaRPr>
          </a:p>
          <a:p>
            <a:pPr algn="just"/>
            <a:endParaRPr lang="pt-BR" sz="1200" dirty="0" smtClean="0">
              <a:latin typeface="Times New Roman" pitchFamily="18" charset="0"/>
              <a:cs typeface="Times New Roman" pitchFamily="18" charset="0"/>
            </a:endParaRPr>
          </a:p>
          <a:p>
            <a:pPr algn="just"/>
            <a:endParaRPr lang="pt-BR" sz="1200" dirty="0">
              <a:latin typeface="Times New Roman" pitchFamily="18" charset="0"/>
              <a:cs typeface="Times New Roman" pitchFamily="18" charset="0"/>
            </a:endParaRPr>
          </a:p>
          <a:p>
            <a:pPr algn="just"/>
            <a:endParaRPr lang="pt-BR" sz="1200" dirty="0" smtClean="0">
              <a:latin typeface="Times New Roman" pitchFamily="18" charset="0"/>
              <a:cs typeface="Times New Roman" pitchFamily="18" charset="0"/>
            </a:endParaRPr>
          </a:p>
          <a:p>
            <a:pPr algn="just"/>
            <a:endParaRPr lang="pt-BR" sz="1200" dirty="0">
              <a:latin typeface="Times New Roman" pitchFamily="18" charset="0"/>
              <a:cs typeface="Times New Roman" pitchFamily="18" charset="0"/>
            </a:endParaRPr>
          </a:p>
        </p:txBody>
      </p:sp>
    </p:spTree>
    <p:extLst>
      <p:ext uri="{BB962C8B-B14F-4D97-AF65-F5344CB8AC3E}">
        <p14:creationId xmlns:p14="http://schemas.microsoft.com/office/powerpoint/2010/main" val="39684730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p:cNvGraphicFramePr>
            <a:graphicFrameLocks noGrp="1"/>
          </p:cNvGraphicFramePr>
          <p:nvPr>
            <p:extLst>
              <p:ext uri="{D42A27DB-BD31-4B8C-83A1-F6EECF244321}">
                <p14:modId xmlns:p14="http://schemas.microsoft.com/office/powerpoint/2010/main" val="1499364427"/>
              </p:ext>
            </p:extLst>
          </p:nvPr>
        </p:nvGraphicFramePr>
        <p:xfrm>
          <a:off x="1187624" y="620688"/>
          <a:ext cx="7499350" cy="381269"/>
        </p:xfrm>
        <a:graphic>
          <a:graphicData uri="http://schemas.openxmlformats.org/drawingml/2006/table">
            <a:tbl>
              <a:tblPr>
                <a:tableStyleId>{5C22544A-7EE6-4342-B048-85BDC9FD1C3A}</a:tableStyleId>
              </a:tblPr>
              <a:tblGrid>
                <a:gridCol w="455354"/>
                <a:gridCol w="2080892"/>
                <a:gridCol w="637496"/>
                <a:gridCol w="516916"/>
                <a:gridCol w="636987"/>
                <a:gridCol w="648689"/>
                <a:gridCol w="580004"/>
                <a:gridCol w="649197"/>
                <a:gridCol w="649197"/>
                <a:gridCol w="644618"/>
              </a:tblGrid>
              <a:tr h="46106">
                <a:tc>
                  <a:txBody>
                    <a:bodyPr/>
                    <a:lstStyle/>
                    <a:p>
                      <a:pPr algn="ctr">
                        <a:spcAft>
                          <a:spcPts val="0"/>
                        </a:spcAft>
                      </a:pPr>
                      <a:r>
                        <a:rPr lang="pt-BR" sz="700" dirty="0">
                          <a:effectLst/>
                        </a:rPr>
                        <a:t>0003</a:t>
                      </a:r>
                      <a:endParaRPr lang="pt-BR" sz="1000" dirty="0">
                        <a:effectLst/>
                        <a:latin typeface="Times New Roman"/>
                        <a:ea typeface="Times New Roman"/>
                      </a:endParaRPr>
                    </a:p>
                  </a:txBody>
                  <a:tcPr marL="35638" marR="35638" marT="0" marB="0" anchor="b"/>
                </a:tc>
                <a:tc gridSpan="3">
                  <a:txBody>
                    <a:bodyPr/>
                    <a:lstStyle/>
                    <a:p>
                      <a:pPr>
                        <a:spcAft>
                          <a:spcPts val="0"/>
                        </a:spcAft>
                      </a:pPr>
                      <a:r>
                        <a:rPr lang="pt-BR" sz="700">
                          <a:effectLst/>
                        </a:rPr>
                        <a:t>PLANEJANDO ANTONIO CARLOS PARA O FUTURO</a:t>
                      </a:r>
                      <a:endParaRPr lang="pt-BR" sz="1000">
                        <a:effectLst/>
                        <a:latin typeface="Times New Roman"/>
                        <a:ea typeface="Times New Roman"/>
                      </a:endParaRPr>
                    </a:p>
                  </a:txBody>
                  <a:tcPr marL="35638" marR="35638" marT="0" marB="0" anchor="b"/>
                </a:tc>
                <a:tc hMerge="1">
                  <a:txBody>
                    <a:bodyPr/>
                    <a:lstStyle/>
                    <a:p>
                      <a:endParaRPr lang="pt-BR"/>
                    </a:p>
                  </a:txBody>
                  <a:tcPr/>
                </a:tc>
                <a:tc hMerge="1">
                  <a:txBody>
                    <a:bodyPr/>
                    <a:lstStyle/>
                    <a:p>
                      <a:endParaRPr lang="pt-BR"/>
                    </a:p>
                  </a:txBody>
                  <a:tcPr/>
                </a:tc>
                <a:tc>
                  <a:txBody>
                    <a:bodyPr/>
                    <a:lstStyle/>
                    <a:p>
                      <a:pPr algn="r">
                        <a:spcAft>
                          <a:spcPts val="0"/>
                        </a:spcAft>
                      </a:pPr>
                      <a:r>
                        <a:rPr lang="pt-BR" sz="700">
                          <a:effectLst/>
                        </a:rPr>
                        <a:t> </a:t>
                      </a:r>
                      <a:endParaRPr lang="pt-BR" sz="1000">
                        <a:effectLst/>
                        <a:latin typeface="Times New Roman"/>
                        <a:ea typeface="Times New Roman"/>
                      </a:endParaRPr>
                    </a:p>
                  </a:txBody>
                  <a:tcPr marL="35638" marR="35638" marT="0" marB="0" anchor="b"/>
                </a:tc>
                <a:tc>
                  <a:txBody>
                    <a:bodyPr/>
                    <a:lstStyle/>
                    <a:p>
                      <a:pPr algn="r">
                        <a:spcAft>
                          <a:spcPts val="0"/>
                        </a:spcAft>
                      </a:pPr>
                      <a:r>
                        <a:rPr lang="pt-BR" sz="700">
                          <a:effectLst/>
                        </a:rPr>
                        <a:t> </a:t>
                      </a:r>
                      <a:endParaRPr lang="pt-BR" sz="1000">
                        <a:effectLst/>
                        <a:latin typeface="Times New Roman"/>
                        <a:ea typeface="Times New Roman"/>
                      </a:endParaRPr>
                    </a:p>
                  </a:txBody>
                  <a:tcPr marL="35638" marR="35638" marT="0" marB="0" anchor="b"/>
                </a:tc>
                <a:tc>
                  <a:txBody>
                    <a:bodyPr/>
                    <a:lstStyle/>
                    <a:p>
                      <a:pPr algn="r">
                        <a:spcAft>
                          <a:spcPts val="0"/>
                        </a:spcAft>
                      </a:pPr>
                      <a:r>
                        <a:rPr lang="pt-BR" sz="700">
                          <a:effectLst/>
                        </a:rPr>
                        <a:t> </a:t>
                      </a:r>
                      <a:endParaRPr lang="pt-BR" sz="1000">
                        <a:effectLst/>
                        <a:latin typeface="Times New Roman"/>
                        <a:ea typeface="Times New Roman"/>
                      </a:endParaRPr>
                    </a:p>
                  </a:txBody>
                  <a:tcPr marL="35638" marR="35638" marT="0" marB="0" anchor="b"/>
                </a:tc>
                <a:tc>
                  <a:txBody>
                    <a:bodyPr/>
                    <a:lstStyle/>
                    <a:p>
                      <a:pPr algn="r">
                        <a:spcAft>
                          <a:spcPts val="0"/>
                        </a:spcAft>
                      </a:pPr>
                      <a:r>
                        <a:rPr lang="pt-BR" sz="700">
                          <a:effectLst/>
                        </a:rPr>
                        <a:t> </a:t>
                      </a:r>
                      <a:endParaRPr lang="pt-BR" sz="1000">
                        <a:effectLst/>
                        <a:latin typeface="Times New Roman"/>
                        <a:ea typeface="Times New Roman"/>
                      </a:endParaRPr>
                    </a:p>
                  </a:txBody>
                  <a:tcPr marL="35638" marR="35638" marT="0" marB="0" anchor="b"/>
                </a:tc>
                <a:tc>
                  <a:txBody>
                    <a:bodyPr/>
                    <a:lstStyle/>
                    <a:p>
                      <a:pPr algn="r">
                        <a:spcAft>
                          <a:spcPts val="0"/>
                        </a:spcAft>
                      </a:pPr>
                      <a:r>
                        <a:rPr lang="pt-BR" sz="700">
                          <a:effectLst/>
                        </a:rPr>
                        <a:t> </a:t>
                      </a:r>
                      <a:endParaRPr lang="pt-BR" sz="1000">
                        <a:effectLst/>
                        <a:latin typeface="Times New Roman"/>
                        <a:ea typeface="Times New Roman"/>
                      </a:endParaRPr>
                    </a:p>
                  </a:txBody>
                  <a:tcPr marL="35638" marR="35638" marT="0" marB="0" anchor="b"/>
                </a:tc>
                <a:tc>
                  <a:txBody>
                    <a:bodyPr/>
                    <a:lstStyle/>
                    <a:p>
                      <a:pPr algn="r">
                        <a:spcAft>
                          <a:spcPts val="0"/>
                        </a:spcAft>
                      </a:pPr>
                      <a:r>
                        <a:rPr lang="pt-BR" sz="700">
                          <a:effectLst/>
                        </a:rPr>
                        <a:t> </a:t>
                      </a:r>
                      <a:endParaRPr lang="pt-BR" sz="1000">
                        <a:effectLst/>
                        <a:latin typeface="Times New Roman"/>
                        <a:ea typeface="Times New Roman"/>
                      </a:endParaRPr>
                    </a:p>
                  </a:txBody>
                  <a:tcPr marL="35638" marR="35638" marT="0" marB="0" anchor="b"/>
                </a:tc>
              </a:tr>
              <a:tr h="122189">
                <a:tc>
                  <a:txBody>
                    <a:bodyPr/>
                    <a:lstStyle/>
                    <a:p>
                      <a:pPr algn="ctr">
                        <a:spcAft>
                          <a:spcPts val="0"/>
                        </a:spcAft>
                      </a:pPr>
                      <a:r>
                        <a:rPr lang="pt-BR" sz="800">
                          <a:effectLst/>
                        </a:rPr>
                        <a:t>2028</a:t>
                      </a:r>
                      <a:endParaRPr lang="pt-BR" sz="1000">
                        <a:effectLst/>
                        <a:latin typeface="Times New Roman"/>
                        <a:ea typeface="Times New Roman"/>
                      </a:endParaRPr>
                    </a:p>
                  </a:txBody>
                  <a:tcPr marL="35638" marR="35638" marT="0" marB="0" anchor="b"/>
                </a:tc>
                <a:tc>
                  <a:txBody>
                    <a:bodyPr/>
                    <a:lstStyle/>
                    <a:p>
                      <a:pPr>
                        <a:spcAft>
                          <a:spcPts val="0"/>
                        </a:spcAft>
                      </a:pPr>
                      <a:r>
                        <a:rPr lang="pt-BR" sz="800">
                          <a:effectLst/>
                        </a:rPr>
                        <a:t>Manutenção da Secretaria de Planejamento</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Diversos</a:t>
                      </a:r>
                      <a:endParaRPr lang="pt-BR" sz="1000">
                        <a:effectLst/>
                        <a:latin typeface="Times New Roman"/>
                        <a:ea typeface="Times New Roman"/>
                      </a:endParaRPr>
                    </a:p>
                  </a:txBody>
                  <a:tcPr marL="35638" marR="35638" marT="0" marB="0"/>
                </a:tc>
                <a:tc>
                  <a:txBody>
                    <a:bodyPr/>
                    <a:lstStyle/>
                    <a:p>
                      <a:pPr algn="ctr">
                        <a:spcAft>
                          <a:spcPts val="0"/>
                        </a:spcAft>
                      </a:pPr>
                      <a:r>
                        <a:rPr lang="pt-BR" sz="800">
                          <a:effectLst/>
                        </a:rPr>
                        <a:t>Unidade</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1</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1</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138.000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dirty="0" smtClean="0">
                          <a:effectLst/>
                          <a:latin typeface="Times New Roman"/>
                          <a:ea typeface="Times New Roman"/>
                        </a:rPr>
                        <a:t>122.654</a:t>
                      </a:r>
                      <a:endParaRPr lang="pt-BR" sz="800" dirty="0">
                        <a:effectLst/>
                        <a:latin typeface="Times New Roman"/>
                        <a:ea typeface="Times New Roman"/>
                      </a:endParaRPr>
                    </a:p>
                  </a:txBody>
                  <a:tcPr marL="35638" marR="35638" marT="0" marB="0" anchor="b"/>
                </a:tc>
                <a:tc>
                  <a:txBody>
                    <a:bodyPr/>
                    <a:lstStyle/>
                    <a:p>
                      <a:pPr algn="r">
                        <a:spcAft>
                          <a:spcPts val="0"/>
                        </a:spcAft>
                      </a:pPr>
                      <a:r>
                        <a:rPr lang="pt-BR" sz="1000" dirty="0" smtClean="0">
                          <a:effectLst/>
                          <a:latin typeface="Times New Roman"/>
                          <a:ea typeface="Times New Roman"/>
                        </a:rPr>
                        <a:t>(15.346)</a:t>
                      </a:r>
                      <a:endParaRPr lang="pt-BR" sz="1000" dirty="0">
                        <a:effectLst/>
                        <a:latin typeface="Times New Roman"/>
                        <a:ea typeface="Times New Roman"/>
                      </a:endParaRPr>
                    </a:p>
                  </a:txBody>
                  <a:tcPr marL="35638" marR="35638" marT="0" marB="0" anchor="b"/>
                </a:tc>
              </a:tr>
              <a:tr h="122189">
                <a:tc>
                  <a:txBody>
                    <a:bodyPr/>
                    <a:lstStyle/>
                    <a:p>
                      <a:pPr algn="ctr">
                        <a:spcAft>
                          <a:spcPts val="0"/>
                        </a:spcAft>
                      </a:pPr>
                      <a:r>
                        <a:rPr lang="pt-BR" sz="800">
                          <a:effectLst/>
                        </a:rPr>
                        <a:t>2029</a:t>
                      </a:r>
                      <a:endParaRPr lang="pt-BR" sz="1000">
                        <a:effectLst/>
                        <a:latin typeface="Times New Roman"/>
                        <a:ea typeface="Times New Roman"/>
                      </a:endParaRPr>
                    </a:p>
                  </a:txBody>
                  <a:tcPr marL="35638" marR="35638" marT="0" marB="0" anchor="b"/>
                </a:tc>
                <a:tc>
                  <a:txBody>
                    <a:bodyPr/>
                    <a:lstStyle/>
                    <a:p>
                      <a:pPr>
                        <a:spcAft>
                          <a:spcPts val="0"/>
                        </a:spcAft>
                      </a:pPr>
                      <a:r>
                        <a:rPr lang="pt-BR" sz="800">
                          <a:effectLst/>
                        </a:rPr>
                        <a:t>Defesa Civil</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dirty="0">
                          <a:effectLst/>
                        </a:rPr>
                        <a:t>Ações </a:t>
                      </a:r>
                      <a:endParaRPr lang="pt-BR" sz="1000" dirty="0">
                        <a:effectLst/>
                        <a:latin typeface="Times New Roman"/>
                        <a:ea typeface="Times New Roman"/>
                      </a:endParaRPr>
                    </a:p>
                  </a:txBody>
                  <a:tcPr marL="35638" marR="35638" marT="0" marB="0"/>
                </a:tc>
                <a:tc>
                  <a:txBody>
                    <a:bodyPr/>
                    <a:lstStyle/>
                    <a:p>
                      <a:pPr algn="ctr">
                        <a:spcAft>
                          <a:spcPts val="0"/>
                        </a:spcAft>
                      </a:pPr>
                      <a:r>
                        <a:rPr lang="pt-BR" sz="800" dirty="0">
                          <a:effectLst/>
                        </a:rPr>
                        <a:t>Unidade</a:t>
                      </a:r>
                      <a:endParaRPr lang="pt-BR" sz="1000" dirty="0">
                        <a:effectLst/>
                        <a:latin typeface="Times New Roman"/>
                        <a:ea typeface="Times New Roman"/>
                      </a:endParaRPr>
                    </a:p>
                  </a:txBody>
                  <a:tcPr marL="35638" marR="35638" marT="0" marB="0"/>
                </a:tc>
                <a:tc>
                  <a:txBody>
                    <a:bodyPr/>
                    <a:lstStyle/>
                    <a:p>
                      <a:pPr algn="r">
                        <a:spcAft>
                          <a:spcPts val="0"/>
                        </a:spcAft>
                      </a:pPr>
                      <a:r>
                        <a:rPr lang="pt-BR" sz="800">
                          <a:effectLst/>
                        </a:rPr>
                        <a:t>1</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(1)</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27.000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a:t>
                      </a:r>
                      <a:endParaRPr lang="pt-BR" sz="1000">
                        <a:effectLst/>
                        <a:latin typeface="Times New Roman"/>
                        <a:ea typeface="Times New Roman"/>
                      </a:endParaRPr>
                    </a:p>
                  </a:txBody>
                  <a:tcPr marL="35638" marR="35638" marT="0" marB="0" anchor="b"/>
                </a:tc>
                <a:tc>
                  <a:txBody>
                    <a:bodyPr/>
                    <a:lstStyle/>
                    <a:p>
                      <a:pPr algn="r">
                        <a:spcAft>
                          <a:spcPts val="0"/>
                        </a:spcAft>
                      </a:pPr>
                      <a:r>
                        <a:rPr lang="pt-BR" sz="800" dirty="0">
                          <a:effectLst/>
                        </a:rPr>
                        <a:t>(27.000)</a:t>
                      </a:r>
                      <a:endParaRPr lang="pt-BR" sz="1000" dirty="0">
                        <a:effectLst/>
                        <a:latin typeface="Times New Roman"/>
                        <a:ea typeface="Times New Roman"/>
                      </a:endParaRPr>
                    </a:p>
                  </a:txBody>
                  <a:tcPr marL="35638" marR="35638" marT="0" marB="0" anchor="b"/>
                </a:tc>
              </a:tr>
            </a:tbl>
          </a:graphicData>
        </a:graphic>
      </p:graphicFrame>
      <p:sp>
        <p:nvSpPr>
          <p:cNvPr id="4" name="CaixaDeTexto 3"/>
          <p:cNvSpPr txBox="1"/>
          <p:nvPr/>
        </p:nvSpPr>
        <p:spPr>
          <a:xfrm>
            <a:off x="1331640" y="1772816"/>
            <a:ext cx="7488832" cy="1815882"/>
          </a:xfrm>
          <a:prstGeom prst="rect">
            <a:avLst/>
          </a:prstGeom>
          <a:noFill/>
        </p:spPr>
        <p:txBody>
          <a:bodyPr wrap="square" rtlCol="0">
            <a:spAutoFit/>
          </a:bodyPr>
          <a:lstStyle/>
          <a:p>
            <a:r>
              <a:rPr lang="pt-BR" sz="1400" b="1" u="sng" dirty="0">
                <a:latin typeface="Times New Roman" pitchFamily="18" charset="0"/>
                <a:cs typeface="Times New Roman" pitchFamily="18" charset="0"/>
              </a:rPr>
              <a:t>Projeto Atividade 2028</a:t>
            </a:r>
            <a:endParaRPr lang="pt-BR" sz="1400" dirty="0">
              <a:latin typeface="Times New Roman" pitchFamily="18" charset="0"/>
              <a:cs typeface="Times New Roman" pitchFamily="18" charset="0"/>
            </a:endParaRPr>
          </a:p>
          <a:p>
            <a:r>
              <a:rPr lang="pt-BR" sz="1400" dirty="0">
                <a:latin typeface="Times New Roman" pitchFamily="18" charset="0"/>
                <a:cs typeface="Times New Roman" pitchFamily="18" charset="0"/>
              </a:rPr>
              <a:t>Todas as despesas para Manutenção da Secretaria de Planejamento. (Adiantamento, combustível, ART, estagiário, internet, </a:t>
            </a:r>
            <a:r>
              <a:rPr lang="pt-BR" sz="1400" dirty="0" err="1">
                <a:latin typeface="Times New Roman" pitchFamily="18" charset="0"/>
                <a:cs typeface="Times New Roman" pitchFamily="18" charset="0"/>
              </a:rPr>
              <a:t>inss</a:t>
            </a:r>
            <a:r>
              <a:rPr lang="pt-BR" sz="1400" dirty="0">
                <a:latin typeface="Times New Roman" pitchFamily="18" charset="0"/>
                <a:cs typeface="Times New Roman" pitchFamily="18" charset="0"/>
              </a:rPr>
              <a:t> de terceiros, manutenção serviços de informática, cópia/impressão, custas de publicação, pessoal, encargos patronais, pneus, material de copa/cozinha, material de informática, água, manutenção de veículos, seguro e licenciamento veículo, entre outras.</a:t>
            </a:r>
          </a:p>
          <a:p>
            <a:r>
              <a:rPr lang="pt-BR" sz="1400" dirty="0">
                <a:latin typeface="Times New Roman" pitchFamily="18" charset="0"/>
                <a:cs typeface="Times New Roman" pitchFamily="18" charset="0"/>
              </a:rPr>
              <a:t> </a:t>
            </a:r>
          </a:p>
          <a:p>
            <a:r>
              <a:rPr lang="pt-BR" sz="1400" b="1" u="sng" dirty="0">
                <a:latin typeface="Times New Roman" pitchFamily="18" charset="0"/>
                <a:cs typeface="Times New Roman" pitchFamily="18" charset="0"/>
              </a:rPr>
              <a:t>Projeto Atividade 2029</a:t>
            </a:r>
            <a:endParaRPr lang="pt-BR" sz="1400" dirty="0">
              <a:latin typeface="Times New Roman" pitchFamily="18" charset="0"/>
              <a:cs typeface="Times New Roman" pitchFamily="18" charset="0"/>
            </a:endParaRPr>
          </a:p>
          <a:p>
            <a:r>
              <a:rPr lang="pt-BR" sz="1400" dirty="0">
                <a:latin typeface="Times New Roman" pitchFamily="18" charset="0"/>
                <a:cs typeface="Times New Roman" pitchFamily="18" charset="0"/>
              </a:rPr>
              <a:t>Não houve despesa neste projeto atividade.</a:t>
            </a:r>
          </a:p>
        </p:txBody>
      </p:sp>
    </p:spTree>
    <p:extLst>
      <p:ext uri="{BB962C8B-B14F-4D97-AF65-F5344CB8AC3E}">
        <p14:creationId xmlns:p14="http://schemas.microsoft.com/office/powerpoint/2010/main" val="36845772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p:cNvGraphicFramePr>
            <a:graphicFrameLocks noGrp="1"/>
          </p:cNvGraphicFramePr>
          <p:nvPr>
            <p:extLst>
              <p:ext uri="{D42A27DB-BD31-4B8C-83A1-F6EECF244321}">
                <p14:modId xmlns:p14="http://schemas.microsoft.com/office/powerpoint/2010/main" val="2234574976"/>
              </p:ext>
            </p:extLst>
          </p:nvPr>
        </p:nvGraphicFramePr>
        <p:xfrm>
          <a:off x="1259632" y="404664"/>
          <a:ext cx="7499350" cy="628937"/>
        </p:xfrm>
        <a:graphic>
          <a:graphicData uri="http://schemas.openxmlformats.org/drawingml/2006/table">
            <a:tbl>
              <a:tblPr>
                <a:tableStyleId>{5C22544A-7EE6-4342-B048-85BDC9FD1C3A}</a:tableStyleId>
              </a:tblPr>
              <a:tblGrid>
                <a:gridCol w="455354"/>
                <a:gridCol w="2080892"/>
                <a:gridCol w="637496"/>
                <a:gridCol w="516916"/>
                <a:gridCol w="636987"/>
                <a:gridCol w="648689"/>
                <a:gridCol w="580004"/>
                <a:gridCol w="649197"/>
                <a:gridCol w="649197"/>
                <a:gridCol w="644618"/>
              </a:tblGrid>
              <a:tr h="109970">
                <a:tc>
                  <a:txBody>
                    <a:bodyPr/>
                    <a:lstStyle/>
                    <a:p>
                      <a:pPr algn="ctr">
                        <a:spcAft>
                          <a:spcPts val="0"/>
                        </a:spcAft>
                      </a:pPr>
                      <a:r>
                        <a:rPr lang="pt-BR" sz="700" dirty="0">
                          <a:effectLst/>
                        </a:rPr>
                        <a:t>0004</a:t>
                      </a:r>
                      <a:endParaRPr lang="pt-BR" sz="1000" dirty="0">
                        <a:effectLst/>
                        <a:latin typeface="Times New Roman"/>
                        <a:ea typeface="Times New Roman"/>
                      </a:endParaRPr>
                    </a:p>
                  </a:txBody>
                  <a:tcPr marL="35638" marR="35638" marT="0" marB="0" anchor="b"/>
                </a:tc>
                <a:tc gridSpan="3">
                  <a:txBody>
                    <a:bodyPr/>
                    <a:lstStyle/>
                    <a:p>
                      <a:pPr>
                        <a:spcAft>
                          <a:spcPts val="0"/>
                        </a:spcAft>
                      </a:pPr>
                      <a:r>
                        <a:rPr lang="pt-BR" sz="700">
                          <a:effectLst/>
                        </a:rPr>
                        <a:t>ESPORTE, LAZER, BEM ESTAR E JUVENTUDE</a:t>
                      </a:r>
                      <a:endParaRPr lang="pt-BR" sz="1000">
                        <a:effectLst/>
                        <a:latin typeface="Times New Roman"/>
                        <a:ea typeface="Times New Roman"/>
                      </a:endParaRPr>
                    </a:p>
                  </a:txBody>
                  <a:tcPr marL="35638" marR="35638" marT="0" marB="0" anchor="b"/>
                </a:tc>
                <a:tc hMerge="1">
                  <a:txBody>
                    <a:bodyPr/>
                    <a:lstStyle/>
                    <a:p>
                      <a:endParaRPr lang="pt-BR"/>
                    </a:p>
                  </a:txBody>
                  <a:tcPr/>
                </a:tc>
                <a:tc hMerge="1">
                  <a:txBody>
                    <a:bodyPr/>
                    <a:lstStyle/>
                    <a:p>
                      <a:endParaRPr lang="pt-BR"/>
                    </a:p>
                  </a:txBody>
                  <a:tcPr/>
                </a:tc>
                <a:tc>
                  <a:txBody>
                    <a:bodyPr/>
                    <a:lstStyle/>
                    <a:p>
                      <a:pPr algn="r">
                        <a:spcAft>
                          <a:spcPts val="0"/>
                        </a:spcAft>
                      </a:pPr>
                      <a:r>
                        <a:rPr lang="pt-BR" sz="700">
                          <a:effectLst/>
                        </a:rPr>
                        <a:t> </a:t>
                      </a:r>
                      <a:endParaRPr lang="pt-BR" sz="1000">
                        <a:effectLst/>
                        <a:latin typeface="Times New Roman"/>
                        <a:ea typeface="Times New Roman"/>
                      </a:endParaRPr>
                    </a:p>
                  </a:txBody>
                  <a:tcPr marL="35638" marR="35638" marT="0" marB="0" anchor="b"/>
                </a:tc>
                <a:tc>
                  <a:txBody>
                    <a:bodyPr/>
                    <a:lstStyle/>
                    <a:p>
                      <a:pPr algn="r">
                        <a:spcAft>
                          <a:spcPts val="0"/>
                        </a:spcAft>
                      </a:pPr>
                      <a:r>
                        <a:rPr lang="pt-BR" sz="700">
                          <a:effectLst/>
                        </a:rPr>
                        <a:t> </a:t>
                      </a:r>
                      <a:endParaRPr lang="pt-BR" sz="1000">
                        <a:effectLst/>
                        <a:latin typeface="Times New Roman"/>
                        <a:ea typeface="Times New Roman"/>
                      </a:endParaRPr>
                    </a:p>
                  </a:txBody>
                  <a:tcPr marL="35638" marR="35638" marT="0" marB="0" anchor="b"/>
                </a:tc>
                <a:tc>
                  <a:txBody>
                    <a:bodyPr/>
                    <a:lstStyle/>
                    <a:p>
                      <a:pPr algn="r">
                        <a:spcAft>
                          <a:spcPts val="0"/>
                        </a:spcAft>
                      </a:pPr>
                      <a:r>
                        <a:rPr lang="pt-BR" sz="700">
                          <a:effectLst/>
                        </a:rPr>
                        <a:t> </a:t>
                      </a:r>
                      <a:endParaRPr lang="pt-BR" sz="1000">
                        <a:effectLst/>
                        <a:latin typeface="Times New Roman"/>
                        <a:ea typeface="Times New Roman"/>
                      </a:endParaRPr>
                    </a:p>
                  </a:txBody>
                  <a:tcPr marL="35638" marR="35638" marT="0" marB="0" anchor="b"/>
                </a:tc>
                <a:tc>
                  <a:txBody>
                    <a:bodyPr/>
                    <a:lstStyle/>
                    <a:p>
                      <a:pPr algn="r">
                        <a:spcAft>
                          <a:spcPts val="0"/>
                        </a:spcAft>
                      </a:pPr>
                      <a:r>
                        <a:rPr lang="pt-BR" sz="700">
                          <a:effectLst/>
                        </a:rPr>
                        <a:t> </a:t>
                      </a:r>
                      <a:endParaRPr lang="pt-BR" sz="1000">
                        <a:effectLst/>
                        <a:latin typeface="Times New Roman"/>
                        <a:ea typeface="Times New Roman"/>
                      </a:endParaRPr>
                    </a:p>
                  </a:txBody>
                  <a:tcPr marL="35638" marR="35638" marT="0" marB="0" anchor="b"/>
                </a:tc>
                <a:tc>
                  <a:txBody>
                    <a:bodyPr/>
                    <a:lstStyle/>
                    <a:p>
                      <a:pPr algn="r">
                        <a:spcAft>
                          <a:spcPts val="0"/>
                        </a:spcAft>
                      </a:pPr>
                      <a:r>
                        <a:rPr lang="pt-BR" sz="700">
                          <a:effectLst/>
                        </a:rPr>
                        <a:t> </a:t>
                      </a:r>
                      <a:endParaRPr lang="pt-BR" sz="1000">
                        <a:effectLst/>
                        <a:latin typeface="Times New Roman"/>
                        <a:ea typeface="Times New Roman"/>
                      </a:endParaRPr>
                    </a:p>
                  </a:txBody>
                  <a:tcPr marL="35638" marR="35638" marT="0" marB="0" anchor="b"/>
                </a:tc>
                <a:tc>
                  <a:txBody>
                    <a:bodyPr/>
                    <a:lstStyle/>
                    <a:p>
                      <a:pPr algn="r">
                        <a:spcAft>
                          <a:spcPts val="0"/>
                        </a:spcAft>
                      </a:pPr>
                      <a:r>
                        <a:rPr lang="pt-BR" sz="700">
                          <a:effectLst/>
                        </a:rPr>
                        <a:t> </a:t>
                      </a:r>
                      <a:endParaRPr lang="pt-BR" sz="1000">
                        <a:effectLst/>
                        <a:latin typeface="Times New Roman"/>
                        <a:ea typeface="Times New Roman"/>
                      </a:endParaRPr>
                    </a:p>
                  </a:txBody>
                  <a:tcPr marL="35638" marR="35638" marT="0" marB="0" anchor="b"/>
                </a:tc>
              </a:tr>
              <a:tr h="122189">
                <a:tc>
                  <a:txBody>
                    <a:bodyPr/>
                    <a:lstStyle/>
                    <a:p>
                      <a:pPr algn="ctr">
                        <a:spcAft>
                          <a:spcPts val="0"/>
                        </a:spcAft>
                      </a:pPr>
                      <a:r>
                        <a:rPr lang="pt-BR" sz="800">
                          <a:effectLst/>
                        </a:rPr>
                        <a:t>2026</a:t>
                      </a:r>
                      <a:endParaRPr lang="pt-BR" sz="1000">
                        <a:effectLst/>
                        <a:latin typeface="Times New Roman"/>
                        <a:ea typeface="Times New Roman"/>
                      </a:endParaRPr>
                    </a:p>
                  </a:txBody>
                  <a:tcPr marL="35638" marR="35638" marT="0" marB="0" anchor="b"/>
                </a:tc>
                <a:tc>
                  <a:txBody>
                    <a:bodyPr/>
                    <a:lstStyle/>
                    <a:p>
                      <a:pPr>
                        <a:spcAft>
                          <a:spcPts val="0"/>
                        </a:spcAft>
                      </a:pPr>
                      <a:r>
                        <a:rPr lang="pt-BR" sz="800">
                          <a:effectLst/>
                        </a:rPr>
                        <a:t>Incentivo ao Esporte Amador</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Atleta</a:t>
                      </a:r>
                      <a:endParaRPr lang="pt-BR" sz="1000">
                        <a:effectLst/>
                        <a:latin typeface="Times New Roman"/>
                        <a:ea typeface="Times New Roman"/>
                      </a:endParaRPr>
                    </a:p>
                  </a:txBody>
                  <a:tcPr marL="35638" marR="35638" marT="0" marB="0"/>
                </a:tc>
                <a:tc>
                  <a:txBody>
                    <a:bodyPr/>
                    <a:lstStyle/>
                    <a:p>
                      <a:pPr algn="ctr">
                        <a:spcAft>
                          <a:spcPts val="0"/>
                        </a:spcAft>
                      </a:pPr>
                      <a:r>
                        <a:rPr lang="pt-BR" sz="800">
                          <a:effectLst/>
                        </a:rPr>
                        <a:t>Unidade</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250</a:t>
                      </a:r>
                      <a:endParaRPr lang="pt-BR" sz="1000">
                        <a:effectLst/>
                        <a:latin typeface="Times New Roman"/>
                        <a:ea typeface="Times New Roman"/>
                      </a:endParaRPr>
                    </a:p>
                  </a:txBody>
                  <a:tcPr marL="35638" marR="35638" marT="0" marB="0" anchor="b"/>
                </a:tc>
                <a:tc>
                  <a:txBody>
                    <a:bodyPr/>
                    <a:lstStyle/>
                    <a:p>
                      <a:pPr algn="r">
                        <a:spcAft>
                          <a:spcPts val="0"/>
                        </a:spcAft>
                      </a:pPr>
                      <a:r>
                        <a:rPr lang="pt-BR" sz="800" dirty="0" smtClean="0">
                          <a:effectLst/>
                        </a:rPr>
                        <a:t>659</a:t>
                      </a:r>
                      <a:r>
                        <a:rPr lang="pt-BR" sz="800" dirty="0">
                          <a:effectLst/>
                        </a:rPr>
                        <a:t> </a:t>
                      </a:r>
                      <a:endParaRPr lang="pt-BR" sz="1000" dirty="0">
                        <a:effectLst/>
                        <a:latin typeface="Times New Roman"/>
                        <a:ea typeface="Times New Roman"/>
                      </a:endParaRPr>
                    </a:p>
                  </a:txBody>
                  <a:tcPr marL="35638" marR="35638" marT="0" marB="0" anchor="b"/>
                </a:tc>
                <a:tc>
                  <a:txBody>
                    <a:bodyPr/>
                    <a:lstStyle/>
                    <a:p>
                      <a:pPr algn="r">
                        <a:spcAft>
                          <a:spcPts val="0"/>
                        </a:spcAft>
                      </a:pPr>
                      <a:r>
                        <a:rPr lang="pt-BR" sz="800" dirty="0" smtClean="0">
                          <a:effectLst/>
                        </a:rPr>
                        <a:t>409</a:t>
                      </a:r>
                      <a:r>
                        <a:rPr lang="pt-BR" sz="800" dirty="0">
                          <a:effectLst/>
                        </a:rPr>
                        <a:t> </a:t>
                      </a:r>
                      <a:endParaRPr lang="pt-BR" sz="1000" dirty="0">
                        <a:effectLst/>
                        <a:latin typeface="Times New Roman"/>
                        <a:ea typeface="Times New Roman"/>
                      </a:endParaRPr>
                    </a:p>
                  </a:txBody>
                  <a:tcPr marL="35638" marR="35638" marT="0" marB="0" anchor="b"/>
                </a:tc>
                <a:tc>
                  <a:txBody>
                    <a:bodyPr/>
                    <a:lstStyle/>
                    <a:p>
                      <a:pPr algn="r">
                        <a:spcAft>
                          <a:spcPts val="0"/>
                        </a:spcAft>
                      </a:pPr>
                      <a:r>
                        <a:rPr lang="pt-BR" sz="800">
                          <a:effectLst/>
                        </a:rPr>
                        <a:t>184.000</a:t>
                      </a:r>
                      <a:endParaRPr lang="pt-BR" sz="1000">
                        <a:effectLst/>
                        <a:latin typeface="Times New Roman"/>
                        <a:ea typeface="Times New Roman"/>
                      </a:endParaRPr>
                    </a:p>
                  </a:txBody>
                  <a:tcPr marL="35638" marR="35638" marT="0" marB="0" anchor="b"/>
                </a:tc>
                <a:tc>
                  <a:txBody>
                    <a:bodyPr/>
                    <a:lstStyle/>
                    <a:p>
                      <a:pPr algn="r">
                        <a:spcAft>
                          <a:spcPts val="0"/>
                        </a:spcAft>
                      </a:pPr>
                      <a:r>
                        <a:rPr lang="pt-BR" sz="1000" dirty="0" smtClean="0">
                          <a:effectLst/>
                          <a:latin typeface="Times New Roman"/>
                          <a:ea typeface="Times New Roman"/>
                        </a:rPr>
                        <a:t>141.608</a:t>
                      </a:r>
                      <a:endParaRPr lang="pt-BR" sz="1000" dirty="0">
                        <a:effectLst/>
                        <a:latin typeface="Times New Roman"/>
                        <a:ea typeface="Times New Roman"/>
                      </a:endParaRPr>
                    </a:p>
                  </a:txBody>
                  <a:tcPr marL="35638" marR="35638" marT="0" marB="0" anchor="b"/>
                </a:tc>
                <a:tc>
                  <a:txBody>
                    <a:bodyPr/>
                    <a:lstStyle/>
                    <a:p>
                      <a:pPr algn="r">
                        <a:spcAft>
                          <a:spcPts val="0"/>
                        </a:spcAft>
                      </a:pPr>
                      <a:r>
                        <a:rPr lang="pt-BR" sz="1000" dirty="0" smtClean="0">
                          <a:effectLst/>
                          <a:latin typeface="Times New Roman"/>
                          <a:ea typeface="Times New Roman"/>
                        </a:rPr>
                        <a:t>(42.392)</a:t>
                      </a:r>
                      <a:endParaRPr lang="pt-BR" sz="1000" dirty="0">
                        <a:effectLst/>
                        <a:latin typeface="Times New Roman"/>
                        <a:ea typeface="Times New Roman"/>
                      </a:endParaRPr>
                    </a:p>
                  </a:txBody>
                  <a:tcPr marL="35638" marR="35638" marT="0" marB="0" anchor="b"/>
                </a:tc>
              </a:tr>
              <a:tr h="122189">
                <a:tc>
                  <a:txBody>
                    <a:bodyPr/>
                    <a:lstStyle/>
                    <a:p>
                      <a:pPr algn="ctr">
                        <a:spcAft>
                          <a:spcPts val="0"/>
                        </a:spcAft>
                      </a:pPr>
                      <a:r>
                        <a:rPr lang="pt-BR" sz="800">
                          <a:effectLst/>
                        </a:rPr>
                        <a:t> </a:t>
                      </a:r>
                      <a:endParaRPr lang="pt-BR" sz="1000">
                        <a:effectLst/>
                        <a:latin typeface="Times New Roman"/>
                        <a:ea typeface="Times New Roman"/>
                      </a:endParaRPr>
                    </a:p>
                  </a:txBody>
                  <a:tcPr marL="35638" marR="35638" marT="0" marB="0" anchor="b"/>
                </a:tc>
                <a:tc>
                  <a:txBody>
                    <a:bodyPr/>
                    <a:lstStyle/>
                    <a:p>
                      <a:pPr>
                        <a:spcAft>
                          <a:spcPts val="0"/>
                        </a:spcAft>
                      </a:pPr>
                      <a:r>
                        <a:rPr lang="pt-BR" sz="800">
                          <a:effectLst/>
                        </a:rPr>
                        <a:t> </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 </a:t>
                      </a:r>
                      <a:endParaRPr lang="pt-BR" sz="1000">
                        <a:effectLst/>
                        <a:latin typeface="Times New Roman"/>
                        <a:ea typeface="Times New Roman"/>
                      </a:endParaRPr>
                    </a:p>
                  </a:txBody>
                  <a:tcPr marL="35638" marR="35638" marT="0" marB="0"/>
                </a:tc>
                <a:tc>
                  <a:txBody>
                    <a:bodyPr/>
                    <a:lstStyle/>
                    <a:p>
                      <a:pPr algn="ctr">
                        <a:spcAft>
                          <a:spcPts val="0"/>
                        </a:spcAft>
                      </a:pPr>
                      <a:r>
                        <a:rPr lang="pt-BR" sz="800">
                          <a:effectLst/>
                        </a:rPr>
                        <a:t> </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 </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 </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 </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 </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 </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 </a:t>
                      </a:r>
                      <a:endParaRPr lang="pt-BR" sz="1000">
                        <a:effectLst/>
                        <a:latin typeface="Times New Roman"/>
                        <a:ea typeface="Times New Roman"/>
                      </a:endParaRPr>
                    </a:p>
                  </a:txBody>
                  <a:tcPr marL="35638" marR="35638" marT="0" marB="0" anchor="b"/>
                </a:tc>
              </a:tr>
              <a:tr h="122189">
                <a:tc>
                  <a:txBody>
                    <a:bodyPr/>
                    <a:lstStyle/>
                    <a:p>
                      <a:pPr algn="ctr">
                        <a:spcAft>
                          <a:spcPts val="0"/>
                        </a:spcAft>
                      </a:pPr>
                      <a:r>
                        <a:rPr lang="pt-BR" sz="800">
                          <a:effectLst/>
                        </a:rPr>
                        <a:t>0005</a:t>
                      </a:r>
                      <a:endParaRPr lang="pt-BR" sz="1000">
                        <a:effectLst/>
                        <a:latin typeface="Times New Roman"/>
                        <a:ea typeface="Times New Roman"/>
                      </a:endParaRPr>
                    </a:p>
                  </a:txBody>
                  <a:tcPr marL="35638" marR="35638" marT="0" marB="0" anchor="b"/>
                </a:tc>
                <a:tc>
                  <a:txBody>
                    <a:bodyPr/>
                    <a:lstStyle/>
                    <a:p>
                      <a:pPr>
                        <a:spcAft>
                          <a:spcPts val="0"/>
                        </a:spcAft>
                      </a:pPr>
                      <a:r>
                        <a:rPr lang="pt-BR" sz="800">
                          <a:effectLst/>
                        </a:rPr>
                        <a:t>TURISMO E DESENVOLVIMENTO</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 </a:t>
                      </a:r>
                      <a:endParaRPr lang="pt-BR" sz="1000">
                        <a:effectLst/>
                        <a:latin typeface="Times New Roman"/>
                        <a:ea typeface="Times New Roman"/>
                      </a:endParaRPr>
                    </a:p>
                  </a:txBody>
                  <a:tcPr marL="35638" marR="35638" marT="0" marB="0"/>
                </a:tc>
                <a:tc>
                  <a:txBody>
                    <a:bodyPr/>
                    <a:lstStyle/>
                    <a:p>
                      <a:pPr algn="ctr">
                        <a:spcAft>
                          <a:spcPts val="0"/>
                        </a:spcAft>
                      </a:pPr>
                      <a:r>
                        <a:rPr lang="pt-BR" sz="800">
                          <a:effectLst/>
                        </a:rPr>
                        <a:t> </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 </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 </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 </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 </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 </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 </a:t>
                      </a:r>
                      <a:endParaRPr lang="pt-BR" sz="1000">
                        <a:effectLst/>
                        <a:latin typeface="Times New Roman"/>
                        <a:ea typeface="Times New Roman"/>
                      </a:endParaRPr>
                    </a:p>
                  </a:txBody>
                  <a:tcPr marL="35638" marR="35638" marT="0" marB="0" anchor="b"/>
                </a:tc>
              </a:tr>
              <a:tr h="122189">
                <a:tc>
                  <a:txBody>
                    <a:bodyPr/>
                    <a:lstStyle/>
                    <a:p>
                      <a:pPr algn="ctr">
                        <a:spcAft>
                          <a:spcPts val="0"/>
                        </a:spcAft>
                      </a:pPr>
                      <a:r>
                        <a:rPr lang="pt-BR" sz="800">
                          <a:effectLst/>
                        </a:rPr>
                        <a:t>2027</a:t>
                      </a:r>
                      <a:endParaRPr lang="pt-BR" sz="1000">
                        <a:effectLst/>
                        <a:latin typeface="Times New Roman"/>
                        <a:ea typeface="Times New Roman"/>
                      </a:endParaRPr>
                    </a:p>
                  </a:txBody>
                  <a:tcPr marL="35638" marR="35638" marT="0" marB="0" anchor="b"/>
                </a:tc>
                <a:tc>
                  <a:txBody>
                    <a:bodyPr/>
                    <a:lstStyle/>
                    <a:p>
                      <a:pPr>
                        <a:spcAft>
                          <a:spcPts val="0"/>
                        </a:spcAft>
                      </a:pPr>
                      <a:r>
                        <a:rPr lang="pt-BR" sz="800">
                          <a:effectLst/>
                        </a:rPr>
                        <a:t>Promoção e Apoio das Atividades Turísticas</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Diversos</a:t>
                      </a:r>
                      <a:endParaRPr lang="pt-BR" sz="1000">
                        <a:effectLst/>
                        <a:latin typeface="Times New Roman"/>
                        <a:ea typeface="Times New Roman"/>
                      </a:endParaRPr>
                    </a:p>
                  </a:txBody>
                  <a:tcPr marL="35638" marR="35638" marT="0" marB="0"/>
                </a:tc>
                <a:tc>
                  <a:txBody>
                    <a:bodyPr/>
                    <a:lstStyle/>
                    <a:p>
                      <a:pPr algn="ctr">
                        <a:spcAft>
                          <a:spcPts val="0"/>
                        </a:spcAft>
                      </a:pPr>
                      <a:r>
                        <a:rPr lang="pt-BR" sz="800">
                          <a:effectLst/>
                        </a:rPr>
                        <a:t>Unidade</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1</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1</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30.000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17.850</a:t>
                      </a:r>
                      <a:endParaRPr lang="pt-BR" sz="1000">
                        <a:effectLst/>
                        <a:latin typeface="Times New Roman"/>
                        <a:ea typeface="Times New Roman"/>
                      </a:endParaRPr>
                    </a:p>
                  </a:txBody>
                  <a:tcPr marL="35638" marR="35638" marT="0" marB="0" anchor="b"/>
                </a:tc>
                <a:tc>
                  <a:txBody>
                    <a:bodyPr/>
                    <a:lstStyle/>
                    <a:p>
                      <a:pPr algn="r">
                        <a:spcAft>
                          <a:spcPts val="0"/>
                        </a:spcAft>
                      </a:pPr>
                      <a:r>
                        <a:rPr lang="pt-BR" sz="800" dirty="0">
                          <a:effectLst/>
                        </a:rPr>
                        <a:t>(12.150)</a:t>
                      </a:r>
                      <a:endParaRPr lang="pt-BR" sz="1000" dirty="0">
                        <a:effectLst/>
                        <a:latin typeface="Times New Roman"/>
                        <a:ea typeface="Times New Roman"/>
                      </a:endParaRPr>
                    </a:p>
                  </a:txBody>
                  <a:tcPr marL="35638" marR="35638" marT="0" marB="0" anchor="b"/>
                </a:tc>
              </a:tr>
            </a:tbl>
          </a:graphicData>
        </a:graphic>
      </p:graphicFrame>
      <p:sp>
        <p:nvSpPr>
          <p:cNvPr id="4" name="CaixaDeTexto 3"/>
          <p:cNvSpPr txBox="1"/>
          <p:nvPr/>
        </p:nvSpPr>
        <p:spPr>
          <a:xfrm>
            <a:off x="1475656" y="1556792"/>
            <a:ext cx="7200800" cy="2677656"/>
          </a:xfrm>
          <a:prstGeom prst="rect">
            <a:avLst/>
          </a:prstGeom>
          <a:noFill/>
        </p:spPr>
        <p:txBody>
          <a:bodyPr wrap="square" rtlCol="0">
            <a:spAutoFit/>
          </a:bodyPr>
          <a:lstStyle/>
          <a:p>
            <a:pPr algn="just"/>
            <a:r>
              <a:rPr lang="pt-BR" sz="1400" b="1" u="sng" dirty="0">
                <a:latin typeface="Times New Roman" pitchFamily="18" charset="0"/>
                <a:cs typeface="Times New Roman" pitchFamily="18" charset="0"/>
              </a:rPr>
              <a:t>Projeto Atividade 2026</a:t>
            </a:r>
            <a:endParaRPr lang="pt-BR" sz="1400" dirty="0">
              <a:latin typeface="Times New Roman" pitchFamily="18" charset="0"/>
              <a:cs typeface="Times New Roman" pitchFamily="18" charset="0"/>
            </a:endParaRPr>
          </a:p>
          <a:p>
            <a:pPr algn="just"/>
            <a:r>
              <a:rPr lang="pt-BR" sz="1400" dirty="0">
                <a:latin typeface="Times New Roman" pitchFamily="18" charset="0"/>
                <a:cs typeface="Times New Roman" pitchFamily="18" charset="0"/>
              </a:rPr>
              <a:t>Todas das despesas com o projeto incentivo ao esporte amador. ( Taxa licenciamento veículo, seguro </a:t>
            </a:r>
            <a:r>
              <a:rPr lang="pt-BR" sz="1400" dirty="0" err="1">
                <a:latin typeface="Times New Roman" pitchFamily="18" charset="0"/>
                <a:cs typeface="Times New Roman" pitchFamily="18" charset="0"/>
              </a:rPr>
              <a:t>dpvat</a:t>
            </a:r>
            <a:r>
              <a:rPr lang="pt-BR" sz="1400" dirty="0">
                <a:latin typeface="Times New Roman" pitchFamily="18" charset="0"/>
                <a:cs typeface="Times New Roman" pitchFamily="18" charset="0"/>
              </a:rPr>
              <a:t>, adiantamento pequenas despesas, estagiários, internet, encargos patronais, pessoal, vale alimentação, energia elétrica, manutenção informática, diárias, cópias/impressão, combustível, gêneros alimentícios, grade de proteção placar eletrônico, prestação de serviços karatê, handebol, futebol de campo, material de limpeza, sonorização abertura campeonato municipal, conserto lavadora roupas, julgamento infrações disciplinares do campeonato municipal, arbitragem campeonato futebol amador, inscrição participação circuito </a:t>
            </a:r>
            <a:r>
              <a:rPr lang="pt-BR" sz="1400" dirty="0" err="1">
                <a:latin typeface="Times New Roman" pitchFamily="18" charset="0"/>
                <a:cs typeface="Times New Roman" pitchFamily="18" charset="0"/>
              </a:rPr>
              <a:t>serramar</a:t>
            </a:r>
            <a:r>
              <a:rPr lang="pt-BR" sz="1400" dirty="0">
                <a:latin typeface="Times New Roman" pitchFamily="18" charset="0"/>
                <a:cs typeface="Times New Roman" pitchFamily="18" charset="0"/>
              </a:rPr>
              <a:t> de futsal, material esportivos, inscrição e participação 1º torneiro </a:t>
            </a:r>
            <a:r>
              <a:rPr lang="pt-BR" sz="1400" dirty="0" err="1">
                <a:latin typeface="Times New Roman" pitchFamily="18" charset="0"/>
                <a:cs typeface="Times New Roman" pitchFamily="18" charset="0"/>
              </a:rPr>
              <a:t>adesa</a:t>
            </a:r>
            <a:r>
              <a:rPr lang="pt-BR" sz="1400" dirty="0">
                <a:latin typeface="Times New Roman" pitchFamily="18" charset="0"/>
                <a:cs typeface="Times New Roman" pitchFamily="18" charset="0"/>
              </a:rPr>
              <a:t> de futsal, entre outras.</a:t>
            </a:r>
          </a:p>
          <a:p>
            <a:pPr algn="just"/>
            <a:r>
              <a:rPr lang="pt-BR" sz="1400" dirty="0">
                <a:latin typeface="Times New Roman" pitchFamily="18" charset="0"/>
                <a:cs typeface="Times New Roman" pitchFamily="18" charset="0"/>
              </a:rPr>
              <a:t> </a:t>
            </a:r>
          </a:p>
          <a:p>
            <a:pPr algn="just"/>
            <a:r>
              <a:rPr lang="pt-BR" sz="1400" b="1" u="sng" dirty="0">
                <a:latin typeface="Times New Roman" pitchFamily="18" charset="0"/>
                <a:cs typeface="Times New Roman" pitchFamily="18" charset="0"/>
              </a:rPr>
              <a:t>Projeto Atividade 2027</a:t>
            </a:r>
            <a:endParaRPr lang="pt-BR" sz="1400" dirty="0">
              <a:latin typeface="Times New Roman" pitchFamily="18" charset="0"/>
              <a:cs typeface="Times New Roman" pitchFamily="18" charset="0"/>
            </a:endParaRPr>
          </a:p>
          <a:p>
            <a:pPr algn="just"/>
            <a:r>
              <a:rPr lang="pt-BR" sz="1400" dirty="0">
                <a:latin typeface="Times New Roman" pitchFamily="18" charset="0"/>
                <a:cs typeface="Times New Roman" pitchFamily="18" charset="0"/>
              </a:rPr>
              <a:t>Pessoal, encargos patronais, locação de veículo para transportar peregrinos Angelina.</a:t>
            </a:r>
          </a:p>
        </p:txBody>
      </p:sp>
    </p:spTree>
    <p:extLst>
      <p:ext uri="{BB962C8B-B14F-4D97-AF65-F5344CB8AC3E}">
        <p14:creationId xmlns:p14="http://schemas.microsoft.com/office/powerpoint/2010/main" val="28499805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35608" y="274320"/>
            <a:ext cx="7498080" cy="1858536"/>
          </a:xfrm>
        </p:spPr>
        <p:txBody>
          <a:bodyPr>
            <a:normAutofit/>
          </a:bodyPr>
          <a:lstStyle/>
          <a:p>
            <a:r>
              <a:rPr lang="pt-BR" sz="1400" dirty="0" smtClean="0">
                <a:effectLst/>
              </a:rPr>
              <a:t/>
            </a:r>
            <a:br>
              <a:rPr lang="pt-BR" sz="1400" dirty="0" smtClean="0">
                <a:effectLst/>
              </a:rPr>
            </a:br>
            <a:r>
              <a:rPr lang="pt-BR" sz="1400" dirty="0">
                <a:effectLst/>
              </a:rPr>
              <a:t/>
            </a:r>
            <a:br>
              <a:rPr lang="pt-BR" sz="1400" dirty="0">
                <a:effectLst/>
              </a:rPr>
            </a:br>
            <a:endParaRPr lang="pt-BR" sz="1400" dirty="0"/>
          </a:p>
        </p:txBody>
      </p:sp>
      <p:graphicFrame>
        <p:nvGraphicFramePr>
          <p:cNvPr id="3" name="Tabela 2"/>
          <p:cNvGraphicFramePr>
            <a:graphicFrameLocks noGrp="1"/>
          </p:cNvGraphicFramePr>
          <p:nvPr>
            <p:extLst>
              <p:ext uri="{D42A27DB-BD31-4B8C-83A1-F6EECF244321}">
                <p14:modId xmlns:p14="http://schemas.microsoft.com/office/powerpoint/2010/main" val="112886188"/>
              </p:ext>
            </p:extLst>
          </p:nvPr>
        </p:nvGraphicFramePr>
        <p:xfrm>
          <a:off x="1259632" y="404664"/>
          <a:ext cx="7499350" cy="1221352"/>
        </p:xfrm>
        <a:graphic>
          <a:graphicData uri="http://schemas.openxmlformats.org/drawingml/2006/table">
            <a:tbl>
              <a:tblPr>
                <a:tableStyleId>{5C22544A-7EE6-4342-B048-85BDC9FD1C3A}</a:tableStyleId>
              </a:tblPr>
              <a:tblGrid>
                <a:gridCol w="455354"/>
                <a:gridCol w="2080892"/>
                <a:gridCol w="704114"/>
                <a:gridCol w="576064"/>
                <a:gridCol w="511221"/>
                <a:gridCol w="648689"/>
                <a:gridCol w="580004"/>
                <a:gridCol w="649197"/>
                <a:gridCol w="649197"/>
                <a:gridCol w="644618"/>
              </a:tblGrid>
              <a:tr h="122189">
                <a:tc>
                  <a:txBody>
                    <a:bodyPr/>
                    <a:lstStyle/>
                    <a:p>
                      <a:pPr algn="ctr">
                        <a:spcAft>
                          <a:spcPts val="0"/>
                        </a:spcAft>
                      </a:pPr>
                      <a:r>
                        <a:rPr lang="pt-BR" sz="800">
                          <a:effectLst/>
                        </a:rPr>
                        <a:t>0006</a:t>
                      </a:r>
                      <a:endParaRPr lang="pt-BR" sz="1000">
                        <a:effectLst/>
                        <a:latin typeface="Times New Roman"/>
                        <a:ea typeface="Times New Roman"/>
                      </a:endParaRPr>
                    </a:p>
                  </a:txBody>
                  <a:tcPr marL="35638" marR="35638" marT="0" marB="0" anchor="b"/>
                </a:tc>
                <a:tc>
                  <a:txBody>
                    <a:bodyPr/>
                    <a:lstStyle/>
                    <a:p>
                      <a:pPr>
                        <a:spcAft>
                          <a:spcPts val="0"/>
                        </a:spcAft>
                      </a:pPr>
                      <a:r>
                        <a:rPr lang="pt-BR" sz="800">
                          <a:effectLst/>
                        </a:rPr>
                        <a:t>EDUCAÇÃO A BASE DO FUTURO</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 </a:t>
                      </a:r>
                      <a:endParaRPr lang="pt-BR" sz="1000">
                        <a:effectLst/>
                        <a:latin typeface="Times New Roman"/>
                        <a:ea typeface="Times New Roman"/>
                      </a:endParaRPr>
                    </a:p>
                  </a:txBody>
                  <a:tcPr marL="35638" marR="35638" marT="0" marB="0"/>
                </a:tc>
                <a:tc>
                  <a:txBody>
                    <a:bodyPr/>
                    <a:lstStyle/>
                    <a:p>
                      <a:pPr algn="ctr">
                        <a:spcAft>
                          <a:spcPts val="0"/>
                        </a:spcAft>
                      </a:pPr>
                      <a:r>
                        <a:rPr lang="pt-BR" sz="800">
                          <a:effectLst/>
                        </a:rPr>
                        <a:t> </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 </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 </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 </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 </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 </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 </a:t>
                      </a:r>
                      <a:endParaRPr lang="pt-BR" sz="1000">
                        <a:effectLst/>
                        <a:latin typeface="Times New Roman"/>
                        <a:ea typeface="Times New Roman"/>
                      </a:endParaRPr>
                    </a:p>
                  </a:txBody>
                  <a:tcPr marL="35638" marR="35638" marT="0" marB="0" anchor="b"/>
                </a:tc>
              </a:tr>
              <a:tr h="122189">
                <a:tc>
                  <a:txBody>
                    <a:bodyPr/>
                    <a:lstStyle/>
                    <a:p>
                      <a:pPr algn="ctr">
                        <a:spcAft>
                          <a:spcPts val="0"/>
                        </a:spcAft>
                      </a:pPr>
                      <a:r>
                        <a:rPr lang="pt-BR" sz="800">
                          <a:effectLst/>
                        </a:rPr>
                        <a:t>2004</a:t>
                      </a:r>
                      <a:endParaRPr lang="pt-BR" sz="1000">
                        <a:effectLst/>
                        <a:latin typeface="Times New Roman"/>
                        <a:ea typeface="Times New Roman"/>
                      </a:endParaRPr>
                    </a:p>
                  </a:txBody>
                  <a:tcPr marL="35638" marR="35638" marT="0" marB="0" anchor="b"/>
                </a:tc>
                <a:tc>
                  <a:txBody>
                    <a:bodyPr/>
                    <a:lstStyle/>
                    <a:p>
                      <a:pPr>
                        <a:spcAft>
                          <a:spcPts val="0"/>
                        </a:spcAft>
                      </a:pPr>
                      <a:r>
                        <a:rPr lang="pt-BR" sz="800">
                          <a:effectLst/>
                        </a:rPr>
                        <a:t>Oferta de Alimentação Escolar</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Refeição/Dia</a:t>
                      </a:r>
                      <a:endParaRPr lang="pt-BR" sz="1000">
                        <a:effectLst/>
                        <a:latin typeface="Times New Roman"/>
                        <a:ea typeface="Times New Roman"/>
                      </a:endParaRPr>
                    </a:p>
                  </a:txBody>
                  <a:tcPr marL="35638" marR="35638" marT="0" marB="0"/>
                </a:tc>
                <a:tc>
                  <a:txBody>
                    <a:bodyPr/>
                    <a:lstStyle/>
                    <a:p>
                      <a:pPr algn="ctr">
                        <a:spcAft>
                          <a:spcPts val="0"/>
                        </a:spcAft>
                      </a:pPr>
                      <a:r>
                        <a:rPr lang="pt-BR" sz="800">
                          <a:effectLst/>
                        </a:rPr>
                        <a:t>Unidade</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1.146</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1.254</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108</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83.000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69.391</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(13.609)</a:t>
                      </a:r>
                      <a:endParaRPr lang="pt-BR" sz="1000">
                        <a:effectLst/>
                        <a:latin typeface="Times New Roman"/>
                        <a:ea typeface="Times New Roman"/>
                      </a:endParaRPr>
                    </a:p>
                  </a:txBody>
                  <a:tcPr marL="35638" marR="35638" marT="0" marB="0" anchor="b"/>
                </a:tc>
              </a:tr>
              <a:tr h="122189">
                <a:tc>
                  <a:txBody>
                    <a:bodyPr/>
                    <a:lstStyle/>
                    <a:p>
                      <a:pPr algn="ctr">
                        <a:spcAft>
                          <a:spcPts val="0"/>
                        </a:spcAft>
                      </a:pPr>
                      <a:r>
                        <a:rPr lang="pt-BR" sz="800">
                          <a:effectLst/>
                        </a:rPr>
                        <a:t>2005</a:t>
                      </a:r>
                      <a:endParaRPr lang="pt-BR" sz="1000">
                        <a:effectLst/>
                        <a:latin typeface="Times New Roman"/>
                        <a:ea typeface="Times New Roman"/>
                      </a:endParaRPr>
                    </a:p>
                  </a:txBody>
                  <a:tcPr marL="35638" marR="35638" marT="0" marB="0" anchor="b"/>
                </a:tc>
                <a:tc>
                  <a:txBody>
                    <a:bodyPr/>
                    <a:lstStyle/>
                    <a:p>
                      <a:pPr>
                        <a:spcAft>
                          <a:spcPts val="0"/>
                        </a:spcAft>
                      </a:pPr>
                      <a:r>
                        <a:rPr lang="pt-BR" sz="800">
                          <a:effectLst/>
                        </a:rPr>
                        <a:t>Manutenção do Ensino Fundamental</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Aluno </a:t>
                      </a:r>
                      <a:endParaRPr lang="pt-BR" sz="1000">
                        <a:effectLst/>
                        <a:latin typeface="Times New Roman"/>
                        <a:ea typeface="Times New Roman"/>
                      </a:endParaRPr>
                    </a:p>
                  </a:txBody>
                  <a:tcPr marL="35638" marR="35638" marT="0" marB="0"/>
                </a:tc>
                <a:tc>
                  <a:txBody>
                    <a:bodyPr/>
                    <a:lstStyle/>
                    <a:p>
                      <a:pPr algn="ctr">
                        <a:spcAft>
                          <a:spcPts val="0"/>
                        </a:spcAft>
                      </a:pPr>
                      <a:r>
                        <a:rPr lang="pt-BR" sz="800">
                          <a:effectLst/>
                        </a:rPr>
                        <a:t>Unidade</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469</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478</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9</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940.000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965.097</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25.097</a:t>
                      </a:r>
                      <a:endParaRPr lang="pt-BR" sz="1000">
                        <a:effectLst/>
                        <a:latin typeface="Times New Roman"/>
                        <a:ea typeface="Times New Roman"/>
                      </a:endParaRPr>
                    </a:p>
                  </a:txBody>
                  <a:tcPr marL="35638" marR="35638" marT="0" marB="0" anchor="b"/>
                </a:tc>
              </a:tr>
              <a:tr h="122189">
                <a:tc>
                  <a:txBody>
                    <a:bodyPr/>
                    <a:lstStyle/>
                    <a:p>
                      <a:pPr algn="ctr">
                        <a:spcAft>
                          <a:spcPts val="0"/>
                        </a:spcAft>
                      </a:pPr>
                      <a:r>
                        <a:rPr lang="pt-BR" sz="800">
                          <a:effectLst/>
                        </a:rPr>
                        <a:t>2006</a:t>
                      </a:r>
                      <a:endParaRPr lang="pt-BR" sz="1000">
                        <a:effectLst/>
                        <a:latin typeface="Times New Roman"/>
                        <a:ea typeface="Times New Roman"/>
                      </a:endParaRPr>
                    </a:p>
                  </a:txBody>
                  <a:tcPr marL="35638" marR="35638" marT="0" marB="0" anchor="b"/>
                </a:tc>
                <a:tc>
                  <a:txBody>
                    <a:bodyPr/>
                    <a:lstStyle/>
                    <a:p>
                      <a:pPr>
                        <a:spcAft>
                          <a:spcPts val="0"/>
                        </a:spcAft>
                      </a:pPr>
                      <a:r>
                        <a:rPr lang="pt-BR" sz="800">
                          <a:effectLst/>
                        </a:rPr>
                        <a:t>Manutenção do Ensino Infantil</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Aluno</a:t>
                      </a:r>
                      <a:endParaRPr lang="pt-BR" sz="1000">
                        <a:effectLst/>
                        <a:latin typeface="Times New Roman"/>
                        <a:ea typeface="Times New Roman"/>
                      </a:endParaRPr>
                    </a:p>
                  </a:txBody>
                  <a:tcPr marL="35638" marR="35638" marT="0" marB="0"/>
                </a:tc>
                <a:tc>
                  <a:txBody>
                    <a:bodyPr/>
                    <a:lstStyle/>
                    <a:p>
                      <a:pPr algn="ctr">
                        <a:spcAft>
                          <a:spcPts val="0"/>
                        </a:spcAft>
                      </a:pPr>
                      <a:r>
                        <a:rPr lang="pt-BR" sz="800">
                          <a:effectLst/>
                        </a:rPr>
                        <a:t>Unidade</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495</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569</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74</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1.313.000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1.134.394</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(178.606)</a:t>
                      </a:r>
                      <a:endParaRPr lang="pt-BR" sz="1000">
                        <a:effectLst/>
                        <a:latin typeface="Times New Roman"/>
                        <a:ea typeface="Times New Roman"/>
                      </a:endParaRPr>
                    </a:p>
                  </a:txBody>
                  <a:tcPr marL="35638" marR="35638" marT="0" marB="0" anchor="b"/>
                </a:tc>
              </a:tr>
              <a:tr h="122189">
                <a:tc>
                  <a:txBody>
                    <a:bodyPr/>
                    <a:lstStyle/>
                    <a:p>
                      <a:pPr algn="ctr">
                        <a:spcAft>
                          <a:spcPts val="0"/>
                        </a:spcAft>
                      </a:pPr>
                      <a:r>
                        <a:rPr lang="pt-BR" sz="800">
                          <a:effectLst/>
                        </a:rPr>
                        <a:t>2007</a:t>
                      </a:r>
                      <a:endParaRPr lang="pt-BR" sz="1000">
                        <a:effectLst/>
                        <a:latin typeface="Times New Roman"/>
                        <a:ea typeface="Times New Roman"/>
                      </a:endParaRPr>
                    </a:p>
                  </a:txBody>
                  <a:tcPr marL="35638" marR="35638" marT="0" marB="0" anchor="b"/>
                </a:tc>
                <a:tc>
                  <a:txBody>
                    <a:bodyPr/>
                    <a:lstStyle/>
                    <a:p>
                      <a:pPr>
                        <a:spcAft>
                          <a:spcPts val="0"/>
                        </a:spcAft>
                      </a:pPr>
                      <a:r>
                        <a:rPr lang="pt-BR" sz="800">
                          <a:effectLst/>
                        </a:rPr>
                        <a:t>Manutenção do Transporte Escolar</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Aluno</a:t>
                      </a:r>
                      <a:endParaRPr lang="pt-BR" sz="1000">
                        <a:effectLst/>
                        <a:latin typeface="Times New Roman"/>
                        <a:ea typeface="Times New Roman"/>
                      </a:endParaRPr>
                    </a:p>
                  </a:txBody>
                  <a:tcPr marL="35638" marR="35638" marT="0" marB="0"/>
                </a:tc>
                <a:tc>
                  <a:txBody>
                    <a:bodyPr/>
                    <a:lstStyle/>
                    <a:p>
                      <a:pPr algn="ctr">
                        <a:spcAft>
                          <a:spcPts val="0"/>
                        </a:spcAft>
                      </a:pPr>
                      <a:r>
                        <a:rPr lang="pt-BR" sz="800">
                          <a:effectLst/>
                        </a:rPr>
                        <a:t>Unidade</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1.204</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1.690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486</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430.000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371.720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(58.280)</a:t>
                      </a:r>
                      <a:endParaRPr lang="pt-BR" sz="1000">
                        <a:effectLst/>
                        <a:latin typeface="Times New Roman"/>
                        <a:ea typeface="Times New Roman"/>
                      </a:endParaRPr>
                    </a:p>
                  </a:txBody>
                  <a:tcPr marL="35638" marR="35638" marT="0" marB="0" anchor="b"/>
                </a:tc>
              </a:tr>
              <a:tr h="122189">
                <a:tc>
                  <a:txBody>
                    <a:bodyPr/>
                    <a:lstStyle/>
                    <a:p>
                      <a:pPr algn="ctr">
                        <a:spcAft>
                          <a:spcPts val="0"/>
                        </a:spcAft>
                      </a:pPr>
                      <a:r>
                        <a:rPr lang="pt-BR" sz="800">
                          <a:effectLst/>
                        </a:rPr>
                        <a:t>2008</a:t>
                      </a:r>
                      <a:endParaRPr lang="pt-BR" sz="1000">
                        <a:effectLst/>
                        <a:latin typeface="Times New Roman"/>
                        <a:ea typeface="Times New Roman"/>
                      </a:endParaRPr>
                    </a:p>
                  </a:txBody>
                  <a:tcPr marL="35638" marR="35638" marT="0" marB="0" anchor="b"/>
                </a:tc>
                <a:tc>
                  <a:txBody>
                    <a:bodyPr/>
                    <a:lstStyle/>
                    <a:p>
                      <a:pPr>
                        <a:spcAft>
                          <a:spcPts val="0"/>
                        </a:spcAft>
                      </a:pPr>
                      <a:r>
                        <a:rPr lang="pt-BR" sz="800">
                          <a:effectLst/>
                        </a:rPr>
                        <a:t>Apoio aos Estudantes de Ensino Médio</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Aluno</a:t>
                      </a:r>
                      <a:endParaRPr lang="pt-BR" sz="1000">
                        <a:effectLst/>
                        <a:latin typeface="Times New Roman"/>
                        <a:ea typeface="Times New Roman"/>
                      </a:endParaRPr>
                    </a:p>
                  </a:txBody>
                  <a:tcPr marL="35638" marR="35638" marT="0" marB="0"/>
                </a:tc>
                <a:tc>
                  <a:txBody>
                    <a:bodyPr/>
                    <a:lstStyle/>
                    <a:p>
                      <a:pPr algn="ctr">
                        <a:spcAft>
                          <a:spcPts val="0"/>
                        </a:spcAft>
                      </a:pPr>
                      <a:r>
                        <a:rPr lang="pt-BR" sz="800">
                          <a:effectLst/>
                        </a:rPr>
                        <a:t>Unidade</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97</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52</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(45)</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68.000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23.918</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(44.082)</a:t>
                      </a:r>
                      <a:endParaRPr lang="pt-BR" sz="1000">
                        <a:effectLst/>
                        <a:latin typeface="Times New Roman"/>
                        <a:ea typeface="Times New Roman"/>
                      </a:endParaRPr>
                    </a:p>
                  </a:txBody>
                  <a:tcPr marL="35638" marR="35638" marT="0" marB="0" anchor="b"/>
                </a:tc>
              </a:tr>
              <a:tr h="122189">
                <a:tc>
                  <a:txBody>
                    <a:bodyPr/>
                    <a:lstStyle/>
                    <a:p>
                      <a:pPr algn="ctr">
                        <a:spcAft>
                          <a:spcPts val="0"/>
                        </a:spcAft>
                      </a:pPr>
                      <a:r>
                        <a:rPr lang="pt-BR" sz="800">
                          <a:effectLst/>
                        </a:rPr>
                        <a:t>2009</a:t>
                      </a:r>
                      <a:endParaRPr lang="pt-BR" sz="1000">
                        <a:effectLst/>
                        <a:latin typeface="Times New Roman"/>
                        <a:ea typeface="Times New Roman"/>
                      </a:endParaRPr>
                    </a:p>
                  </a:txBody>
                  <a:tcPr marL="35638" marR="35638" marT="0" marB="0" anchor="b"/>
                </a:tc>
                <a:tc>
                  <a:txBody>
                    <a:bodyPr/>
                    <a:lstStyle/>
                    <a:p>
                      <a:pPr>
                        <a:spcAft>
                          <a:spcPts val="0"/>
                        </a:spcAft>
                      </a:pPr>
                      <a:r>
                        <a:rPr lang="pt-BR" sz="800">
                          <a:effectLst/>
                        </a:rPr>
                        <a:t>Apoio aos Estudantes do Ensino Superior</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Aluno</a:t>
                      </a:r>
                      <a:endParaRPr lang="pt-BR" sz="1000">
                        <a:effectLst/>
                        <a:latin typeface="Times New Roman"/>
                        <a:ea typeface="Times New Roman"/>
                      </a:endParaRPr>
                    </a:p>
                  </a:txBody>
                  <a:tcPr marL="35638" marR="35638" marT="0" marB="0"/>
                </a:tc>
                <a:tc>
                  <a:txBody>
                    <a:bodyPr/>
                    <a:lstStyle/>
                    <a:p>
                      <a:pPr algn="ctr">
                        <a:spcAft>
                          <a:spcPts val="0"/>
                        </a:spcAft>
                      </a:pPr>
                      <a:r>
                        <a:rPr lang="pt-BR" sz="800">
                          <a:effectLst/>
                        </a:rPr>
                        <a:t>Unidade</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217</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170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(47)</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60.000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63.395</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3.395</a:t>
                      </a:r>
                      <a:endParaRPr lang="pt-BR" sz="1000">
                        <a:effectLst/>
                        <a:latin typeface="Times New Roman"/>
                        <a:ea typeface="Times New Roman"/>
                      </a:endParaRPr>
                    </a:p>
                  </a:txBody>
                  <a:tcPr marL="35638" marR="35638" marT="0" marB="0" anchor="b"/>
                </a:tc>
              </a:tr>
              <a:tr h="122189">
                <a:tc>
                  <a:txBody>
                    <a:bodyPr/>
                    <a:lstStyle/>
                    <a:p>
                      <a:pPr algn="ctr">
                        <a:spcAft>
                          <a:spcPts val="0"/>
                        </a:spcAft>
                      </a:pPr>
                      <a:r>
                        <a:rPr lang="pt-BR" sz="800">
                          <a:effectLst/>
                        </a:rPr>
                        <a:t>2011</a:t>
                      </a:r>
                      <a:endParaRPr lang="pt-BR" sz="1000">
                        <a:effectLst/>
                        <a:latin typeface="Times New Roman"/>
                        <a:ea typeface="Times New Roman"/>
                      </a:endParaRPr>
                    </a:p>
                  </a:txBody>
                  <a:tcPr marL="35638" marR="35638" marT="0" marB="0" anchor="b"/>
                </a:tc>
                <a:tc>
                  <a:txBody>
                    <a:bodyPr/>
                    <a:lstStyle/>
                    <a:p>
                      <a:pPr>
                        <a:spcAft>
                          <a:spcPts val="0"/>
                        </a:spcAft>
                      </a:pPr>
                      <a:r>
                        <a:rPr lang="pt-BR" sz="800">
                          <a:effectLst/>
                        </a:rPr>
                        <a:t>Manutenção da Educação de Jovens e Adultos</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Aluno</a:t>
                      </a:r>
                      <a:endParaRPr lang="pt-BR" sz="1000">
                        <a:effectLst/>
                        <a:latin typeface="Times New Roman"/>
                        <a:ea typeface="Times New Roman"/>
                      </a:endParaRPr>
                    </a:p>
                  </a:txBody>
                  <a:tcPr marL="35638" marR="35638" marT="0" marB="0"/>
                </a:tc>
                <a:tc>
                  <a:txBody>
                    <a:bodyPr/>
                    <a:lstStyle/>
                    <a:p>
                      <a:pPr algn="ctr">
                        <a:spcAft>
                          <a:spcPts val="0"/>
                        </a:spcAft>
                      </a:pPr>
                      <a:r>
                        <a:rPr lang="pt-BR" sz="800">
                          <a:effectLst/>
                        </a:rPr>
                        <a:t>Unidade</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50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73</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23</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15.000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22.296</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7.296</a:t>
                      </a:r>
                      <a:endParaRPr lang="pt-BR" sz="1000">
                        <a:effectLst/>
                        <a:latin typeface="Times New Roman"/>
                        <a:ea typeface="Times New Roman"/>
                      </a:endParaRPr>
                    </a:p>
                  </a:txBody>
                  <a:tcPr marL="35638" marR="35638" marT="0" marB="0" anchor="b"/>
                </a:tc>
              </a:tr>
              <a:tr h="122189">
                <a:tc>
                  <a:txBody>
                    <a:bodyPr/>
                    <a:lstStyle/>
                    <a:p>
                      <a:pPr algn="ctr">
                        <a:spcAft>
                          <a:spcPts val="0"/>
                        </a:spcAft>
                      </a:pPr>
                      <a:r>
                        <a:rPr lang="pt-BR" sz="800">
                          <a:effectLst/>
                        </a:rPr>
                        <a:t>0002</a:t>
                      </a:r>
                      <a:endParaRPr lang="pt-BR" sz="1000">
                        <a:effectLst/>
                        <a:latin typeface="Times New Roman"/>
                        <a:ea typeface="Times New Roman"/>
                      </a:endParaRPr>
                    </a:p>
                  </a:txBody>
                  <a:tcPr marL="35638" marR="35638" marT="0" marB="0" anchor="b"/>
                </a:tc>
                <a:tc>
                  <a:txBody>
                    <a:bodyPr/>
                    <a:lstStyle/>
                    <a:p>
                      <a:pPr>
                        <a:spcAft>
                          <a:spcPts val="0"/>
                        </a:spcAft>
                      </a:pPr>
                      <a:r>
                        <a:rPr lang="pt-BR" sz="800">
                          <a:effectLst/>
                        </a:rPr>
                        <a:t>Amortização da Dívida da Educação </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Contrato</a:t>
                      </a:r>
                      <a:endParaRPr lang="pt-BR" sz="1000">
                        <a:effectLst/>
                        <a:latin typeface="Times New Roman"/>
                        <a:ea typeface="Times New Roman"/>
                      </a:endParaRPr>
                    </a:p>
                  </a:txBody>
                  <a:tcPr marL="35638" marR="35638" marT="0" marB="0"/>
                </a:tc>
                <a:tc>
                  <a:txBody>
                    <a:bodyPr/>
                    <a:lstStyle/>
                    <a:p>
                      <a:pPr algn="ctr">
                        <a:spcAft>
                          <a:spcPts val="0"/>
                        </a:spcAft>
                      </a:pPr>
                      <a:r>
                        <a:rPr lang="pt-BR" sz="800">
                          <a:effectLst/>
                        </a:rPr>
                        <a:t>Unidade</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4</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(4)</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4.000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a:t>
                      </a:r>
                      <a:endParaRPr lang="pt-BR" sz="1000">
                        <a:effectLst/>
                        <a:latin typeface="Times New Roman"/>
                        <a:ea typeface="Times New Roman"/>
                      </a:endParaRPr>
                    </a:p>
                  </a:txBody>
                  <a:tcPr marL="35638" marR="35638" marT="0" marB="0" anchor="b"/>
                </a:tc>
                <a:tc>
                  <a:txBody>
                    <a:bodyPr/>
                    <a:lstStyle/>
                    <a:p>
                      <a:pPr algn="r">
                        <a:spcAft>
                          <a:spcPts val="0"/>
                        </a:spcAft>
                      </a:pPr>
                      <a:r>
                        <a:rPr lang="pt-BR" sz="800" dirty="0">
                          <a:effectLst/>
                        </a:rPr>
                        <a:t>(4.000)</a:t>
                      </a:r>
                      <a:endParaRPr lang="pt-BR" sz="1000" dirty="0">
                        <a:effectLst/>
                        <a:latin typeface="Times New Roman"/>
                        <a:ea typeface="Times New Roman"/>
                      </a:endParaRPr>
                    </a:p>
                  </a:txBody>
                  <a:tcPr marL="35638" marR="35638" marT="0" marB="0" anchor="b"/>
                </a:tc>
              </a:tr>
            </a:tbl>
          </a:graphicData>
        </a:graphic>
      </p:graphicFrame>
      <p:sp>
        <p:nvSpPr>
          <p:cNvPr id="4" name="CaixaDeTexto 3"/>
          <p:cNvSpPr txBox="1"/>
          <p:nvPr/>
        </p:nvSpPr>
        <p:spPr>
          <a:xfrm>
            <a:off x="1187624" y="2276872"/>
            <a:ext cx="7560840" cy="4031873"/>
          </a:xfrm>
          <a:prstGeom prst="rect">
            <a:avLst/>
          </a:prstGeom>
          <a:noFill/>
        </p:spPr>
        <p:txBody>
          <a:bodyPr wrap="square" rtlCol="0">
            <a:spAutoFit/>
          </a:bodyPr>
          <a:lstStyle/>
          <a:p>
            <a:pPr algn="just"/>
            <a:r>
              <a:rPr lang="pt-BR" sz="1400" b="1" u="sng" dirty="0">
                <a:latin typeface="Times New Roman" pitchFamily="18" charset="0"/>
                <a:cs typeface="Times New Roman" pitchFamily="18" charset="0"/>
              </a:rPr>
              <a:t>Projeto Atividade 2004</a:t>
            </a:r>
            <a:endParaRPr lang="pt-BR" sz="1400" dirty="0">
              <a:latin typeface="Times New Roman" pitchFamily="18" charset="0"/>
              <a:cs typeface="Times New Roman" pitchFamily="18" charset="0"/>
            </a:endParaRPr>
          </a:p>
          <a:p>
            <a:pPr algn="just"/>
            <a:r>
              <a:rPr lang="pt-BR" sz="1400" dirty="0">
                <a:latin typeface="Times New Roman" pitchFamily="18" charset="0"/>
                <a:cs typeface="Times New Roman" pitchFamily="18" charset="0"/>
              </a:rPr>
              <a:t>Itens de alimentação para a rede de ensino infantil – com a creche – e fundamental.</a:t>
            </a:r>
          </a:p>
          <a:p>
            <a:pPr algn="just"/>
            <a:r>
              <a:rPr lang="pt-BR" sz="1400" dirty="0">
                <a:latin typeface="Times New Roman" pitchFamily="18" charset="0"/>
                <a:cs typeface="Times New Roman" pitchFamily="18" charset="0"/>
              </a:rPr>
              <a:t> </a:t>
            </a:r>
          </a:p>
          <a:p>
            <a:pPr algn="just"/>
            <a:r>
              <a:rPr lang="pt-BR" sz="1400" b="1" u="sng" dirty="0">
                <a:latin typeface="Times New Roman" pitchFamily="18" charset="0"/>
                <a:cs typeface="Times New Roman" pitchFamily="18" charset="0"/>
              </a:rPr>
              <a:t>Projeto Atividade 2005</a:t>
            </a:r>
            <a:endParaRPr lang="pt-BR" sz="1400" dirty="0">
              <a:latin typeface="Times New Roman" pitchFamily="18" charset="0"/>
              <a:cs typeface="Times New Roman" pitchFamily="18" charset="0"/>
            </a:endParaRPr>
          </a:p>
          <a:p>
            <a:pPr algn="just"/>
            <a:r>
              <a:rPr lang="pt-BR" sz="1400" dirty="0">
                <a:latin typeface="Times New Roman" pitchFamily="18" charset="0"/>
                <a:cs typeface="Times New Roman" pitchFamily="18" charset="0"/>
              </a:rPr>
              <a:t>Toda despesa na manutenção do ensino fundamental. Tarifas bancárias, combustível, locação sistema educação, adiantamento para cobrir pequenas despesas, material reparo/construção, estagiários, </a:t>
            </a:r>
            <a:r>
              <a:rPr lang="pt-BR" sz="1400" dirty="0" err="1">
                <a:latin typeface="Times New Roman" pitchFamily="18" charset="0"/>
                <a:cs typeface="Times New Roman" pitchFamily="18" charset="0"/>
              </a:rPr>
              <a:t>Iprev</a:t>
            </a:r>
            <a:r>
              <a:rPr lang="pt-BR" sz="1400" dirty="0">
                <a:latin typeface="Times New Roman" pitchFamily="18" charset="0"/>
                <a:cs typeface="Times New Roman" pitchFamily="18" charset="0"/>
              </a:rPr>
              <a:t>, internet, aluguel de fibra ótica, pessoal, encargos patronais, vale alimentação, água, energia elétrica, palestra início ano letivo, manutenção informática, cópia/impressão/digitalização, suporte técnico capacitação dos profissionais para trabalhar no sistema da educação, água mineral, </a:t>
            </a:r>
            <a:r>
              <a:rPr lang="pt-BR" sz="1400" dirty="0" err="1">
                <a:latin typeface="Times New Roman" pitchFamily="18" charset="0"/>
                <a:cs typeface="Times New Roman" pitchFamily="18" charset="0"/>
              </a:rPr>
              <a:t>cofee</a:t>
            </a:r>
            <a:r>
              <a:rPr lang="pt-BR" sz="1400" dirty="0">
                <a:latin typeface="Times New Roman" pitchFamily="18" charset="0"/>
                <a:cs typeface="Times New Roman" pitchFamily="18" charset="0"/>
              </a:rPr>
              <a:t> break capacitação início do ano letivo, devolução recursos quadra, ferramentas, lavadora de alta pressão, limpeza de caixa de água nas escolas, </a:t>
            </a:r>
            <a:r>
              <a:rPr lang="pt-BR" sz="1400" dirty="0" err="1">
                <a:latin typeface="Times New Roman" pitchFamily="18" charset="0"/>
                <a:cs typeface="Times New Roman" pitchFamily="18" charset="0"/>
              </a:rPr>
              <a:t>desinsetização</a:t>
            </a:r>
            <a:r>
              <a:rPr lang="pt-BR" sz="1400" dirty="0">
                <a:latin typeface="Times New Roman" pitchFamily="18" charset="0"/>
                <a:cs typeface="Times New Roman" pitchFamily="18" charset="0"/>
              </a:rPr>
              <a:t>, desinfecção e controle de baratas, moscas, mosquitos, formigas e ratos das escolas, </a:t>
            </a:r>
            <a:r>
              <a:rPr lang="pt-BR" sz="1400" dirty="0" err="1">
                <a:latin typeface="Times New Roman" pitchFamily="18" charset="0"/>
                <a:cs typeface="Times New Roman" pitchFamily="18" charset="0"/>
              </a:rPr>
              <a:t>inss</a:t>
            </a:r>
            <a:r>
              <a:rPr lang="pt-BR" sz="1400" dirty="0">
                <a:latin typeface="Times New Roman" pitchFamily="18" charset="0"/>
                <a:cs typeface="Times New Roman" pitchFamily="18" charset="0"/>
              </a:rPr>
              <a:t> de terceiros, fogão, gás de cozinha, material de copa/cozinha/limpeza, seguro ônibus, diárias, micro-ondas creche Verônica, auxílio combustível, material de expediente, janelas refeitório escola Dom Afonso, cadeiras giratórias setor administrativo, instalação de ar condicionado, manutenção/peças veículo, licenciamento e seguro </a:t>
            </a:r>
            <a:r>
              <a:rPr lang="pt-BR" sz="1400" dirty="0" err="1">
                <a:latin typeface="Times New Roman" pitchFamily="18" charset="0"/>
                <a:cs typeface="Times New Roman" pitchFamily="18" charset="0"/>
              </a:rPr>
              <a:t>dpvat</a:t>
            </a:r>
            <a:r>
              <a:rPr lang="pt-BR" sz="1400" dirty="0">
                <a:latin typeface="Times New Roman" pitchFamily="18" charset="0"/>
                <a:cs typeface="Times New Roman" pitchFamily="18" charset="0"/>
              </a:rPr>
              <a:t>, bandeiras, entre outras.</a:t>
            </a:r>
          </a:p>
          <a:p>
            <a:pPr algn="just"/>
            <a:r>
              <a:rPr lang="pt-BR" sz="1400" dirty="0">
                <a:latin typeface="Times New Roman" pitchFamily="18" charset="0"/>
                <a:cs typeface="Times New Roman" pitchFamily="18" charset="0"/>
              </a:rPr>
              <a:t> </a:t>
            </a:r>
          </a:p>
          <a:p>
            <a:endParaRPr lang="pt-BR" dirty="0"/>
          </a:p>
        </p:txBody>
      </p:sp>
    </p:spTree>
    <p:extLst>
      <p:ext uri="{BB962C8B-B14F-4D97-AF65-F5344CB8AC3E}">
        <p14:creationId xmlns:p14="http://schemas.microsoft.com/office/powerpoint/2010/main" val="32070491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1259632" y="476672"/>
            <a:ext cx="7488832" cy="5693866"/>
          </a:xfrm>
          <a:prstGeom prst="rect">
            <a:avLst/>
          </a:prstGeom>
          <a:noFill/>
        </p:spPr>
        <p:txBody>
          <a:bodyPr wrap="square" rtlCol="0">
            <a:spAutoFit/>
          </a:bodyPr>
          <a:lstStyle/>
          <a:p>
            <a:pPr algn="just"/>
            <a:r>
              <a:rPr lang="pt-BR" sz="1400" b="1" u="sng" dirty="0">
                <a:latin typeface="Times New Roman" pitchFamily="18" charset="0"/>
                <a:cs typeface="Times New Roman" pitchFamily="18" charset="0"/>
              </a:rPr>
              <a:t>Projeto Atividade 2006</a:t>
            </a:r>
            <a:endParaRPr lang="pt-BR" sz="1400" dirty="0">
              <a:latin typeface="Times New Roman" pitchFamily="18" charset="0"/>
              <a:cs typeface="Times New Roman" pitchFamily="18" charset="0"/>
            </a:endParaRPr>
          </a:p>
          <a:p>
            <a:pPr algn="just"/>
            <a:r>
              <a:rPr lang="pt-BR" sz="1400" dirty="0">
                <a:latin typeface="Times New Roman" pitchFamily="18" charset="0"/>
                <a:cs typeface="Times New Roman" pitchFamily="18" charset="0"/>
              </a:rPr>
              <a:t>Toda despesa na manutenção do ensino infantil. Locação de sistema para educação, estagiários, anuidade </a:t>
            </a:r>
            <a:r>
              <a:rPr lang="pt-BR" sz="1400" dirty="0" err="1" smtClean="0">
                <a:latin typeface="Times New Roman" pitchFamily="18" charset="0"/>
                <a:cs typeface="Times New Roman" pitchFamily="18" charset="0"/>
              </a:rPr>
              <a:t>Undime</a:t>
            </a:r>
            <a:r>
              <a:rPr lang="pt-BR" sz="1400" dirty="0">
                <a:latin typeface="Times New Roman" pitchFamily="18" charset="0"/>
                <a:cs typeface="Times New Roman" pitchFamily="18" charset="0"/>
              </a:rPr>
              <a:t>, internet, aluguel de canal por fibra de ótica, </a:t>
            </a:r>
            <a:r>
              <a:rPr lang="pt-BR" sz="1400" dirty="0" err="1">
                <a:latin typeface="Times New Roman" pitchFamily="18" charset="0"/>
                <a:cs typeface="Times New Roman" pitchFamily="18" charset="0"/>
              </a:rPr>
              <a:t>casan</a:t>
            </a:r>
            <a:r>
              <a:rPr lang="pt-BR" sz="1400" dirty="0">
                <a:latin typeface="Times New Roman" pitchFamily="18" charset="0"/>
                <a:cs typeface="Times New Roman" pitchFamily="18" charset="0"/>
              </a:rPr>
              <a:t>, pessoal, encargos patronais, energia elétrica, manutenção de informática/computadores, cópia/impressão/digitalização, cadeiras de balanço para bebê, água mineral, caixas de água, limpeza de caixa de água escolas municipais, </a:t>
            </a:r>
            <a:r>
              <a:rPr lang="pt-BR" sz="1400" dirty="0" err="1">
                <a:latin typeface="Times New Roman" pitchFamily="18" charset="0"/>
                <a:cs typeface="Times New Roman" pitchFamily="18" charset="0"/>
              </a:rPr>
              <a:t>desintetização</a:t>
            </a:r>
            <a:r>
              <a:rPr lang="pt-BR" sz="1400" dirty="0">
                <a:latin typeface="Times New Roman" pitchFamily="18" charset="0"/>
                <a:cs typeface="Times New Roman" pitchFamily="18" charset="0"/>
              </a:rPr>
              <a:t>/desinfecção e controle de baratas, moscas, mosquitos, formigas, serviços de desratização controle de ratos e roedores, material de copa/cozinha/limpeza, devolução convênio brinquedos </a:t>
            </a:r>
            <a:r>
              <a:rPr lang="pt-BR" sz="1400" dirty="0" err="1">
                <a:latin typeface="Times New Roman" pitchFamily="18" charset="0"/>
                <a:cs typeface="Times New Roman" pitchFamily="18" charset="0"/>
              </a:rPr>
              <a:t>proinfância</a:t>
            </a:r>
            <a:r>
              <a:rPr lang="pt-BR" sz="1400" dirty="0">
                <a:latin typeface="Times New Roman" pitchFamily="18" charset="0"/>
                <a:cs typeface="Times New Roman" pitchFamily="18" charset="0"/>
              </a:rPr>
              <a:t>, material de construção/reforma, máquina de lavar para CEIM Coração de Jesus, Geladeiras para </a:t>
            </a:r>
            <a:r>
              <a:rPr lang="pt-BR" sz="1400" dirty="0" err="1">
                <a:latin typeface="Times New Roman" pitchFamily="18" charset="0"/>
                <a:cs typeface="Times New Roman" pitchFamily="18" charset="0"/>
              </a:rPr>
              <a:t>Ceim</a:t>
            </a:r>
            <a:r>
              <a:rPr lang="pt-BR" sz="1400" dirty="0">
                <a:latin typeface="Times New Roman" pitchFamily="18" charset="0"/>
                <a:cs typeface="Times New Roman" pitchFamily="18" charset="0"/>
              </a:rPr>
              <a:t> João Juvenal de Amorim, tela grade parque infantil Xênia, colchonete para creche Coração de Jesus, manutenção e instalação de ar condicionados, 2 bebedouro para </a:t>
            </a:r>
            <a:r>
              <a:rPr lang="pt-BR" sz="1400" dirty="0" err="1">
                <a:latin typeface="Times New Roman" pitchFamily="18" charset="0"/>
                <a:cs typeface="Times New Roman" pitchFamily="18" charset="0"/>
              </a:rPr>
              <a:t>Ceim</a:t>
            </a:r>
            <a:r>
              <a:rPr lang="pt-BR" sz="1400" dirty="0">
                <a:latin typeface="Times New Roman" pitchFamily="18" charset="0"/>
                <a:cs typeface="Times New Roman" pitchFamily="18" charset="0"/>
              </a:rPr>
              <a:t> João Juvenal de Amorim, 1 freezer horizontal para João Juvenal, limpeza de fossa, escorregador infantil para João Juvenal, bandeiras, entre outras.</a:t>
            </a:r>
          </a:p>
          <a:p>
            <a:pPr algn="just"/>
            <a:r>
              <a:rPr lang="pt-BR" sz="1400" dirty="0">
                <a:latin typeface="Times New Roman" pitchFamily="18" charset="0"/>
                <a:cs typeface="Times New Roman" pitchFamily="18" charset="0"/>
              </a:rPr>
              <a:t> </a:t>
            </a:r>
          </a:p>
          <a:p>
            <a:pPr algn="just"/>
            <a:r>
              <a:rPr lang="pt-BR" sz="1400" b="1" u="sng" dirty="0">
                <a:latin typeface="Times New Roman" pitchFamily="18" charset="0"/>
                <a:cs typeface="Times New Roman" pitchFamily="18" charset="0"/>
              </a:rPr>
              <a:t>Projeto Atividade 2007</a:t>
            </a:r>
            <a:endParaRPr lang="pt-BR" sz="1400" dirty="0">
              <a:latin typeface="Times New Roman" pitchFamily="18" charset="0"/>
              <a:cs typeface="Times New Roman" pitchFamily="18" charset="0"/>
            </a:endParaRPr>
          </a:p>
          <a:p>
            <a:pPr algn="just"/>
            <a:r>
              <a:rPr lang="pt-BR" sz="1400" dirty="0">
                <a:latin typeface="Times New Roman" pitchFamily="18" charset="0"/>
                <a:cs typeface="Times New Roman" pitchFamily="18" charset="0"/>
              </a:rPr>
              <a:t>Tudo que é para o transporte escolar. *Taxa de licenciamento, DPVAT, peças e manutenção de veículos,  hora oficina, , lavação, salários, vale alimentação, contribuição patronal, combustível, pneus, latoaria e pintura, entre outras</a:t>
            </a:r>
            <a:r>
              <a:rPr lang="pt-BR" sz="1400" dirty="0" smtClean="0">
                <a:latin typeface="Times New Roman" pitchFamily="18" charset="0"/>
                <a:cs typeface="Times New Roman" pitchFamily="18" charset="0"/>
              </a:rPr>
              <a:t>.</a:t>
            </a:r>
          </a:p>
          <a:p>
            <a:pPr algn="just"/>
            <a:endParaRPr lang="pt-BR" sz="1400" dirty="0">
              <a:latin typeface="Times New Roman" pitchFamily="18" charset="0"/>
              <a:cs typeface="Times New Roman" pitchFamily="18" charset="0"/>
            </a:endParaRPr>
          </a:p>
          <a:p>
            <a:r>
              <a:rPr lang="pt-BR" sz="1400" b="1" u="sng" dirty="0">
                <a:latin typeface="Times New Roman" pitchFamily="18" charset="0"/>
                <a:cs typeface="Times New Roman" pitchFamily="18" charset="0"/>
              </a:rPr>
              <a:t>Projeto Atividade 2008</a:t>
            </a:r>
            <a:endParaRPr lang="pt-BR" sz="1400" dirty="0">
              <a:latin typeface="Times New Roman" pitchFamily="18" charset="0"/>
              <a:cs typeface="Times New Roman" pitchFamily="18" charset="0"/>
            </a:endParaRPr>
          </a:p>
          <a:p>
            <a:r>
              <a:rPr lang="pt-BR" sz="1400" dirty="0">
                <a:latin typeface="Times New Roman" pitchFamily="18" charset="0"/>
                <a:cs typeface="Times New Roman" pitchFamily="18" charset="0"/>
              </a:rPr>
              <a:t>Aquisição de passe escolar para estudantes do ensino médio e consulta de saldos.</a:t>
            </a:r>
          </a:p>
          <a:p>
            <a:r>
              <a:rPr lang="pt-BR" sz="1400" dirty="0">
                <a:latin typeface="Times New Roman" pitchFamily="18" charset="0"/>
                <a:cs typeface="Times New Roman" pitchFamily="18" charset="0"/>
              </a:rPr>
              <a:t> </a:t>
            </a:r>
          </a:p>
          <a:p>
            <a:r>
              <a:rPr lang="pt-BR" sz="1400" b="1" u="sng" dirty="0">
                <a:latin typeface="Times New Roman" pitchFamily="18" charset="0"/>
                <a:cs typeface="Times New Roman" pitchFamily="18" charset="0"/>
              </a:rPr>
              <a:t>Projeto Atividade 2009</a:t>
            </a:r>
            <a:endParaRPr lang="pt-BR" sz="1400" dirty="0">
              <a:latin typeface="Times New Roman" pitchFamily="18" charset="0"/>
              <a:cs typeface="Times New Roman" pitchFamily="18" charset="0"/>
            </a:endParaRPr>
          </a:p>
          <a:p>
            <a:r>
              <a:rPr lang="pt-BR" sz="1400" dirty="0">
                <a:latin typeface="Times New Roman" pitchFamily="18" charset="0"/>
                <a:cs typeface="Times New Roman" pitchFamily="18" charset="0"/>
              </a:rPr>
              <a:t>Aquisição de passe escolar para estudantes do ensino superior, </a:t>
            </a:r>
            <a:endParaRPr lang="pt-BR" sz="1400" dirty="0" smtClean="0">
              <a:latin typeface="Times New Roman" pitchFamily="18" charset="0"/>
              <a:cs typeface="Times New Roman" pitchFamily="18" charset="0"/>
            </a:endParaRPr>
          </a:p>
          <a:p>
            <a:endParaRPr lang="pt-BR" sz="1400" dirty="0">
              <a:latin typeface="Times New Roman" pitchFamily="18" charset="0"/>
              <a:cs typeface="Times New Roman" pitchFamily="18" charset="0"/>
            </a:endParaRPr>
          </a:p>
          <a:p>
            <a:r>
              <a:rPr lang="pt-BR" sz="1400" b="1" u="sng" dirty="0" smtClean="0">
                <a:latin typeface="Times New Roman" pitchFamily="18" charset="0"/>
                <a:cs typeface="Times New Roman" pitchFamily="18" charset="0"/>
              </a:rPr>
              <a:t>Projeto Atividade 2011</a:t>
            </a:r>
            <a:endParaRPr lang="pt-BR" sz="1400" b="1" u="sng" dirty="0">
              <a:latin typeface="Times New Roman" pitchFamily="18" charset="0"/>
              <a:cs typeface="Times New Roman" pitchFamily="18" charset="0"/>
            </a:endParaRPr>
          </a:p>
          <a:p>
            <a:pPr algn="just"/>
            <a:r>
              <a:rPr lang="pt-BR" sz="1400" dirty="0" smtClean="0">
                <a:latin typeface="Times New Roman" pitchFamily="18" charset="0"/>
                <a:cs typeface="Times New Roman" pitchFamily="18" charset="0"/>
              </a:rPr>
              <a:t>Despesas com o supletivo no município.</a:t>
            </a:r>
            <a:endParaRPr lang="pt-BR" sz="1400" dirty="0">
              <a:latin typeface="Times New Roman" pitchFamily="18" charset="0"/>
              <a:cs typeface="Times New Roman" pitchFamily="18" charset="0"/>
            </a:endParaRPr>
          </a:p>
        </p:txBody>
      </p:sp>
    </p:spTree>
    <p:extLst>
      <p:ext uri="{BB962C8B-B14F-4D97-AF65-F5344CB8AC3E}">
        <p14:creationId xmlns:p14="http://schemas.microsoft.com/office/powerpoint/2010/main" val="36508367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p:cNvGraphicFramePr>
            <a:graphicFrameLocks noGrp="1"/>
          </p:cNvGraphicFramePr>
          <p:nvPr>
            <p:extLst>
              <p:ext uri="{D42A27DB-BD31-4B8C-83A1-F6EECF244321}">
                <p14:modId xmlns:p14="http://schemas.microsoft.com/office/powerpoint/2010/main" val="2479838145"/>
              </p:ext>
            </p:extLst>
          </p:nvPr>
        </p:nvGraphicFramePr>
        <p:xfrm>
          <a:off x="1259632" y="404664"/>
          <a:ext cx="7499350" cy="842028"/>
        </p:xfrm>
        <a:graphic>
          <a:graphicData uri="http://schemas.openxmlformats.org/drawingml/2006/table">
            <a:tbl>
              <a:tblPr>
                <a:tableStyleId>{5C22544A-7EE6-4342-B048-85BDC9FD1C3A}</a:tableStyleId>
              </a:tblPr>
              <a:tblGrid>
                <a:gridCol w="455354"/>
                <a:gridCol w="2080892"/>
                <a:gridCol w="637496"/>
                <a:gridCol w="516916"/>
                <a:gridCol w="636987"/>
                <a:gridCol w="648689"/>
                <a:gridCol w="580004"/>
                <a:gridCol w="649197"/>
                <a:gridCol w="649197"/>
                <a:gridCol w="644618"/>
              </a:tblGrid>
              <a:tr h="109970">
                <a:tc>
                  <a:txBody>
                    <a:bodyPr/>
                    <a:lstStyle/>
                    <a:p>
                      <a:pPr algn="ctr">
                        <a:spcAft>
                          <a:spcPts val="0"/>
                        </a:spcAft>
                      </a:pPr>
                      <a:r>
                        <a:rPr lang="pt-BR" sz="700">
                          <a:effectLst/>
                        </a:rPr>
                        <a:t>0007</a:t>
                      </a:r>
                      <a:endParaRPr lang="pt-BR" sz="1000">
                        <a:effectLst/>
                        <a:latin typeface="Times New Roman"/>
                        <a:ea typeface="Times New Roman"/>
                      </a:endParaRPr>
                    </a:p>
                  </a:txBody>
                  <a:tcPr marL="35638" marR="35638" marT="0" marB="0" anchor="b"/>
                </a:tc>
                <a:tc gridSpan="3">
                  <a:txBody>
                    <a:bodyPr/>
                    <a:lstStyle/>
                    <a:p>
                      <a:pPr>
                        <a:spcAft>
                          <a:spcPts val="0"/>
                        </a:spcAft>
                      </a:pPr>
                      <a:r>
                        <a:rPr lang="pt-BR" sz="700">
                          <a:effectLst/>
                        </a:rPr>
                        <a:t>CULTURA,  NOSSA IDENTIDADE E EXPRESSÃO</a:t>
                      </a:r>
                      <a:endParaRPr lang="pt-BR" sz="1000">
                        <a:effectLst/>
                        <a:latin typeface="Times New Roman"/>
                        <a:ea typeface="Times New Roman"/>
                      </a:endParaRPr>
                    </a:p>
                  </a:txBody>
                  <a:tcPr marL="35638" marR="35638" marT="0" marB="0" anchor="b"/>
                </a:tc>
                <a:tc hMerge="1">
                  <a:txBody>
                    <a:bodyPr/>
                    <a:lstStyle/>
                    <a:p>
                      <a:endParaRPr lang="pt-BR"/>
                    </a:p>
                  </a:txBody>
                  <a:tcPr/>
                </a:tc>
                <a:tc hMerge="1">
                  <a:txBody>
                    <a:bodyPr/>
                    <a:lstStyle/>
                    <a:p>
                      <a:endParaRPr lang="pt-BR"/>
                    </a:p>
                  </a:txBody>
                  <a:tcPr/>
                </a:tc>
                <a:tc>
                  <a:txBody>
                    <a:bodyPr/>
                    <a:lstStyle/>
                    <a:p>
                      <a:pPr algn="r">
                        <a:spcAft>
                          <a:spcPts val="0"/>
                        </a:spcAft>
                      </a:pPr>
                      <a:r>
                        <a:rPr lang="pt-BR" sz="700">
                          <a:effectLst/>
                        </a:rPr>
                        <a:t> </a:t>
                      </a:r>
                      <a:endParaRPr lang="pt-BR" sz="1000">
                        <a:effectLst/>
                        <a:latin typeface="Times New Roman"/>
                        <a:ea typeface="Times New Roman"/>
                      </a:endParaRPr>
                    </a:p>
                  </a:txBody>
                  <a:tcPr marL="35638" marR="35638" marT="0" marB="0" anchor="b"/>
                </a:tc>
                <a:tc>
                  <a:txBody>
                    <a:bodyPr/>
                    <a:lstStyle/>
                    <a:p>
                      <a:pPr algn="r">
                        <a:spcAft>
                          <a:spcPts val="0"/>
                        </a:spcAft>
                      </a:pPr>
                      <a:r>
                        <a:rPr lang="pt-BR" sz="700">
                          <a:effectLst/>
                        </a:rPr>
                        <a:t> </a:t>
                      </a:r>
                      <a:endParaRPr lang="pt-BR" sz="1000">
                        <a:effectLst/>
                        <a:latin typeface="Times New Roman"/>
                        <a:ea typeface="Times New Roman"/>
                      </a:endParaRPr>
                    </a:p>
                  </a:txBody>
                  <a:tcPr marL="35638" marR="35638" marT="0" marB="0" anchor="b"/>
                </a:tc>
                <a:tc>
                  <a:txBody>
                    <a:bodyPr/>
                    <a:lstStyle/>
                    <a:p>
                      <a:pPr algn="r">
                        <a:spcAft>
                          <a:spcPts val="0"/>
                        </a:spcAft>
                      </a:pPr>
                      <a:r>
                        <a:rPr lang="pt-BR" sz="700">
                          <a:effectLst/>
                        </a:rPr>
                        <a:t> </a:t>
                      </a:r>
                      <a:endParaRPr lang="pt-BR" sz="1000">
                        <a:effectLst/>
                        <a:latin typeface="Times New Roman"/>
                        <a:ea typeface="Times New Roman"/>
                      </a:endParaRPr>
                    </a:p>
                  </a:txBody>
                  <a:tcPr marL="35638" marR="35638" marT="0" marB="0" anchor="b"/>
                </a:tc>
                <a:tc>
                  <a:txBody>
                    <a:bodyPr/>
                    <a:lstStyle/>
                    <a:p>
                      <a:pPr algn="r">
                        <a:spcAft>
                          <a:spcPts val="0"/>
                        </a:spcAft>
                      </a:pPr>
                      <a:r>
                        <a:rPr lang="pt-BR" sz="700">
                          <a:effectLst/>
                        </a:rPr>
                        <a:t> </a:t>
                      </a:r>
                      <a:endParaRPr lang="pt-BR" sz="1000">
                        <a:effectLst/>
                        <a:latin typeface="Times New Roman"/>
                        <a:ea typeface="Times New Roman"/>
                      </a:endParaRPr>
                    </a:p>
                  </a:txBody>
                  <a:tcPr marL="35638" marR="35638" marT="0" marB="0" anchor="b"/>
                </a:tc>
                <a:tc>
                  <a:txBody>
                    <a:bodyPr/>
                    <a:lstStyle/>
                    <a:p>
                      <a:pPr algn="r">
                        <a:spcAft>
                          <a:spcPts val="0"/>
                        </a:spcAft>
                      </a:pPr>
                      <a:r>
                        <a:rPr lang="pt-BR" sz="700">
                          <a:effectLst/>
                        </a:rPr>
                        <a:t> </a:t>
                      </a:r>
                      <a:endParaRPr lang="pt-BR" sz="1000">
                        <a:effectLst/>
                        <a:latin typeface="Times New Roman"/>
                        <a:ea typeface="Times New Roman"/>
                      </a:endParaRPr>
                    </a:p>
                  </a:txBody>
                  <a:tcPr marL="35638" marR="35638" marT="0" marB="0"/>
                </a:tc>
                <a:tc>
                  <a:txBody>
                    <a:bodyPr/>
                    <a:lstStyle/>
                    <a:p>
                      <a:pPr algn="r">
                        <a:spcAft>
                          <a:spcPts val="0"/>
                        </a:spcAft>
                      </a:pPr>
                      <a:r>
                        <a:rPr lang="pt-BR" sz="700">
                          <a:effectLst/>
                        </a:rPr>
                        <a:t> </a:t>
                      </a:r>
                      <a:endParaRPr lang="pt-BR" sz="1000">
                        <a:effectLst/>
                        <a:latin typeface="Times New Roman"/>
                        <a:ea typeface="Times New Roman"/>
                      </a:endParaRPr>
                    </a:p>
                  </a:txBody>
                  <a:tcPr marL="35638" marR="35638" marT="0" marB="0" anchor="b"/>
                </a:tc>
              </a:tr>
              <a:tr h="122189">
                <a:tc>
                  <a:txBody>
                    <a:bodyPr/>
                    <a:lstStyle/>
                    <a:p>
                      <a:pPr algn="ctr">
                        <a:spcAft>
                          <a:spcPts val="0"/>
                        </a:spcAft>
                      </a:pPr>
                      <a:r>
                        <a:rPr lang="pt-BR" sz="800">
                          <a:effectLst/>
                        </a:rPr>
                        <a:t>2012</a:t>
                      </a:r>
                      <a:endParaRPr lang="pt-BR" sz="1000">
                        <a:effectLst/>
                        <a:latin typeface="Times New Roman"/>
                        <a:ea typeface="Times New Roman"/>
                      </a:endParaRPr>
                    </a:p>
                  </a:txBody>
                  <a:tcPr marL="35638" marR="35638" marT="0" marB="0" anchor="b"/>
                </a:tc>
                <a:tc>
                  <a:txBody>
                    <a:bodyPr/>
                    <a:lstStyle/>
                    <a:p>
                      <a:pPr>
                        <a:spcAft>
                          <a:spcPts val="0"/>
                        </a:spcAft>
                      </a:pPr>
                      <a:r>
                        <a:rPr lang="pt-BR" sz="800">
                          <a:effectLst/>
                        </a:rPr>
                        <a:t>Manutenção da Biblioteca Municipal</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Visitas</a:t>
                      </a:r>
                      <a:endParaRPr lang="pt-BR" sz="1000">
                        <a:effectLst/>
                        <a:latin typeface="Times New Roman"/>
                        <a:ea typeface="Times New Roman"/>
                      </a:endParaRPr>
                    </a:p>
                  </a:txBody>
                  <a:tcPr marL="35638" marR="35638" marT="0" marB="0"/>
                </a:tc>
                <a:tc>
                  <a:txBody>
                    <a:bodyPr/>
                    <a:lstStyle/>
                    <a:p>
                      <a:pPr algn="ctr">
                        <a:spcAft>
                          <a:spcPts val="0"/>
                        </a:spcAft>
                      </a:pPr>
                      <a:r>
                        <a:rPr lang="pt-BR" sz="800">
                          <a:effectLst/>
                        </a:rPr>
                        <a:t>Unidade</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1.100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1.604</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504</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52.000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44.730</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(7.270)</a:t>
                      </a:r>
                      <a:endParaRPr lang="pt-BR" sz="1000">
                        <a:effectLst/>
                        <a:latin typeface="Times New Roman"/>
                        <a:ea typeface="Times New Roman"/>
                      </a:endParaRPr>
                    </a:p>
                  </a:txBody>
                  <a:tcPr marL="35638" marR="35638" marT="0" marB="0" anchor="b"/>
                </a:tc>
              </a:tr>
              <a:tr h="122189">
                <a:tc>
                  <a:txBody>
                    <a:bodyPr/>
                    <a:lstStyle/>
                    <a:p>
                      <a:pPr algn="ctr">
                        <a:spcAft>
                          <a:spcPts val="0"/>
                        </a:spcAft>
                      </a:pPr>
                      <a:r>
                        <a:rPr lang="pt-BR" sz="800">
                          <a:effectLst/>
                        </a:rPr>
                        <a:t>2013</a:t>
                      </a:r>
                      <a:endParaRPr lang="pt-BR" sz="1000">
                        <a:effectLst/>
                        <a:latin typeface="Times New Roman"/>
                        <a:ea typeface="Times New Roman"/>
                      </a:endParaRPr>
                    </a:p>
                  </a:txBody>
                  <a:tcPr marL="35638" marR="35638" marT="0" marB="0" anchor="b"/>
                </a:tc>
                <a:tc>
                  <a:txBody>
                    <a:bodyPr/>
                    <a:lstStyle/>
                    <a:p>
                      <a:pPr>
                        <a:spcAft>
                          <a:spcPts val="0"/>
                        </a:spcAft>
                      </a:pPr>
                      <a:r>
                        <a:rPr lang="pt-BR" sz="800">
                          <a:effectLst/>
                        </a:rPr>
                        <a:t>Apoio a Eventos, Grupos, Manifest. Culturais</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Diversos</a:t>
                      </a:r>
                      <a:endParaRPr lang="pt-BR" sz="1000">
                        <a:effectLst/>
                        <a:latin typeface="Times New Roman"/>
                        <a:ea typeface="Times New Roman"/>
                      </a:endParaRPr>
                    </a:p>
                  </a:txBody>
                  <a:tcPr marL="35638" marR="35638" marT="0" marB="0"/>
                </a:tc>
                <a:tc>
                  <a:txBody>
                    <a:bodyPr/>
                    <a:lstStyle/>
                    <a:p>
                      <a:pPr algn="ctr">
                        <a:spcAft>
                          <a:spcPts val="0"/>
                        </a:spcAft>
                      </a:pPr>
                      <a:r>
                        <a:rPr lang="pt-BR" sz="800">
                          <a:effectLst/>
                        </a:rPr>
                        <a:t>Unidade</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1</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1</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58.000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53.360</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(4.640)</a:t>
                      </a:r>
                      <a:endParaRPr lang="pt-BR" sz="1000">
                        <a:effectLst/>
                        <a:latin typeface="Times New Roman"/>
                        <a:ea typeface="Times New Roman"/>
                      </a:endParaRPr>
                    </a:p>
                  </a:txBody>
                  <a:tcPr marL="35638" marR="35638" marT="0" marB="0" anchor="b"/>
                </a:tc>
              </a:tr>
              <a:tr h="122189">
                <a:tc>
                  <a:txBody>
                    <a:bodyPr/>
                    <a:lstStyle/>
                    <a:p>
                      <a:pPr algn="ctr">
                        <a:spcAft>
                          <a:spcPts val="0"/>
                        </a:spcAft>
                      </a:pPr>
                      <a:r>
                        <a:rPr lang="pt-BR" sz="800">
                          <a:effectLst/>
                        </a:rPr>
                        <a:t>2014</a:t>
                      </a:r>
                      <a:endParaRPr lang="pt-BR" sz="1000">
                        <a:effectLst/>
                        <a:latin typeface="Times New Roman"/>
                        <a:ea typeface="Times New Roman"/>
                      </a:endParaRPr>
                    </a:p>
                  </a:txBody>
                  <a:tcPr marL="35638" marR="35638" marT="0" marB="0" anchor="b"/>
                </a:tc>
                <a:tc>
                  <a:txBody>
                    <a:bodyPr/>
                    <a:lstStyle/>
                    <a:p>
                      <a:pPr>
                        <a:spcAft>
                          <a:spcPts val="0"/>
                        </a:spcAft>
                      </a:pPr>
                      <a:r>
                        <a:rPr lang="pt-BR" sz="800">
                          <a:effectLst/>
                        </a:rPr>
                        <a:t>Preserv. e Recuperação Patrimônio Histórico</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Patrimônio </a:t>
                      </a:r>
                      <a:endParaRPr lang="pt-BR" sz="1000">
                        <a:effectLst/>
                        <a:latin typeface="Times New Roman"/>
                        <a:ea typeface="Times New Roman"/>
                      </a:endParaRPr>
                    </a:p>
                  </a:txBody>
                  <a:tcPr marL="35638" marR="35638" marT="0" marB="0"/>
                </a:tc>
                <a:tc>
                  <a:txBody>
                    <a:bodyPr/>
                    <a:lstStyle/>
                    <a:p>
                      <a:pPr algn="ctr">
                        <a:spcAft>
                          <a:spcPts val="0"/>
                        </a:spcAft>
                      </a:pPr>
                      <a:r>
                        <a:rPr lang="pt-BR" sz="800">
                          <a:effectLst/>
                        </a:rPr>
                        <a:t>Unidade</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1</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(1)</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6.000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(6.000)</a:t>
                      </a:r>
                      <a:endParaRPr lang="pt-BR" sz="1000">
                        <a:effectLst/>
                        <a:latin typeface="Times New Roman"/>
                        <a:ea typeface="Times New Roman"/>
                      </a:endParaRPr>
                    </a:p>
                  </a:txBody>
                  <a:tcPr marL="35638" marR="35638" marT="0" marB="0" anchor="b"/>
                </a:tc>
              </a:tr>
              <a:tr h="122189">
                <a:tc>
                  <a:txBody>
                    <a:bodyPr/>
                    <a:lstStyle/>
                    <a:p>
                      <a:pPr algn="ctr">
                        <a:spcAft>
                          <a:spcPts val="0"/>
                        </a:spcAft>
                      </a:pPr>
                      <a:r>
                        <a:rPr lang="pt-BR" sz="800">
                          <a:effectLst/>
                        </a:rPr>
                        <a:t>2022</a:t>
                      </a:r>
                      <a:endParaRPr lang="pt-BR" sz="1000">
                        <a:effectLst/>
                        <a:latin typeface="Times New Roman"/>
                        <a:ea typeface="Times New Roman"/>
                      </a:endParaRPr>
                    </a:p>
                  </a:txBody>
                  <a:tcPr marL="35638" marR="35638" marT="0" marB="0" anchor="b"/>
                </a:tc>
                <a:tc>
                  <a:txBody>
                    <a:bodyPr/>
                    <a:lstStyle/>
                    <a:p>
                      <a:pPr>
                        <a:spcAft>
                          <a:spcPts val="0"/>
                        </a:spcAft>
                      </a:pPr>
                      <a:r>
                        <a:rPr lang="pt-BR" sz="800">
                          <a:effectLst/>
                        </a:rPr>
                        <a:t>Manutenção do Projeto Escola de Música</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Aluno</a:t>
                      </a:r>
                      <a:endParaRPr lang="pt-BR" sz="1000">
                        <a:effectLst/>
                        <a:latin typeface="Times New Roman"/>
                        <a:ea typeface="Times New Roman"/>
                      </a:endParaRPr>
                    </a:p>
                  </a:txBody>
                  <a:tcPr marL="35638" marR="35638" marT="0" marB="0"/>
                </a:tc>
                <a:tc>
                  <a:txBody>
                    <a:bodyPr/>
                    <a:lstStyle/>
                    <a:p>
                      <a:pPr algn="ctr">
                        <a:spcAft>
                          <a:spcPts val="0"/>
                        </a:spcAft>
                      </a:pPr>
                      <a:r>
                        <a:rPr lang="pt-BR" sz="800">
                          <a:effectLst/>
                        </a:rPr>
                        <a:t>Unidade</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180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136</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(44)</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15.000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8.491</a:t>
                      </a:r>
                      <a:endParaRPr lang="pt-BR" sz="1000">
                        <a:effectLst/>
                        <a:latin typeface="Times New Roman"/>
                        <a:ea typeface="Times New Roman"/>
                      </a:endParaRPr>
                    </a:p>
                  </a:txBody>
                  <a:tcPr marL="35638" marR="35638" marT="0" marB="0"/>
                </a:tc>
                <a:tc>
                  <a:txBody>
                    <a:bodyPr/>
                    <a:lstStyle/>
                    <a:p>
                      <a:pPr algn="r">
                        <a:spcAft>
                          <a:spcPts val="0"/>
                        </a:spcAft>
                      </a:pPr>
                      <a:r>
                        <a:rPr lang="pt-BR" sz="800" dirty="0">
                          <a:effectLst/>
                        </a:rPr>
                        <a:t>(6.509)</a:t>
                      </a:r>
                      <a:endParaRPr lang="pt-BR" sz="1000" dirty="0">
                        <a:effectLst/>
                        <a:latin typeface="Times New Roman"/>
                        <a:ea typeface="Times New Roman"/>
                      </a:endParaRPr>
                    </a:p>
                  </a:txBody>
                  <a:tcPr marL="35638" marR="35638" marT="0" marB="0" anchor="b"/>
                </a:tc>
              </a:tr>
            </a:tbl>
          </a:graphicData>
        </a:graphic>
      </p:graphicFrame>
      <p:sp>
        <p:nvSpPr>
          <p:cNvPr id="4" name="CaixaDeTexto 3"/>
          <p:cNvSpPr txBox="1"/>
          <p:nvPr/>
        </p:nvSpPr>
        <p:spPr>
          <a:xfrm>
            <a:off x="1259632" y="1988840"/>
            <a:ext cx="7416824" cy="4401205"/>
          </a:xfrm>
          <a:prstGeom prst="rect">
            <a:avLst/>
          </a:prstGeom>
          <a:noFill/>
        </p:spPr>
        <p:txBody>
          <a:bodyPr wrap="square" rtlCol="0">
            <a:spAutoFit/>
          </a:bodyPr>
          <a:lstStyle/>
          <a:p>
            <a:pPr algn="just"/>
            <a:r>
              <a:rPr lang="pt-BR" sz="1400" b="1" u="sng" dirty="0">
                <a:latin typeface="Times New Roman" pitchFamily="18" charset="0"/>
                <a:cs typeface="Times New Roman" pitchFamily="18" charset="0"/>
              </a:rPr>
              <a:t>Projeto Atividade 2012</a:t>
            </a:r>
            <a:endParaRPr lang="pt-BR" sz="1400" dirty="0">
              <a:latin typeface="Times New Roman" pitchFamily="18" charset="0"/>
              <a:cs typeface="Times New Roman" pitchFamily="18" charset="0"/>
            </a:endParaRPr>
          </a:p>
          <a:p>
            <a:pPr algn="just"/>
            <a:r>
              <a:rPr lang="pt-BR" sz="1400" dirty="0">
                <a:latin typeface="Times New Roman" pitchFamily="18" charset="0"/>
                <a:cs typeface="Times New Roman" pitchFamily="18" charset="0"/>
              </a:rPr>
              <a:t>Todas as despesas com a manutenção da biblioteca pública municipal. Despesas de pessoal, encargos patronais, vale alimentação, prestação de serviços manutenção informática, locação de sistema.</a:t>
            </a:r>
          </a:p>
          <a:p>
            <a:pPr algn="just"/>
            <a:r>
              <a:rPr lang="pt-BR" sz="1400" dirty="0">
                <a:latin typeface="Times New Roman" pitchFamily="18" charset="0"/>
                <a:cs typeface="Times New Roman" pitchFamily="18" charset="0"/>
              </a:rPr>
              <a:t> </a:t>
            </a:r>
          </a:p>
          <a:p>
            <a:pPr algn="just"/>
            <a:r>
              <a:rPr lang="pt-BR" sz="1400" b="1" u="sng" dirty="0">
                <a:latin typeface="Times New Roman" pitchFamily="18" charset="0"/>
                <a:cs typeface="Times New Roman" pitchFamily="18" charset="0"/>
              </a:rPr>
              <a:t>Projeto Atividade 2013</a:t>
            </a:r>
            <a:endParaRPr lang="pt-BR" sz="1400" dirty="0">
              <a:latin typeface="Times New Roman" pitchFamily="18" charset="0"/>
              <a:cs typeface="Times New Roman" pitchFamily="18" charset="0"/>
            </a:endParaRPr>
          </a:p>
          <a:p>
            <a:pPr algn="just"/>
            <a:r>
              <a:rPr lang="pt-BR" sz="1400" dirty="0">
                <a:latin typeface="Times New Roman" pitchFamily="18" charset="0"/>
                <a:cs typeface="Times New Roman" pitchFamily="18" charset="0"/>
              </a:rPr>
              <a:t>Vale alimentação, </a:t>
            </a:r>
            <a:r>
              <a:rPr lang="pt-BR" sz="1400" dirty="0" err="1">
                <a:latin typeface="Times New Roman" pitchFamily="18" charset="0"/>
                <a:cs typeface="Times New Roman" pitchFamily="18" charset="0"/>
              </a:rPr>
              <a:t>Casan</a:t>
            </a:r>
            <a:r>
              <a:rPr lang="pt-BR" sz="1400" dirty="0">
                <a:latin typeface="Times New Roman" pitchFamily="18" charset="0"/>
                <a:cs typeface="Times New Roman" pitchFamily="18" charset="0"/>
              </a:rPr>
              <a:t>, encargos patronais, pessoal, energia elétrica, locação de imóvel, cópia/impressão/digitalização, energia elétrica, adiantamento para despesas de pronto pagamento, pequenos reparos, casquinhas de ovo embelezamento da árvores na Páscoa, inscrição Fórum, diárias, auxílio combustível.</a:t>
            </a:r>
          </a:p>
          <a:p>
            <a:pPr algn="just"/>
            <a:r>
              <a:rPr lang="pt-BR" sz="1400" dirty="0">
                <a:latin typeface="Times New Roman" pitchFamily="18" charset="0"/>
                <a:cs typeface="Times New Roman" pitchFamily="18" charset="0"/>
              </a:rPr>
              <a:t>Meta Física – Decoração da Praça na Páscoa.</a:t>
            </a:r>
          </a:p>
          <a:p>
            <a:pPr algn="just"/>
            <a:r>
              <a:rPr lang="pt-BR" sz="1400" dirty="0">
                <a:latin typeface="Times New Roman" pitchFamily="18" charset="0"/>
                <a:cs typeface="Times New Roman" pitchFamily="18" charset="0"/>
              </a:rPr>
              <a:t> </a:t>
            </a:r>
          </a:p>
          <a:p>
            <a:pPr algn="just"/>
            <a:r>
              <a:rPr lang="pt-BR" sz="1400" b="1" u="sng" dirty="0">
                <a:latin typeface="Times New Roman" pitchFamily="18" charset="0"/>
                <a:cs typeface="Times New Roman" pitchFamily="18" charset="0"/>
              </a:rPr>
              <a:t>Projeto Atividade 2014</a:t>
            </a:r>
            <a:endParaRPr lang="pt-BR" sz="1400" dirty="0">
              <a:latin typeface="Times New Roman" pitchFamily="18" charset="0"/>
              <a:cs typeface="Times New Roman" pitchFamily="18" charset="0"/>
            </a:endParaRPr>
          </a:p>
          <a:p>
            <a:pPr algn="just"/>
            <a:r>
              <a:rPr lang="pt-BR" sz="1400" dirty="0">
                <a:latin typeface="Times New Roman" pitchFamily="18" charset="0"/>
                <a:cs typeface="Times New Roman" pitchFamily="18" charset="0"/>
              </a:rPr>
              <a:t>Nenhuma despesa realizada neste projeto atividade</a:t>
            </a:r>
            <a:r>
              <a:rPr lang="pt-BR" sz="1400" dirty="0" smtClean="0">
                <a:latin typeface="Times New Roman" pitchFamily="18" charset="0"/>
                <a:cs typeface="Times New Roman" pitchFamily="18" charset="0"/>
              </a:rPr>
              <a:t>.</a:t>
            </a:r>
          </a:p>
          <a:p>
            <a:pPr algn="just"/>
            <a:endParaRPr lang="pt-BR" sz="1400" dirty="0">
              <a:latin typeface="Times New Roman" pitchFamily="18" charset="0"/>
              <a:cs typeface="Times New Roman" pitchFamily="18" charset="0"/>
            </a:endParaRPr>
          </a:p>
          <a:p>
            <a:pPr algn="just"/>
            <a:r>
              <a:rPr lang="pt-BR" sz="1400" b="1" u="sng" dirty="0">
                <a:latin typeface="Times New Roman" pitchFamily="18" charset="0"/>
                <a:cs typeface="Times New Roman" pitchFamily="18" charset="0"/>
              </a:rPr>
              <a:t>Projeto Atividade 2022</a:t>
            </a:r>
            <a:endParaRPr lang="pt-BR" sz="1400" dirty="0">
              <a:latin typeface="Times New Roman" pitchFamily="18" charset="0"/>
              <a:cs typeface="Times New Roman" pitchFamily="18" charset="0"/>
            </a:endParaRPr>
          </a:p>
          <a:p>
            <a:pPr algn="just"/>
            <a:r>
              <a:rPr lang="pt-BR" sz="1400" dirty="0">
                <a:latin typeface="Times New Roman" pitchFamily="18" charset="0"/>
                <a:cs typeface="Times New Roman" pitchFamily="18" charset="0"/>
              </a:rPr>
              <a:t>Despesas com a escola de música. Material para manutenção da escola (pedrisco), remoção e instalação de ar condicionado, material copa/cozinha/limpeza/reparos, professores guitarra, bateria, percussão, teclado, canto, técnica vocal, cordas, violino e violão </a:t>
            </a:r>
            <a:r>
              <a:rPr lang="pt-BR" sz="1400" dirty="0" err="1">
                <a:latin typeface="Times New Roman" pitchFamily="18" charset="0"/>
                <a:cs typeface="Times New Roman" pitchFamily="18" charset="0"/>
              </a:rPr>
              <a:t>celo</a:t>
            </a:r>
            <a:r>
              <a:rPr lang="pt-BR" sz="1400" dirty="0">
                <a:latin typeface="Times New Roman" pitchFamily="18" charset="0"/>
                <a:cs typeface="Times New Roman" pitchFamily="18" charset="0"/>
              </a:rPr>
              <a:t>,  </a:t>
            </a:r>
            <a:r>
              <a:rPr lang="pt-BR" sz="1400" dirty="0" err="1">
                <a:latin typeface="Times New Roman" pitchFamily="18" charset="0"/>
                <a:cs typeface="Times New Roman" pitchFamily="18" charset="0"/>
              </a:rPr>
              <a:t>acordeon</a:t>
            </a:r>
            <a:r>
              <a:rPr lang="pt-BR" sz="1400" dirty="0">
                <a:latin typeface="Times New Roman" pitchFamily="18" charset="0"/>
                <a:cs typeface="Times New Roman" pitchFamily="18" charset="0"/>
              </a:rPr>
              <a:t>, bandeiras, estagiária, </a:t>
            </a:r>
            <a:r>
              <a:rPr lang="pt-BR" sz="1400" dirty="0" err="1">
                <a:latin typeface="Times New Roman" pitchFamily="18" charset="0"/>
                <a:cs typeface="Times New Roman" pitchFamily="18" charset="0"/>
              </a:rPr>
              <a:t>inss</a:t>
            </a:r>
            <a:r>
              <a:rPr lang="pt-BR" sz="1400" dirty="0">
                <a:latin typeface="Times New Roman" pitchFamily="18" charset="0"/>
                <a:cs typeface="Times New Roman" pitchFamily="18" charset="0"/>
              </a:rPr>
              <a:t> de terceiros.</a:t>
            </a:r>
          </a:p>
          <a:p>
            <a:pPr algn="just"/>
            <a:endParaRPr lang="pt-BR" sz="1400" dirty="0">
              <a:latin typeface="Times New Roman" pitchFamily="18" charset="0"/>
              <a:cs typeface="Times New Roman" pitchFamily="18" charset="0"/>
            </a:endParaRPr>
          </a:p>
        </p:txBody>
      </p:sp>
    </p:spTree>
    <p:extLst>
      <p:ext uri="{BB962C8B-B14F-4D97-AF65-F5344CB8AC3E}">
        <p14:creationId xmlns:p14="http://schemas.microsoft.com/office/powerpoint/2010/main" val="13851052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p:cNvGraphicFramePr>
            <a:graphicFrameLocks noGrp="1"/>
          </p:cNvGraphicFramePr>
          <p:nvPr>
            <p:extLst>
              <p:ext uri="{D42A27DB-BD31-4B8C-83A1-F6EECF244321}">
                <p14:modId xmlns:p14="http://schemas.microsoft.com/office/powerpoint/2010/main" val="4117060230"/>
              </p:ext>
            </p:extLst>
          </p:nvPr>
        </p:nvGraphicFramePr>
        <p:xfrm>
          <a:off x="1187624" y="1196752"/>
          <a:ext cx="7499349" cy="1573817"/>
        </p:xfrm>
        <a:graphic>
          <a:graphicData uri="http://schemas.openxmlformats.org/drawingml/2006/table">
            <a:tbl>
              <a:tblPr>
                <a:tableStyleId>{5C22544A-7EE6-4342-B048-85BDC9FD1C3A}</a:tableStyleId>
              </a:tblPr>
              <a:tblGrid>
                <a:gridCol w="615442"/>
                <a:gridCol w="2010510"/>
                <a:gridCol w="615933"/>
                <a:gridCol w="499432"/>
                <a:gridCol w="626748"/>
                <a:gridCol w="626748"/>
                <a:gridCol w="627240"/>
                <a:gridCol w="627240"/>
                <a:gridCol w="627240"/>
                <a:gridCol w="622816"/>
              </a:tblGrid>
              <a:tr h="116080">
                <a:tc rowSpan="3">
                  <a:txBody>
                    <a:bodyPr/>
                    <a:lstStyle/>
                    <a:p>
                      <a:pPr algn="ctr">
                        <a:spcAft>
                          <a:spcPts val="0"/>
                        </a:spcAft>
                      </a:pPr>
                      <a:r>
                        <a:rPr lang="pt-BR" sz="800">
                          <a:effectLst/>
                        </a:rPr>
                        <a:t> </a:t>
                      </a:r>
                      <a:endParaRPr lang="pt-BR" sz="1000">
                        <a:effectLst/>
                      </a:endParaRPr>
                    </a:p>
                    <a:p>
                      <a:pPr algn="ctr">
                        <a:spcAft>
                          <a:spcPts val="0"/>
                        </a:spcAft>
                      </a:pPr>
                      <a:r>
                        <a:rPr lang="pt-BR" sz="800">
                          <a:effectLst/>
                        </a:rPr>
                        <a:t>Código</a:t>
                      </a:r>
                      <a:endParaRPr lang="pt-BR" sz="1000">
                        <a:effectLst/>
                        <a:latin typeface="Times New Roman"/>
                        <a:ea typeface="Times New Roman"/>
                      </a:endParaRPr>
                    </a:p>
                  </a:txBody>
                  <a:tcPr marL="35638" marR="35638" marT="0" marB="0" anchor="ctr"/>
                </a:tc>
                <a:tc rowSpan="3">
                  <a:txBody>
                    <a:bodyPr/>
                    <a:lstStyle/>
                    <a:p>
                      <a:pPr algn="ctr">
                        <a:spcAft>
                          <a:spcPts val="0"/>
                        </a:spcAft>
                      </a:pPr>
                      <a:r>
                        <a:rPr lang="pt-BR" sz="800">
                          <a:effectLst/>
                        </a:rPr>
                        <a:t> </a:t>
                      </a:r>
                      <a:endParaRPr lang="pt-BR" sz="1000">
                        <a:effectLst/>
                      </a:endParaRPr>
                    </a:p>
                    <a:p>
                      <a:pPr algn="ctr">
                        <a:spcAft>
                          <a:spcPts val="0"/>
                        </a:spcAft>
                      </a:pPr>
                      <a:r>
                        <a:rPr lang="pt-BR" sz="800">
                          <a:effectLst/>
                        </a:rPr>
                        <a:t>Programa/Ação</a:t>
                      </a:r>
                      <a:endParaRPr lang="pt-BR" sz="1000">
                        <a:effectLst/>
                        <a:latin typeface="Times New Roman"/>
                        <a:ea typeface="Times New Roman"/>
                      </a:endParaRPr>
                    </a:p>
                  </a:txBody>
                  <a:tcPr marL="35638" marR="35638" marT="0" marB="0" anchor="ctr"/>
                </a:tc>
                <a:tc rowSpan="3">
                  <a:txBody>
                    <a:bodyPr/>
                    <a:lstStyle/>
                    <a:p>
                      <a:pPr algn="ctr">
                        <a:spcAft>
                          <a:spcPts val="0"/>
                        </a:spcAft>
                      </a:pPr>
                      <a:r>
                        <a:rPr lang="pt-BR" sz="800">
                          <a:effectLst/>
                        </a:rPr>
                        <a:t> </a:t>
                      </a:r>
                      <a:endParaRPr lang="pt-BR" sz="1000">
                        <a:effectLst/>
                      </a:endParaRPr>
                    </a:p>
                    <a:p>
                      <a:pPr algn="ctr">
                        <a:spcAft>
                          <a:spcPts val="0"/>
                        </a:spcAft>
                      </a:pPr>
                      <a:r>
                        <a:rPr lang="pt-BR" sz="800">
                          <a:effectLst/>
                        </a:rPr>
                        <a:t>Produto</a:t>
                      </a:r>
                      <a:endParaRPr lang="pt-BR" sz="1000">
                        <a:effectLst/>
                        <a:latin typeface="Times New Roman"/>
                        <a:ea typeface="Times New Roman"/>
                      </a:endParaRPr>
                    </a:p>
                  </a:txBody>
                  <a:tcPr marL="35638" marR="35638" marT="0" marB="0" anchor="ctr"/>
                </a:tc>
                <a:tc rowSpan="3">
                  <a:txBody>
                    <a:bodyPr/>
                    <a:lstStyle/>
                    <a:p>
                      <a:pPr algn="ctr">
                        <a:spcAft>
                          <a:spcPts val="0"/>
                        </a:spcAft>
                      </a:pPr>
                      <a:r>
                        <a:rPr lang="pt-BR" sz="800">
                          <a:effectLst/>
                        </a:rPr>
                        <a:t> </a:t>
                      </a:r>
                      <a:endParaRPr lang="pt-BR" sz="1000">
                        <a:effectLst/>
                      </a:endParaRPr>
                    </a:p>
                    <a:p>
                      <a:pPr algn="ctr">
                        <a:spcAft>
                          <a:spcPts val="0"/>
                        </a:spcAft>
                      </a:pPr>
                      <a:r>
                        <a:rPr lang="pt-BR" sz="800">
                          <a:effectLst/>
                        </a:rPr>
                        <a:t>Unidade</a:t>
                      </a:r>
                      <a:endParaRPr lang="pt-BR" sz="1000">
                        <a:effectLst/>
                      </a:endParaRPr>
                    </a:p>
                    <a:p>
                      <a:pPr algn="ctr">
                        <a:spcAft>
                          <a:spcPts val="0"/>
                        </a:spcAft>
                      </a:pPr>
                      <a:r>
                        <a:rPr lang="pt-BR" sz="800">
                          <a:effectLst/>
                        </a:rPr>
                        <a:t>Medida</a:t>
                      </a:r>
                      <a:endParaRPr lang="pt-BR" sz="1000">
                        <a:effectLst/>
                        <a:latin typeface="Times New Roman"/>
                        <a:ea typeface="Times New Roman"/>
                      </a:endParaRPr>
                    </a:p>
                  </a:txBody>
                  <a:tcPr marL="35638" marR="35638" marT="0" marB="0" anchor="ctr"/>
                </a:tc>
                <a:tc gridSpan="3">
                  <a:txBody>
                    <a:bodyPr/>
                    <a:lstStyle/>
                    <a:p>
                      <a:pPr algn="ctr">
                        <a:spcAft>
                          <a:spcPts val="0"/>
                        </a:spcAft>
                      </a:pPr>
                      <a:r>
                        <a:rPr lang="pt-BR" sz="800">
                          <a:effectLst/>
                        </a:rPr>
                        <a:t> </a:t>
                      </a:r>
                      <a:endParaRPr lang="pt-BR" sz="1000">
                        <a:effectLst/>
                        <a:latin typeface="Times New Roman"/>
                        <a:ea typeface="Times New Roman"/>
                      </a:endParaRPr>
                    </a:p>
                  </a:txBody>
                  <a:tcPr marL="35638" marR="35638" marT="0" marB="0" anchor="b"/>
                </a:tc>
                <a:tc hMerge="1">
                  <a:txBody>
                    <a:bodyPr/>
                    <a:lstStyle/>
                    <a:p>
                      <a:endParaRPr lang="pt-BR"/>
                    </a:p>
                  </a:txBody>
                  <a:tcPr/>
                </a:tc>
                <a:tc hMerge="1">
                  <a:txBody>
                    <a:bodyPr/>
                    <a:lstStyle/>
                    <a:p>
                      <a:endParaRPr lang="pt-BR"/>
                    </a:p>
                  </a:txBody>
                  <a:tcPr/>
                </a:tc>
                <a:tc gridSpan="3">
                  <a:txBody>
                    <a:bodyPr/>
                    <a:lstStyle/>
                    <a:p>
                      <a:pPr algn="ctr">
                        <a:spcAft>
                          <a:spcPts val="0"/>
                        </a:spcAft>
                      </a:pPr>
                      <a:r>
                        <a:rPr lang="pt-BR" sz="800">
                          <a:effectLst/>
                        </a:rPr>
                        <a:t> </a:t>
                      </a:r>
                      <a:endParaRPr lang="pt-BR" sz="1000">
                        <a:effectLst/>
                        <a:latin typeface="Times New Roman"/>
                        <a:ea typeface="Times New Roman"/>
                      </a:endParaRPr>
                    </a:p>
                  </a:txBody>
                  <a:tcPr marL="35638" marR="35638" marT="0" marB="0" anchor="b"/>
                </a:tc>
                <a:tc hMerge="1">
                  <a:txBody>
                    <a:bodyPr/>
                    <a:lstStyle/>
                    <a:p>
                      <a:endParaRPr lang="pt-BR"/>
                    </a:p>
                  </a:txBody>
                  <a:tcPr/>
                </a:tc>
                <a:tc hMerge="1">
                  <a:txBody>
                    <a:bodyPr/>
                    <a:lstStyle/>
                    <a:p>
                      <a:endParaRPr lang="pt-BR"/>
                    </a:p>
                  </a:txBody>
                  <a:tcPr/>
                </a:tc>
              </a:tr>
              <a:tr h="116080">
                <a:tc vMerge="1">
                  <a:txBody>
                    <a:bodyPr/>
                    <a:lstStyle/>
                    <a:p>
                      <a:endParaRPr lang="pt-BR"/>
                    </a:p>
                  </a:txBody>
                  <a:tcPr/>
                </a:tc>
                <a:tc vMerge="1">
                  <a:txBody>
                    <a:bodyPr/>
                    <a:lstStyle/>
                    <a:p>
                      <a:endParaRPr lang="pt-BR"/>
                    </a:p>
                  </a:txBody>
                  <a:tcPr/>
                </a:tc>
                <a:tc vMerge="1">
                  <a:txBody>
                    <a:bodyPr/>
                    <a:lstStyle/>
                    <a:p>
                      <a:endParaRPr lang="pt-BR"/>
                    </a:p>
                  </a:txBody>
                  <a:tcPr/>
                </a:tc>
                <a:tc vMerge="1">
                  <a:txBody>
                    <a:bodyPr/>
                    <a:lstStyle/>
                    <a:p>
                      <a:endParaRPr lang="pt-BR"/>
                    </a:p>
                  </a:txBody>
                  <a:tcPr/>
                </a:tc>
                <a:tc gridSpan="3">
                  <a:txBody>
                    <a:bodyPr/>
                    <a:lstStyle/>
                    <a:p>
                      <a:pPr algn="ctr">
                        <a:spcAft>
                          <a:spcPts val="0"/>
                        </a:spcAft>
                      </a:pPr>
                      <a:r>
                        <a:rPr lang="pt-BR" sz="800">
                          <a:effectLst/>
                        </a:rPr>
                        <a:t> </a:t>
                      </a:r>
                      <a:endParaRPr lang="pt-BR" sz="1000">
                        <a:effectLst/>
                        <a:latin typeface="Times New Roman"/>
                        <a:ea typeface="Times New Roman"/>
                      </a:endParaRPr>
                    </a:p>
                  </a:txBody>
                  <a:tcPr marL="35638" marR="35638" marT="0" marB="0" anchor="b"/>
                </a:tc>
                <a:tc hMerge="1">
                  <a:txBody>
                    <a:bodyPr/>
                    <a:lstStyle/>
                    <a:p>
                      <a:endParaRPr lang="pt-BR"/>
                    </a:p>
                  </a:txBody>
                  <a:tcPr/>
                </a:tc>
                <a:tc hMerge="1">
                  <a:txBody>
                    <a:bodyPr/>
                    <a:lstStyle/>
                    <a:p>
                      <a:endParaRPr lang="pt-BR"/>
                    </a:p>
                  </a:txBody>
                  <a:tcPr/>
                </a:tc>
                <a:tc gridSpan="3">
                  <a:txBody>
                    <a:bodyPr/>
                    <a:lstStyle/>
                    <a:p>
                      <a:pPr algn="ctr">
                        <a:spcAft>
                          <a:spcPts val="0"/>
                        </a:spcAft>
                      </a:pPr>
                      <a:r>
                        <a:rPr lang="pt-BR" sz="800">
                          <a:effectLst/>
                        </a:rPr>
                        <a:t> </a:t>
                      </a:r>
                      <a:endParaRPr lang="pt-BR" sz="1000">
                        <a:effectLst/>
                        <a:latin typeface="Times New Roman"/>
                        <a:ea typeface="Times New Roman"/>
                      </a:endParaRPr>
                    </a:p>
                  </a:txBody>
                  <a:tcPr marL="35638" marR="35638" marT="0" marB="0" anchor="b"/>
                </a:tc>
                <a:tc hMerge="1">
                  <a:txBody>
                    <a:bodyPr/>
                    <a:lstStyle/>
                    <a:p>
                      <a:endParaRPr lang="pt-BR"/>
                    </a:p>
                  </a:txBody>
                  <a:tcPr/>
                </a:tc>
                <a:tc hMerge="1">
                  <a:txBody>
                    <a:bodyPr/>
                    <a:lstStyle/>
                    <a:p>
                      <a:endParaRPr lang="pt-BR"/>
                    </a:p>
                  </a:txBody>
                  <a:tcPr/>
                </a:tc>
              </a:tr>
              <a:tr h="116080">
                <a:tc vMerge="1">
                  <a:txBody>
                    <a:bodyPr/>
                    <a:lstStyle/>
                    <a:p>
                      <a:endParaRPr lang="pt-BR"/>
                    </a:p>
                  </a:txBody>
                  <a:tcPr/>
                </a:tc>
                <a:tc vMerge="1">
                  <a:txBody>
                    <a:bodyPr/>
                    <a:lstStyle/>
                    <a:p>
                      <a:endParaRPr lang="pt-BR"/>
                    </a:p>
                  </a:txBody>
                  <a:tcPr/>
                </a:tc>
                <a:tc vMerge="1">
                  <a:txBody>
                    <a:bodyPr/>
                    <a:lstStyle/>
                    <a:p>
                      <a:endParaRPr lang="pt-BR"/>
                    </a:p>
                  </a:txBody>
                  <a:tcPr/>
                </a:tc>
                <a:tc vMerge="1">
                  <a:txBody>
                    <a:bodyPr/>
                    <a:lstStyle/>
                    <a:p>
                      <a:endParaRPr lang="pt-BR"/>
                    </a:p>
                  </a:txBody>
                  <a:tcPr/>
                </a:tc>
                <a:tc>
                  <a:txBody>
                    <a:bodyPr/>
                    <a:lstStyle/>
                    <a:p>
                      <a:pPr algn="ctr">
                        <a:spcAft>
                          <a:spcPts val="0"/>
                        </a:spcAft>
                      </a:pPr>
                      <a:r>
                        <a:rPr lang="pt-BR" sz="800">
                          <a:effectLst/>
                        </a:rPr>
                        <a:t>Prevista</a:t>
                      </a:r>
                      <a:endParaRPr lang="pt-BR" sz="1000">
                        <a:effectLst/>
                        <a:latin typeface="Times New Roman"/>
                        <a:ea typeface="Times New Roman"/>
                      </a:endParaRPr>
                    </a:p>
                  </a:txBody>
                  <a:tcPr marL="35638" marR="35638" marT="0" marB="0" anchor="ctr"/>
                </a:tc>
                <a:tc>
                  <a:txBody>
                    <a:bodyPr/>
                    <a:lstStyle/>
                    <a:p>
                      <a:pPr algn="ctr">
                        <a:spcAft>
                          <a:spcPts val="0"/>
                        </a:spcAft>
                      </a:pPr>
                      <a:r>
                        <a:rPr lang="pt-BR" sz="800">
                          <a:effectLst/>
                        </a:rPr>
                        <a:t>Realizada</a:t>
                      </a:r>
                      <a:endParaRPr lang="pt-BR" sz="1000">
                        <a:effectLst/>
                        <a:latin typeface="Times New Roman"/>
                        <a:ea typeface="Times New Roman"/>
                      </a:endParaRPr>
                    </a:p>
                  </a:txBody>
                  <a:tcPr marL="35638" marR="35638" marT="0" marB="0" anchor="ctr"/>
                </a:tc>
                <a:tc>
                  <a:txBody>
                    <a:bodyPr/>
                    <a:lstStyle/>
                    <a:p>
                      <a:pPr algn="ctr">
                        <a:spcAft>
                          <a:spcPts val="0"/>
                        </a:spcAft>
                      </a:pPr>
                      <a:r>
                        <a:rPr lang="pt-BR" sz="800">
                          <a:effectLst/>
                        </a:rPr>
                        <a:t>Diferença</a:t>
                      </a:r>
                      <a:endParaRPr lang="pt-BR" sz="1000">
                        <a:effectLst/>
                        <a:latin typeface="Times New Roman"/>
                        <a:ea typeface="Times New Roman"/>
                      </a:endParaRPr>
                    </a:p>
                  </a:txBody>
                  <a:tcPr marL="35638" marR="35638" marT="0" marB="0" anchor="ctr"/>
                </a:tc>
                <a:tc>
                  <a:txBody>
                    <a:bodyPr/>
                    <a:lstStyle/>
                    <a:p>
                      <a:pPr algn="ctr">
                        <a:spcAft>
                          <a:spcPts val="0"/>
                        </a:spcAft>
                      </a:pPr>
                      <a:r>
                        <a:rPr lang="pt-BR" sz="800">
                          <a:effectLst/>
                        </a:rPr>
                        <a:t>Prevista</a:t>
                      </a:r>
                      <a:endParaRPr lang="pt-BR" sz="1000">
                        <a:effectLst/>
                        <a:latin typeface="Times New Roman"/>
                        <a:ea typeface="Times New Roman"/>
                      </a:endParaRPr>
                    </a:p>
                  </a:txBody>
                  <a:tcPr marL="35638" marR="35638" marT="0" marB="0" anchor="ctr"/>
                </a:tc>
                <a:tc>
                  <a:txBody>
                    <a:bodyPr/>
                    <a:lstStyle/>
                    <a:p>
                      <a:pPr algn="ctr">
                        <a:spcAft>
                          <a:spcPts val="0"/>
                        </a:spcAft>
                      </a:pPr>
                      <a:r>
                        <a:rPr lang="pt-BR" sz="800">
                          <a:effectLst/>
                        </a:rPr>
                        <a:t>Realizada</a:t>
                      </a:r>
                      <a:endParaRPr lang="pt-BR" sz="1000">
                        <a:effectLst/>
                        <a:latin typeface="Times New Roman"/>
                        <a:ea typeface="Times New Roman"/>
                      </a:endParaRPr>
                    </a:p>
                  </a:txBody>
                  <a:tcPr marL="35638" marR="35638" marT="0" marB="0" anchor="ctr"/>
                </a:tc>
                <a:tc>
                  <a:txBody>
                    <a:bodyPr/>
                    <a:lstStyle/>
                    <a:p>
                      <a:pPr algn="ctr">
                        <a:spcAft>
                          <a:spcPts val="0"/>
                        </a:spcAft>
                      </a:pPr>
                      <a:r>
                        <a:rPr lang="pt-BR" sz="800">
                          <a:effectLst/>
                        </a:rPr>
                        <a:t>Diferença</a:t>
                      </a:r>
                      <a:endParaRPr lang="pt-BR" sz="1000">
                        <a:effectLst/>
                        <a:latin typeface="Times New Roman"/>
                        <a:ea typeface="Times New Roman"/>
                      </a:endParaRPr>
                    </a:p>
                  </a:txBody>
                  <a:tcPr marL="35638" marR="35638" marT="0" marB="0" anchor="ctr"/>
                </a:tc>
              </a:tr>
              <a:tr h="109970">
                <a:tc>
                  <a:txBody>
                    <a:bodyPr/>
                    <a:lstStyle/>
                    <a:p>
                      <a:pPr algn="ctr">
                        <a:spcAft>
                          <a:spcPts val="0"/>
                        </a:spcAft>
                      </a:pPr>
                      <a:r>
                        <a:rPr lang="pt-BR" sz="700">
                          <a:effectLst/>
                        </a:rPr>
                        <a:t>0008</a:t>
                      </a:r>
                      <a:endParaRPr lang="pt-BR" sz="1000">
                        <a:effectLst/>
                        <a:latin typeface="Times New Roman"/>
                        <a:ea typeface="Times New Roman"/>
                      </a:endParaRPr>
                    </a:p>
                  </a:txBody>
                  <a:tcPr marL="35638" marR="35638" marT="0" marB="0" anchor="b"/>
                </a:tc>
                <a:tc gridSpan="2">
                  <a:txBody>
                    <a:bodyPr/>
                    <a:lstStyle/>
                    <a:p>
                      <a:pPr>
                        <a:spcAft>
                          <a:spcPts val="0"/>
                        </a:spcAft>
                      </a:pPr>
                      <a:r>
                        <a:rPr lang="pt-BR" sz="700">
                          <a:effectLst/>
                        </a:rPr>
                        <a:t>PROTEÇÃO SOCIAL PARA UM FUTURO MELHOR</a:t>
                      </a:r>
                      <a:endParaRPr lang="pt-BR" sz="1000">
                        <a:effectLst/>
                        <a:latin typeface="Times New Roman"/>
                        <a:ea typeface="Times New Roman"/>
                      </a:endParaRPr>
                    </a:p>
                  </a:txBody>
                  <a:tcPr marL="35638" marR="35638" marT="0" marB="0" anchor="b"/>
                </a:tc>
                <a:tc hMerge="1">
                  <a:txBody>
                    <a:bodyPr/>
                    <a:lstStyle/>
                    <a:p>
                      <a:endParaRPr lang="pt-BR"/>
                    </a:p>
                  </a:txBody>
                  <a:tcPr/>
                </a:tc>
                <a:tc>
                  <a:txBody>
                    <a:bodyPr/>
                    <a:lstStyle/>
                    <a:p>
                      <a:pPr algn="ctr">
                        <a:spcAft>
                          <a:spcPts val="0"/>
                        </a:spcAft>
                      </a:pPr>
                      <a:r>
                        <a:rPr lang="pt-BR" sz="700">
                          <a:effectLst/>
                        </a:rPr>
                        <a:t> </a:t>
                      </a:r>
                      <a:endParaRPr lang="pt-BR" sz="1000">
                        <a:effectLst/>
                        <a:latin typeface="Times New Roman"/>
                        <a:ea typeface="Times New Roman"/>
                      </a:endParaRPr>
                    </a:p>
                  </a:txBody>
                  <a:tcPr marL="35638" marR="35638" marT="0" marB="0"/>
                </a:tc>
                <a:tc>
                  <a:txBody>
                    <a:bodyPr/>
                    <a:lstStyle/>
                    <a:p>
                      <a:pPr algn="r">
                        <a:spcAft>
                          <a:spcPts val="0"/>
                        </a:spcAft>
                      </a:pPr>
                      <a:r>
                        <a:rPr lang="pt-BR" sz="700">
                          <a:effectLst/>
                        </a:rPr>
                        <a:t> </a:t>
                      </a:r>
                      <a:endParaRPr lang="pt-BR" sz="1000">
                        <a:effectLst/>
                        <a:latin typeface="Times New Roman"/>
                        <a:ea typeface="Times New Roman"/>
                      </a:endParaRPr>
                    </a:p>
                  </a:txBody>
                  <a:tcPr marL="35638" marR="35638" marT="0" marB="0" anchor="b"/>
                </a:tc>
                <a:tc>
                  <a:txBody>
                    <a:bodyPr/>
                    <a:lstStyle/>
                    <a:p>
                      <a:pPr algn="r">
                        <a:spcAft>
                          <a:spcPts val="0"/>
                        </a:spcAft>
                      </a:pPr>
                      <a:r>
                        <a:rPr lang="pt-BR" sz="700">
                          <a:effectLst/>
                        </a:rPr>
                        <a:t> </a:t>
                      </a:r>
                      <a:endParaRPr lang="pt-BR" sz="1000">
                        <a:effectLst/>
                        <a:latin typeface="Times New Roman"/>
                        <a:ea typeface="Times New Roman"/>
                      </a:endParaRPr>
                    </a:p>
                  </a:txBody>
                  <a:tcPr marL="35638" marR="35638" marT="0" marB="0" anchor="b"/>
                </a:tc>
                <a:tc>
                  <a:txBody>
                    <a:bodyPr/>
                    <a:lstStyle/>
                    <a:p>
                      <a:pPr algn="r">
                        <a:spcAft>
                          <a:spcPts val="0"/>
                        </a:spcAft>
                      </a:pPr>
                      <a:r>
                        <a:rPr lang="pt-BR" sz="700">
                          <a:effectLst/>
                        </a:rPr>
                        <a:t> </a:t>
                      </a:r>
                      <a:endParaRPr lang="pt-BR" sz="1000">
                        <a:effectLst/>
                        <a:latin typeface="Times New Roman"/>
                        <a:ea typeface="Times New Roman"/>
                      </a:endParaRPr>
                    </a:p>
                  </a:txBody>
                  <a:tcPr marL="35638" marR="35638" marT="0" marB="0" anchor="b"/>
                </a:tc>
                <a:tc>
                  <a:txBody>
                    <a:bodyPr/>
                    <a:lstStyle/>
                    <a:p>
                      <a:pPr algn="r">
                        <a:spcAft>
                          <a:spcPts val="0"/>
                        </a:spcAft>
                      </a:pPr>
                      <a:r>
                        <a:rPr lang="pt-BR" sz="700">
                          <a:effectLst/>
                        </a:rPr>
                        <a:t> </a:t>
                      </a:r>
                      <a:endParaRPr lang="pt-BR" sz="1000">
                        <a:effectLst/>
                        <a:latin typeface="Times New Roman"/>
                        <a:ea typeface="Times New Roman"/>
                      </a:endParaRPr>
                    </a:p>
                  </a:txBody>
                  <a:tcPr marL="35638" marR="35638" marT="0" marB="0" anchor="b"/>
                </a:tc>
                <a:tc>
                  <a:txBody>
                    <a:bodyPr/>
                    <a:lstStyle/>
                    <a:p>
                      <a:pPr algn="r">
                        <a:spcAft>
                          <a:spcPts val="0"/>
                        </a:spcAft>
                      </a:pPr>
                      <a:r>
                        <a:rPr lang="pt-BR" sz="700">
                          <a:effectLst/>
                        </a:rPr>
                        <a:t> </a:t>
                      </a:r>
                      <a:endParaRPr lang="pt-BR" sz="1000">
                        <a:effectLst/>
                        <a:latin typeface="Times New Roman"/>
                        <a:ea typeface="Times New Roman"/>
                      </a:endParaRPr>
                    </a:p>
                  </a:txBody>
                  <a:tcPr marL="35638" marR="35638" marT="0" marB="0"/>
                </a:tc>
                <a:tc>
                  <a:txBody>
                    <a:bodyPr/>
                    <a:lstStyle/>
                    <a:p>
                      <a:pPr algn="r">
                        <a:spcAft>
                          <a:spcPts val="0"/>
                        </a:spcAft>
                      </a:pPr>
                      <a:r>
                        <a:rPr lang="pt-BR" sz="700">
                          <a:effectLst/>
                        </a:rPr>
                        <a:t> </a:t>
                      </a:r>
                      <a:endParaRPr lang="pt-BR" sz="1000">
                        <a:effectLst/>
                        <a:latin typeface="Times New Roman"/>
                        <a:ea typeface="Times New Roman"/>
                      </a:endParaRPr>
                    </a:p>
                  </a:txBody>
                  <a:tcPr marL="35638" marR="35638" marT="0" marB="0" anchor="b"/>
                </a:tc>
              </a:tr>
              <a:tr h="122189">
                <a:tc>
                  <a:txBody>
                    <a:bodyPr/>
                    <a:lstStyle/>
                    <a:p>
                      <a:pPr algn="ctr">
                        <a:spcAft>
                          <a:spcPts val="0"/>
                        </a:spcAft>
                      </a:pPr>
                      <a:r>
                        <a:rPr lang="pt-BR" sz="800">
                          <a:effectLst/>
                        </a:rPr>
                        <a:t>2010</a:t>
                      </a:r>
                      <a:endParaRPr lang="pt-BR" sz="1000">
                        <a:effectLst/>
                        <a:latin typeface="Times New Roman"/>
                        <a:ea typeface="Times New Roman"/>
                      </a:endParaRPr>
                    </a:p>
                  </a:txBody>
                  <a:tcPr marL="35638" marR="35638" marT="0" marB="0" anchor="b"/>
                </a:tc>
                <a:tc>
                  <a:txBody>
                    <a:bodyPr/>
                    <a:lstStyle/>
                    <a:p>
                      <a:pPr>
                        <a:spcAft>
                          <a:spcPts val="0"/>
                        </a:spcAft>
                      </a:pPr>
                      <a:r>
                        <a:rPr lang="pt-BR" sz="800">
                          <a:effectLst/>
                        </a:rPr>
                        <a:t>Apoio a APAE</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Entidade</a:t>
                      </a:r>
                      <a:endParaRPr lang="pt-BR" sz="1000">
                        <a:effectLst/>
                        <a:latin typeface="Times New Roman"/>
                        <a:ea typeface="Times New Roman"/>
                      </a:endParaRPr>
                    </a:p>
                  </a:txBody>
                  <a:tcPr marL="35638" marR="35638" marT="0" marB="0"/>
                </a:tc>
                <a:tc>
                  <a:txBody>
                    <a:bodyPr/>
                    <a:lstStyle/>
                    <a:p>
                      <a:pPr algn="ctr">
                        <a:spcAft>
                          <a:spcPts val="0"/>
                        </a:spcAft>
                      </a:pPr>
                      <a:r>
                        <a:rPr lang="pt-BR" sz="800">
                          <a:effectLst/>
                        </a:rPr>
                        <a:t>Unidade</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1</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(1)</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15.000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(15.000)</a:t>
                      </a:r>
                      <a:endParaRPr lang="pt-BR" sz="1000">
                        <a:effectLst/>
                        <a:latin typeface="Times New Roman"/>
                        <a:ea typeface="Times New Roman"/>
                      </a:endParaRPr>
                    </a:p>
                  </a:txBody>
                  <a:tcPr marL="35638" marR="35638" marT="0" marB="0" anchor="b"/>
                </a:tc>
              </a:tr>
              <a:tr h="122189">
                <a:tc>
                  <a:txBody>
                    <a:bodyPr/>
                    <a:lstStyle/>
                    <a:p>
                      <a:pPr algn="ctr">
                        <a:spcAft>
                          <a:spcPts val="0"/>
                        </a:spcAft>
                      </a:pPr>
                      <a:r>
                        <a:rPr lang="pt-BR" sz="800">
                          <a:effectLst/>
                        </a:rPr>
                        <a:t>2015</a:t>
                      </a:r>
                      <a:endParaRPr lang="pt-BR" sz="1000">
                        <a:effectLst/>
                        <a:latin typeface="Times New Roman"/>
                        <a:ea typeface="Times New Roman"/>
                      </a:endParaRPr>
                    </a:p>
                  </a:txBody>
                  <a:tcPr marL="35638" marR="35638" marT="0" marB="0" anchor="b"/>
                </a:tc>
                <a:tc>
                  <a:txBody>
                    <a:bodyPr/>
                    <a:lstStyle/>
                    <a:p>
                      <a:pPr>
                        <a:spcAft>
                          <a:spcPts val="0"/>
                        </a:spcAft>
                      </a:pPr>
                      <a:r>
                        <a:rPr lang="pt-BR" sz="800">
                          <a:effectLst/>
                        </a:rPr>
                        <a:t>Manutenção de Ações da Assistência Social</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Diversos </a:t>
                      </a:r>
                      <a:endParaRPr lang="pt-BR" sz="1000">
                        <a:effectLst/>
                        <a:latin typeface="Times New Roman"/>
                        <a:ea typeface="Times New Roman"/>
                      </a:endParaRPr>
                    </a:p>
                  </a:txBody>
                  <a:tcPr marL="35638" marR="35638" marT="0" marB="0"/>
                </a:tc>
                <a:tc>
                  <a:txBody>
                    <a:bodyPr/>
                    <a:lstStyle/>
                    <a:p>
                      <a:pPr algn="ctr">
                        <a:spcAft>
                          <a:spcPts val="0"/>
                        </a:spcAft>
                      </a:pPr>
                      <a:r>
                        <a:rPr lang="pt-BR" sz="800">
                          <a:effectLst/>
                        </a:rPr>
                        <a:t>Unidade</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500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400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(100)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70.000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72.693</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2.693</a:t>
                      </a:r>
                      <a:endParaRPr lang="pt-BR" sz="1000">
                        <a:effectLst/>
                        <a:latin typeface="Times New Roman"/>
                        <a:ea typeface="Times New Roman"/>
                      </a:endParaRPr>
                    </a:p>
                  </a:txBody>
                  <a:tcPr marL="35638" marR="35638" marT="0" marB="0" anchor="b"/>
                </a:tc>
              </a:tr>
              <a:tr h="122189">
                <a:tc>
                  <a:txBody>
                    <a:bodyPr/>
                    <a:lstStyle/>
                    <a:p>
                      <a:pPr algn="ctr">
                        <a:spcAft>
                          <a:spcPts val="0"/>
                        </a:spcAft>
                      </a:pPr>
                      <a:r>
                        <a:rPr lang="pt-BR" sz="800">
                          <a:effectLst/>
                        </a:rPr>
                        <a:t>2016</a:t>
                      </a:r>
                      <a:endParaRPr lang="pt-BR" sz="1000">
                        <a:effectLst/>
                        <a:latin typeface="Times New Roman"/>
                        <a:ea typeface="Times New Roman"/>
                      </a:endParaRPr>
                    </a:p>
                  </a:txBody>
                  <a:tcPr marL="35638" marR="35638" marT="0" marB="0" anchor="b"/>
                </a:tc>
                <a:tc>
                  <a:txBody>
                    <a:bodyPr/>
                    <a:lstStyle/>
                    <a:p>
                      <a:pPr>
                        <a:spcAft>
                          <a:spcPts val="0"/>
                        </a:spcAft>
                      </a:pPr>
                      <a:r>
                        <a:rPr lang="pt-BR" sz="800">
                          <a:effectLst/>
                        </a:rPr>
                        <a:t>Atenção a População da Terceira Idade</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Pessoas </a:t>
                      </a:r>
                      <a:endParaRPr lang="pt-BR" sz="1000">
                        <a:effectLst/>
                        <a:latin typeface="Times New Roman"/>
                        <a:ea typeface="Times New Roman"/>
                      </a:endParaRPr>
                    </a:p>
                  </a:txBody>
                  <a:tcPr marL="35638" marR="35638" marT="0" marB="0"/>
                </a:tc>
                <a:tc>
                  <a:txBody>
                    <a:bodyPr/>
                    <a:lstStyle/>
                    <a:p>
                      <a:pPr algn="ctr">
                        <a:spcAft>
                          <a:spcPts val="0"/>
                        </a:spcAft>
                      </a:pPr>
                      <a:r>
                        <a:rPr lang="pt-BR" sz="800">
                          <a:effectLst/>
                        </a:rPr>
                        <a:t>Unidade</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300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369</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69</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26.000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16.534</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(9.466)</a:t>
                      </a:r>
                      <a:endParaRPr lang="pt-BR" sz="1000">
                        <a:effectLst/>
                        <a:latin typeface="Times New Roman"/>
                        <a:ea typeface="Times New Roman"/>
                      </a:endParaRPr>
                    </a:p>
                  </a:txBody>
                  <a:tcPr marL="35638" marR="35638" marT="0" marB="0" anchor="b"/>
                </a:tc>
              </a:tr>
              <a:tr h="122189">
                <a:tc>
                  <a:txBody>
                    <a:bodyPr/>
                    <a:lstStyle/>
                    <a:p>
                      <a:pPr algn="ctr">
                        <a:spcAft>
                          <a:spcPts val="0"/>
                        </a:spcAft>
                      </a:pPr>
                      <a:r>
                        <a:rPr lang="pt-BR" sz="800">
                          <a:effectLst/>
                        </a:rPr>
                        <a:t>2017</a:t>
                      </a:r>
                      <a:endParaRPr lang="pt-BR" sz="1000">
                        <a:effectLst/>
                        <a:latin typeface="Times New Roman"/>
                        <a:ea typeface="Times New Roman"/>
                      </a:endParaRPr>
                    </a:p>
                  </a:txBody>
                  <a:tcPr marL="35638" marR="35638" marT="0" marB="0" anchor="b"/>
                </a:tc>
                <a:tc>
                  <a:txBody>
                    <a:bodyPr/>
                    <a:lstStyle/>
                    <a:p>
                      <a:pPr>
                        <a:spcAft>
                          <a:spcPts val="0"/>
                        </a:spcAft>
                      </a:pPr>
                      <a:r>
                        <a:rPr lang="pt-BR" sz="800">
                          <a:effectLst/>
                        </a:rPr>
                        <a:t>Manutenção do FIA</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Atendimento</a:t>
                      </a:r>
                      <a:endParaRPr lang="pt-BR" sz="1000">
                        <a:effectLst/>
                        <a:latin typeface="Times New Roman"/>
                        <a:ea typeface="Times New Roman"/>
                      </a:endParaRPr>
                    </a:p>
                  </a:txBody>
                  <a:tcPr marL="35638" marR="35638" marT="0" marB="0"/>
                </a:tc>
                <a:tc>
                  <a:txBody>
                    <a:bodyPr/>
                    <a:lstStyle/>
                    <a:p>
                      <a:pPr algn="ctr">
                        <a:spcAft>
                          <a:spcPts val="0"/>
                        </a:spcAft>
                      </a:pPr>
                      <a:r>
                        <a:rPr lang="pt-BR" sz="800">
                          <a:effectLst/>
                        </a:rPr>
                        <a:t>Unidade</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590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652</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62</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1.000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(1.000)</a:t>
                      </a:r>
                      <a:endParaRPr lang="pt-BR" sz="1000">
                        <a:effectLst/>
                        <a:latin typeface="Times New Roman"/>
                        <a:ea typeface="Times New Roman"/>
                      </a:endParaRPr>
                    </a:p>
                  </a:txBody>
                  <a:tcPr marL="35638" marR="35638" marT="0" marB="0" anchor="b"/>
                </a:tc>
              </a:tr>
              <a:tr h="122189">
                <a:tc>
                  <a:txBody>
                    <a:bodyPr/>
                    <a:lstStyle/>
                    <a:p>
                      <a:pPr algn="ctr">
                        <a:spcAft>
                          <a:spcPts val="0"/>
                        </a:spcAft>
                      </a:pPr>
                      <a:r>
                        <a:rPr lang="pt-BR" sz="800">
                          <a:effectLst/>
                        </a:rPr>
                        <a:t>1007</a:t>
                      </a:r>
                      <a:endParaRPr lang="pt-BR" sz="1000">
                        <a:effectLst/>
                        <a:latin typeface="Times New Roman"/>
                        <a:ea typeface="Times New Roman"/>
                      </a:endParaRPr>
                    </a:p>
                  </a:txBody>
                  <a:tcPr marL="35638" marR="35638" marT="0" marB="0" anchor="b"/>
                </a:tc>
                <a:tc>
                  <a:txBody>
                    <a:bodyPr/>
                    <a:lstStyle/>
                    <a:p>
                      <a:pPr>
                        <a:spcAft>
                          <a:spcPts val="0"/>
                        </a:spcAft>
                      </a:pPr>
                      <a:r>
                        <a:rPr lang="pt-BR" sz="800">
                          <a:effectLst/>
                        </a:rPr>
                        <a:t>Construção CRAS e Aquis. Equipamentos</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Obra Exec</a:t>
                      </a:r>
                      <a:endParaRPr lang="pt-BR" sz="1000">
                        <a:effectLst/>
                        <a:latin typeface="Times New Roman"/>
                        <a:ea typeface="Times New Roman"/>
                      </a:endParaRPr>
                    </a:p>
                  </a:txBody>
                  <a:tcPr marL="35638" marR="35638" marT="0" marB="0"/>
                </a:tc>
                <a:tc>
                  <a:txBody>
                    <a:bodyPr/>
                    <a:lstStyle/>
                    <a:p>
                      <a:pPr algn="ctr">
                        <a:spcAft>
                          <a:spcPts val="0"/>
                        </a:spcAft>
                      </a:pPr>
                      <a:r>
                        <a:rPr lang="pt-BR" sz="800">
                          <a:effectLst/>
                        </a:rPr>
                        <a:t>Unidade</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255.000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4.692</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(250.308)</a:t>
                      </a:r>
                      <a:endParaRPr lang="pt-BR" sz="1000">
                        <a:effectLst/>
                        <a:latin typeface="Times New Roman"/>
                        <a:ea typeface="Times New Roman"/>
                      </a:endParaRPr>
                    </a:p>
                  </a:txBody>
                  <a:tcPr marL="35638" marR="35638" marT="0" marB="0" anchor="b"/>
                </a:tc>
              </a:tr>
              <a:tr h="122189">
                <a:tc>
                  <a:txBody>
                    <a:bodyPr/>
                    <a:lstStyle/>
                    <a:p>
                      <a:pPr algn="ctr">
                        <a:spcAft>
                          <a:spcPts val="0"/>
                        </a:spcAft>
                      </a:pPr>
                      <a:r>
                        <a:rPr lang="pt-BR" sz="800">
                          <a:effectLst/>
                        </a:rPr>
                        <a:t>2023</a:t>
                      </a:r>
                      <a:endParaRPr lang="pt-BR" sz="1000">
                        <a:effectLst/>
                        <a:latin typeface="Times New Roman"/>
                        <a:ea typeface="Times New Roman"/>
                      </a:endParaRPr>
                    </a:p>
                  </a:txBody>
                  <a:tcPr marL="35638" marR="35638" marT="0" marB="0" anchor="b"/>
                </a:tc>
                <a:tc>
                  <a:txBody>
                    <a:bodyPr/>
                    <a:lstStyle/>
                    <a:p>
                      <a:pPr>
                        <a:spcAft>
                          <a:spcPts val="0"/>
                        </a:spcAft>
                      </a:pPr>
                      <a:r>
                        <a:rPr lang="pt-BR" sz="800">
                          <a:effectLst/>
                        </a:rPr>
                        <a:t>Manutenção do CRAS</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Atendimento</a:t>
                      </a:r>
                      <a:endParaRPr lang="pt-BR" sz="1000">
                        <a:effectLst/>
                        <a:latin typeface="Times New Roman"/>
                        <a:ea typeface="Times New Roman"/>
                      </a:endParaRPr>
                    </a:p>
                  </a:txBody>
                  <a:tcPr marL="35638" marR="35638" marT="0" marB="0"/>
                </a:tc>
                <a:tc>
                  <a:txBody>
                    <a:bodyPr/>
                    <a:lstStyle/>
                    <a:p>
                      <a:pPr algn="ctr">
                        <a:spcAft>
                          <a:spcPts val="0"/>
                        </a:spcAft>
                      </a:pPr>
                      <a:r>
                        <a:rPr lang="pt-BR" sz="800">
                          <a:effectLst/>
                        </a:rPr>
                        <a:t>Unidade</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150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350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200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30.000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827</a:t>
                      </a:r>
                      <a:endParaRPr lang="pt-BR" sz="1000">
                        <a:effectLst/>
                        <a:latin typeface="Times New Roman"/>
                        <a:ea typeface="Times New Roman"/>
                      </a:endParaRPr>
                    </a:p>
                  </a:txBody>
                  <a:tcPr marL="35638" marR="35638" marT="0" marB="0"/>
                </a:tc>
                <a:tc>
                  <a:txBody>
                    <a:bodyPr/>
                    <a:lstStyle/>
                    <a:p>
                      <a:pPr algn="r">
                        <a:spcAft>
                          <a:spcPts val="0"/>
                        </a:spcAft>
                      </a:pPr>
                      <a:r>
                        <a:rPr lang="pt-BR" sz="800" dirty="0">
                          <a:effectLst/>
                        </a:rPr>
                        <a:t>(29.173)</a:t>
                      </a:r>
                      <a:endParaRPr lang="pt-BR" sz="1000" dirty="0">
                        <a:effectLst/>
                        <a:latin typeface="Times New Roman"/>
                        <a:ea typeface="Times New Roman"/>
                      </a:endParaRPr>
                    </a:p>
                  </a:txBody>
                  <a:tcPr marL="35638" marR="35638" marT="0" marB="0" anchor="b"/>
                </a:tc>
              </a:tr>
            </a:tbl>
          </a:graphicData>
        </a:graphic>
      </p:graphicFrame>
      <p:sp>
        <p:nvSpPr>
          <p:cNvPr id="4" name="CaixaDeTexto 3"/>
          <p:cNvSpPr txBox="1"/>
          <p:nvPr/>
        </p:nvSpPr>
        <p:spPr>
          <a:xfrm>
            <a:off x="1331640" y="3212976"/>
            <a:ext cx="7488832" cy="3662541"/>
          </a:xfrm>
          <a:prstGeom prst="rect">
            <a:avLst/>
          </a:prstGeom>
          <a:noFill/>
        </p:spPr>
        <p:txBody>
          <a:bodyPr wrap="square" rtlCol="0">
            <a:spAutoFit/>
          </a:bodyPr>
          <a:lstStyle/>
          <a:p>
            <a:pPr algn="just"/>
            <a:r>
              <a:rPr lang="pt-BR" sz="1400" b="1" u="sng" dirty="0">
                <a:latin typeface="Times New Roman" pitchFamily="18" charset="0"/>
                <a:cs typeface="Times New Roman" pitchFamily="18" charset="0"/>
              </a:rPr>
              <a:t>Projeto Atividade 2015</a:t>
            </a:r>
            <a:endParaRPr lang="pt-BR" sz="1400" dirty="0">
              <a:latin typeface="Times New Roman" pitchFamily="18" charset="0"/>
              <a:cs typeface="Times New Roman" pitchFamily="18" charset="0"/>
            </a:endParaRPr>
          </a:p>
          <a:p>
            <a:pPr algn="just"/>
            <a:r>
              <a:rPr lang="pt-BR" sz="1400" dirty="0">
                <a:latin typeface="Times New Roman" pitchFamily="18" charset="0"/>
                <a:cs typeface="Times New Roman" pitchFamily="18" charset="0"/>
              </a:rPr>
              <a:t>Tarifas bancárias, combustível, estagiários, </a:t>
            </a:r>
            <a:r>
              <a:rPr lang="pt-BR" sz="1400" dirty="0" err="1">
                <a:latin typeface="Times New Roman" pitchFamily="18" charset="0"/>
                <a:cs typeface="Times New Roman" pitchFamily="18" charset="0"/>
              </a:rPr>
              <a:t>coffe</a:t>
            </a:r>
            <a:r>
              <a:rPr lang="pt-BR" sz="1400" dirty="0">
                <a:latin typeface="Times New Roman" pitchFamily="18" charset="0"/>
                <a:cs typeface="Times New Roman" pitchFamily="18" charset="0"/>
              </a:rPr>
              <a:t> break, vale alimentação, encargos patronais, pessoal, locação de sala, cópia/impressão/digitalização, </a:t>
            </a:r>
            <a:r>
              <a:rPr lang="pt-BR" sz="1400" dirty="0" err="1">
                <a:latin typeface="Times New Roman" pitchFamily="18" charset="0"/>
                <a:cs typeface="Times New Roman" pitchFamily="18" charset="0"/>
              </a:rPr>
              <a:t>abrigamento</a:t>
            </a:r>
            <a:r>
              <a:rPr lang="pt-BR" sz="1400" dirty="0">
                <a:latin typeface="Times New Roman" pitchFamily="18" charset="0"/>
                <a:cs typeface="Times New Roman" pitchFamily="18" charset="0"/>
              </a:rPr>
              <a:t> de menor, taxa de licenciamento e </a:t>
            </a:r>
            <a:r>
              <a:rPr lang="pt-BR" sz="1400" dirty="0" err="1">
                <a:latin typeface="Times New Roman" pitchFamily="18" charset="0"/>
                <a:cs typeface="Times New Roman" pitchFamily="18" charset="0"/>
              </a:rPr>
              <a:t>dpvat</a:t>
            </a:r>
            <a:r>
              <a:rPr lang="pt-BR" sz="1400" dirty="0">
                <a:latin typeface="Times New Roman" pitchFamily="18" charset="0"/>
                <a:cs typeface="Times New Roman" pitchFamily="18" charset="0"/>
              </a:rPr>
              <a:t>, cestas básicas, 5 auxílio funeral, manutenção/peças/pneus veículos, instalação de ar condicionado, lavação dos veículos.</a:t>
            </a:r>
          </a:p>
          <a:p>
            <a:pPr algn="just"/>
            <a:r>
              <a:rPr lang="pt-BR" sz="1400" dirty="0">
                <a:latin typeface="Times New Roman" pitchFamily="18" charset="0"/>
                <a:cs typeface="Times New Roman" pitchFamily="18" charset="0"/>
              </a:rPr>
              <a:t> </a:t>
            </a:r>
          </a:p>
          <a:p>
            <a:pPr algn="just"/>
            <a:r>
              <a:rPr lang="pt-BR" sz="1400" b="1" u="sng" dirty="0">
                <a:latin typeface="Times New Roman" pitchFamily="18" charset="0"/>
                <a:cs typeface="Times New Roman" pitchFamily="18" charset="0"/>
              </a:rPr>
              <a:t>Projeto Atividade 2016</a:t>
            </a:r>
            <a:endParaRPr lang="pt-BR" sz="1400" dirty="0">
              <a:latin typeface="Times New Roman" pitchFamily="18" charset="0"/>
              <a:cs typeface="Times New Roman" pitchFamily="18" charset="0"/>
            </a:endParaRPr>
          </a:p>
          <a:p>
            <a:pPr algn="just"/>
            <a:r>
              <a:rPr lang="pt-BR" sz="1400" dirty="0">
                <a:latin typeface="Times New Roman" pitchFamily="18" charset="0"/>
                <a:cs typeface="Times New Roman" pitchFamily="18" charset="0"/>
              </a:rPr>
              <a:t>Salários Animadoras, Vale alimentação, encargos patronais, alimentação/café grupo de idosos</a:t>
            </a:r>
            <a:r>
              <a:rPr lang="pt-BR" sz="1400" dirty="0" smtClean="0">
                <a:latin typeface="Times New Roman" pitchFamily="18" charset="0"/>
                <a:cs typeface="Times New Roman" pitchFamily="18" charset="0"/>
              </a:rPr>
              <a:t>.</a:t>
            </a:r>
          </a:p>
          <a:p>
            <a:pPr algn="just"/>
            <a:endParaRPr lang="pt-BR" sz="1400" dirty="0">
              <a:latin typeface="Times New Roman" pitchFamily="18" charset="0"/>
              <a:cs typeface="Times New Roman" pitchFamily="18" charset="0"/>
            </a:endParaRPr>
          </a:p>
          <a:p>
            <a:r>
              <a:rPr lang="pt-BR" sz="1400" b="1" u="sng" dirty="0">
                <a:latin typeface="Times New Roman" pitchFamily="18" charset="0"/>
                <a:cs typeface="Times New Roman" pitchFamily="18" charset="0"/>
              </a:rPr>
              <a:t>Projeto Atividade 1007</a:t>
            </a:r>
            <a:endParaRPr lang="pt-BR" sz="1400" dirty="0">
              <a:latin typeface="Times New Roman" pitchFamily="18" charset="0"/>
              <a:cs typeface="Times New Roman" pitchFamily="18" charset="0"/>
            </a:endParaRPr>
          </a:p>
          <a:p>
            <a:r>
              <a:rPr lang="pt-BR" sz="1400" dirty="0">
                <a:latin typeface="Times New Roman" pitchFamily="18" charset="0"/>
                <a:cs typeface="Times New Roman" pitchFamily="18" charset="0"/>
              </a:rPr>
              <a:t>1 bebedouro, 2 ar condicionado e 1 refrigerador</a:t>
            </a:r>
            <a:r>
              <a:rPr lang="pt-BR" sz="1400" dirty="0" smtClean="0">
                <a:latin typeface="Times New Roman" pitchFamily="18" charset="0"/>
                <a:cs typeface="Times New Roman" pitchFamily="18" charset="0"/>
              </a:rPr>
              <a:t>.</a:t>
            </a:r>
          </a:p>
          <a:p>
            <a:endParaRPr lang="pt-BR" sz="1400" dirty="0">
              <a:latin typeface="Times New Roman" pitchFamily="18" charset="0"/>
              <a:cs typeface="Times New Roman" pitchFamily="18" charset="0"/>
            </a:endParaRPr>
          </a:p>
          <a:p>
            <a:r>
              <a:rPr lang="pt-BR" sz="1400" b="1" u="sng" dirty="0">
                <a:latin typeface="Times New Roman" pitchFamily="18" charset="0"/>
                <a:cs typeface="Times New Roman" pitchFamily="18" charset="0"/>
              </a:rPr>
              <a:t>Projeto Atividade 2023</a:t>
            </a:r>
            <a:endParaRPr lang="pt-BR" sz="1400" dirty="0">
              <a:latin typeface="Times New Roman" pitchFamily="18" charset="0"/>
              <a:cs typeface="Times New Roman" pitchFamily="18" charset="0"/>
            </a:endParaRPr>
          </a:p>
          <a:p>
            <a:r>
              <a:rPr lang="pt-BR" sz="1400" dirty="0">
                <a:latin typeface="Times New Roman" pitchFamily="18" charset="0"/>
                <a:cs typeface="Times New Roman" pitchFamily="18" charset="0"/>
              </a:rPr>
              <a:t>Despesas com água.</a:t>
            </a:r>
          </a:p>
          <a:p>
            <a:endParaRPr lang="pt-BR" sz="1400" dirty="0">
              <a:latin typeface="Times New Roman" pitchFamily="18" charset="0"/>
              <a:cs typeface="Times New Roman" pitchFamily="18" charset="0"/>
            </a:endParaRPr>
          </a:p>
          <a:p>
            <a:pPr algn="just"/>
            <a:endParaRPr lang="pt-BR" sz="1400" dirty="0">
              <a:latin typeface="Times New Roman" pitchFamily="18" charset="0"/>
              <a:cs typeface="Times New Roman" pitchFamily="18" charset="0"/>
            </a:endParaRPr>
          </a:p>
        </p:txBody>
      </p:sp>
    </p:spTree>
    <p:extLst>
      <p:ext uri="{BB962C8B-B14F-4D97-AF65-F5344CB8AC3E}">
        <p14:creationId xmlns:p14="http://schemas.microsoft.com/office/powerpoint/2010/main" val="1982821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Receita Pública	</a:t>
            </a:r>
            <a:endParaRPr lang="pt-BR" dirty="0"/>
          </a:p>
        </p:txBody>
      </p:sp>
      <p:sp>
        <p:nvSpPr>
          <p:cNvPr id="3" name="Espaço Reservado para Conteúdo 2"/>
          <p:cNvSpPr>
            <a:spLocks noGrp="1"/>
          </p:cNvSpPr>
          <p:nvPr>
            <p:ph idx="1"/>
          </p:nvPr>
        </p:nvSpPr>
        <p:spPr/>
        <p:txBody>
          <a:bodyPr/>
          <a:lstStyle/>
          <a:p>
            <a:pPr marL="0" lvl="0" indent="0" algn="just" fontAlgn="base">
              <a:spcBef>
                <a:spcPct val="0"/>
              </a:spcBef>
              <a:spcAft>
                <a:spcPct val="0"/>
              </a:spcAft>
              <a:buClrTx/>
              <a:buSzTx/>
              <a:buNone/>
            </a:pPr>
            <a:r>
              <a:rPr lang="pt-BR" altLang="pt-BR" sz="2800" dirty="0" smtClean="0">
                <a:solidFill>
                  <a:srgbClr val="000000"/>
                </a:solidFill>
                <a:latin typeface="Arial" pitchFamily="34" charset="0"/>
              </a:rPr>
              <a:t>É todo e qualquer </a:t>
            </a:r>
            <a:r>
              <a:rPr lang="pt-BR" altLang="pt-BR" sz="2800" b="1" dirty="0" smtClean="0">
                <a:solidFill>
                  <a:srgbClr val="000000"/>
                </a:solidFill>
                <a:latin typeface="Arial" pitchFamily="34" charset="0"/>
              </a:rPr>
              <a:t>recolhimento feito aos cofres públicos, </a:t>
            </a:r>
            <a:r>
              <a:rPr lang="pt-BR" altLang="pt-BR" sz="2800" dirty="0" smtClean="0">
                <a:solidFill>
                  <a:srgbClr val="000000"/>
                </a:solidFill>
                <a:latin typeface="Arial" pitchFamily="34" charset="0"/>
              </a:rPr>
              <a:t>efetivados através de numerário ou outros bens representativos de valores que o governo tem o direito de arrecadar em virtude de Leis, contratos e títulos.</a:t>
            </a:r>
          </a:p>
          <a:p>
            <a:pPr marL="0" lvl="0" indent="0" algn="just" fontAlgn="base">
              <a:spcBef>
                <a:spcPct val="0"/>
              </a:spcBef>
              <a:spcAft>
                <a:spcPct val="0"/>
              </a:spcAft>
              <a:buClrTx/>
              <a:buSzTx/>
              <a:buNone/>
            </a:pPr>
            <a:endParaRPr lang="pt-BR" altLang="pt-BR" sz="2800" dirty="0" smtClean="0">
              <a:solidFill>
                <a:srgbClr val="000000"/>
              </a:solidFill>
              <a:latin typeface="Arial" pitchFamily="34" charset="0"/>
            </a:endParaRPr>
          </a:p>
          <a:p>
            <a:pPr marL="0" lvl="0" indent="0" algn="just" fontAlgn="base">
              <a:spcBef>
                <a:spcPct val="0"/>
              </a:spcBef>
              <a:spcAft>
                <a:spcPct val="0"/>
              </a:spcAft>
              <a:buClrTx/>
              <a:buSzTx/>
              <a:buFont typeface="Arial" pitchFamily="34" charset="0"/>
              <a:buChar char="•"/>
            </a:pPr>
            <a:r>
              <a:rPr lang="pt-BR" altLang="pt-BR" sz="2800" dirty="0" smtClean="0">
                <a:solidFill>
                  <a:srgbClr val="000000"/>
                </a:solidFill>
                <a:latin typeface="Arial" pitchFamily="34" charset="0"/>
              </a:rPr>
              <a:t>Receita Ordinária</a:t>
            </a:r>
          </a:p>
          <a:p>
            <a:pPr marL="0" lvl="0" indent="0" algn="just" fontAlgn="base">
              <a:spcBef>
                <a:spcPct val="0"/>
              </a:spcBef>
              <a:spcAft>
                <a:spcPct val="0"/>
              </a:spcAft>
              <a:buClrTx/>
              <a:buSzTx/>
              <a:buFont typeface="Arial" pitchFamily="34" charset="0"/>
              <a:buChar char="•"/>
            </a:pPr>
            <a:r>
              <a:rPr lang="pt-BR" altLang="pt-BR" sz="2800" dirty="0" smtClean="0">
                <a:solidFill>
                  <a:srgbClr val="000000"/>
                </a:solidFill>
                <a:latin typeface="Arial" pitchFamily="34" charset="0"/>
              </a:rPr>
              <a:t>Receita de Impostos da Educação</a:t>
            </a:r>
          </a:p>
          <a:p>
            <a:pPr marL="0" lvl="0" indent="0" algn="just" fontAlgn="base">
              <a:spcBef>
                <a:spcPct val="0"/>
              </a:spcBef>
              <a:spcAft>
                <a:spcPct val="0"/>
              </a:spcAft>
              <a:buClrTx/>
              <a:buSzTx/>
              <a:buFont typeface="Arial" pitchFamily="34" charset="0"/>
              <a:buChar char="•"/>
            </a:pPr>
            <a:r>
              <a:rPr lang="pt-BR" altLang="pt-BR" sz="2800" dirty="0" smtClean="0">
                <a:solidFill>
                  <a:srgbClr val="000000"/>
                </a:solidFill>
                <a:latin typeface="Arial" pitchFamily="34" charset="0"/>
              </a:rPr>
              <a:t>Receita de Impostos da Saúde</a:t>
            </a:r>
          </a:p>
          <a:p>
            <a:pPr marL="0" lvl="0" indent="0" algn="just" fontAlgn="base">
              <a:spcBef>
                <a:spcPct val="0"/>
              </a:spcBef>
              <a:spcAft>
                <a:spcPct val="0"/>
              </a:spcAft>
              <a:buClrTx/>
              <a:buSzTx/>
              <a:buFont typeface="Arial" pitchFamily="34" charset="0"/>
              <a:buChar char="•"/>
            </a:pPr>
            <a:r>
              <a:rPr lang="pt-BR" altLang="pt-BR" sz="2800" dirty="0" smtClean="0">
                <a:solidFill>
                  <a:srgbClr val="000000"/>
                </a:solidFill>
                <a:latin typeface="Arial" pitchFamily="34" charset="0"/>
              </a:rPr>
              <a:t>Receita de Outros Recursos Vinculados.</a:t>
            </a:r>
          </a:p>
          <a:p>
            <a:endParaRPr lang="pt-B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p:cNvGraphicFramePr>
            <a:graphicFrameLocks noGrp="1"/>
          </p:cNvGraphicFramePr>
          <p:nvPr>
            <p:extLst>
              <p:ext uri="{D42A27DB-BD31-4B8C-83A1-F6EECF244321}">
                <p14:modId xmlns:p14="http://schemas.microsoft.com/office/powerpoint/2010/main" val="2486951628"/>
              </p:ext>
            </p:extLst>
          </p:nvPr>
        </p:nvGraphicFramePr>
        <p:xfrm>
          <a:off x="1331640" y="332656"/>
          <a:ext cx="7499350" cy="1209133"/>
        </p:xfrm>
        <a:graphic>
          <a:graphicData uri="http://schemas.openxmlformats.org/drawingml/2006/table">
            <a:tbl>
              <a:tblPr>
                <a:tableStyleId>{5C22544A-7EE6-4342-B048-85BDC9FD1C3A}</a:tableStyleId>
              </a:tblPr>
              <a:tblGrid>
                <a:gridCol w="455354"/>
                <a:gridCol w="2080892"/>
                <a:gridCol w="637496"/>
                <a:gridCol w="516916"/>
                <a:gridCol w="636987"/>
                <a:gridCol w="648689"/>
                <a:gridCol w="580004"/>
                <a:gridCol w="649197"/>
                <a:gridCol w="649197"/>
                <a:gridCol w="644618"/>
              </a:tblGrid>
              <a:tr h="109970">
                <a:tc>
                  <a:txBody>
                    <a:bodyPr/>
                    <a:lstStyle/>
                    <a:p>
                      <a:pPr algn="ctr">
                        <a:spcAft>
                          <a:spcPts val="0"/>
                        </a:spcAft>
                      </a:pPr>
                      <a:r>
                        <a:rPr lang="pt-BR" sz="700" dirty="0">
                          <a:effectLst/>
                        </a:rPr>
                        <a:t>0009</a:t>
                      </a:r>
                      <a:endParaRPr lang="pt-BR" sz="1000" dirty="0">
                        <a:effectLst/>
                        <a:latin typeface="Times New Roman"/>
                        <a:ea typeface="Times New Roman"/>
                      </a:endParaRPr>
                    </a:p>
                  </a:txBody>
                  <a:tcPr marL="35638" marR="35638" marT="0" marB="0" anchor="b"/>
                </a:tc>
                <a:tc gridSpan="9">
                  <a:txBody>
                    <a:bodyPr/>
                    <a:lstStyle/>
                    <a:p>
                      <a:pPr>
                        <a:spcAft>
                          <a:spcPts val="0"/>
                        </a:spcAft>
                      </a:pPr>
                      <a:r>
                        <a:rPr lang="pt-BR" sz="700">
                          <a:effectLst/>
                        </a:rPr>
                        <a:t>MANUTENÇÃO E AMPLIAÇÃO DA INFRAESTRUTURA, TRANSPORTES, MOBILIDADE DOS SERVIÇOS E ESPAÇOS PÚBLICOS</a:t>
                      </a:r>
                      <a:endParaRPr lang="pt-BR" sz="1000">
                        <a:effectLst/>
                        <a:latin typeface="Times New Roman"/>
                        <a:ea typeface="Times New Roman"/>
                      </a:endParaRPr>
                    </a:p>
                  </a:txBody>
                  <a:tcPr marL="35638" marR="35638" marT="0" marB="0" anchor="b"/>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r>
              <a:tr h="122189">
                <a:tc>
                  <a:txBody>
                    <a:bodyPr/>
                    <a:lstStyle/>
                    <a:p>
                      <a:pPr algn="ctr">
                        <a:spcAft>
                          <a:spcPts val="0"/>
                        </a:spcAft>
                      </a:pPr>
                      <a:r>
                        <a:rPr lang="pt-BR" sz="800">
                          <a:effectLst/>
                        </a:rPr>
                        <a:t>1009</a:t>
                      </a:r>
                      <a:endParaRPr lang="pt-BR" sz="1000">
                        <a:effectLst/>
                        <a:latin typeface="Times New Roman"/>
                        <a:ea typeface="Times New Roman"/>
                      </a:endParaRPr>
                    </a:p>
                  </a:txBody>
                  <a:tcPr marL="35638" marR="35638" marT="0" marB="0" anchor="b"/>
                </a:tc>
                <a:tc>
                  <a:txBody>
                    <a:bodyPr/>
                    <a:lstStyle/>
                    <a:p>
                      <a:pPr>
                        <a:spcAft>
                          <a:spcPts val="0"/>
                        </a:spcAft>
                      </a:pPr>
                      <a:r>
                        <a:rPr lang="pt-BR" sz="800">
                          <a:effectLst/>
                        </a:rPr>
                        <a:t>Construção, Restauração, Reforma Bens Publ.</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Diversos</a:t>
                      </a:r>
                      <a:endParaRPr lang="pt-BR" sz="1000">
                        <a:effectLst/>
                        <a:latin typeface="Times New Roman"/>
                        <a:ea typeface="Times New Roman"/>
                      </a:endParaRPr>
                    </a:p>
                  </a:txBody>
                  <a:tcPr marL="35638" marR="35638" marT="0" marB="0"/>
                </a:tc>
                <a:tc>
                  <a:txBody>
                    <a:bodyPr/>
                    <a:lstStyle/>
                    <a:p>
                      <a:pPr algn="ctr">
                        <a:spcAft>
                          <a:spcPts val="0"/>
                        </a:spcAft>
                      </a:pPr>
                      <a:r>
                        <a:rPr lang="pt-BR" sz="800">
                          <a:effectLst/>
                        </a:rPr>
                        <a:t>Unidade</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1</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(1)</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72.000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(72.000)</a:t>
                      </a:r>
                      <a:endParaRPr lang="pt-BR" sz="1000">
                        <a:effectLst/>
                        <a:latin typeface="Times New Roman"/>
                        <a:ea typeface="Times New Roman"/>
                      </a:endParaRPr>
                    </a:p>
                  </a:txBody>
                  <a:tcPr marL="35638" marR="35638" marT="0" marB="0" anchor="b"/>
                </a:tc>
              </a:tr>
              <a:tr h="122189">
                <a:tc>
                  <a:txBody>
                    <a:bodyPr/>
                    <a:lstStyle/>
                    <a:p>
                      <a:pPr algn="ctr">
                        <a:spcAft>
                          <a:spcPts val="0"/>
                        </a:spcAft>
                      </a:pPr>
                      <a:r>
                        <a:rPr lang="pt-BR" sz="800">
                          <a:effectLst/>
                        </a:rPr>
                        <a:t>1010</a:t>
                      </a:r>
                      <a:endParaRPr lang="pt-BR" sz="1000">
                        <a:effectLst/>
                        <a:latin typeface="Times New Roman"/>
                        <a:ea typeface="Times New Roman"/>
                      </a:endParaRPr>
                    </a:p>
                  </a:txBody>
                  <a:tcPr marL="35638" marR="35638" marT="0" marB="0" anchor="b"/>
                </a:tc>
                <a:tc>
                  <a:txBody>
                    <a:bodyPr/>
                    <a:lstStyle/>
                    <a:p>
                      <a:pPr>
                        <a:spcAft>
                          <a:spcPts val="0"/>
                        </a:spcAft>
                      </a:pPr>
                      <a:r>
                        <a:rPr lang="pt-BR" sz="800">
                          <a:effectLst/>
                        </a:rPr>
                        <a:t>Pavimentação de Vias</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Área</a:t>
                      </a:r>
                      <a:endParaRPr lang="pt-BR" sz="1000">
                        <a:effectLst/>
                        <a:latin typeface="Times New Roman"/>
                        <a:ea typeface="Times New Roman"/>
                      </a:endParaRPr>
                    </a:p>
                  </a:txBody>
                  <a:tcPr marL="35638" marR="35638" marT="0" marB="0"/>
                </a:tc>
                <a:tc>
                  <a:txBody>
                    <a:bodyPr/>
                    <a:lstStyle/>
                    <a:p>
                      <a:pPr algn="ctr">
                        <a:spcAft>
                          <a:spcPts val="0"/>
                        </a:spcAft>
                      </a:pPr>
                      <a:r>
                        <a:rPr lang="pt-BR" sz="800">
                          <a:effectLst/>
                        </a:rPr>
                        <a:t>Unidade</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2.000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dirty="0" smtClean="0">
                          <a:effectLst/>
                        </a:rPr>
                        <a:t>907</a:t>
                      </a:r>
                      <a:r>
                        <a:rPr lang="pt-BR" sz="800" dirty="0">
                          <a:effectLst/>
                        </a:rPr>
                        <a:t> </a:t>
                      </a:r>
                      <a:endParaRPr lang="pt-BR" sz="1000" dirty="0">
                        <a:effectLst/>
                        <a:latin typeface="Times New Roman"/>
                        <a:ea typeface="Times New Roman"/>
                      </a:endParaRPr>
                    </a:p>
                  </a:txBody>
                  <a:tcPr marL="35638" marR="35638" marT="0" marB="0" anchor="b"/>
                </a:tc>
                <a:tc>
                  <a:txBody>
                    <a:bodyPr/>
                    <a:lstStyle/>
                    <a:p>
                      <a:pPr algn="r">
                        <a:spcAft>
                          <a:spcPts val="0"/>
                        </a:spcAft>
                      </a:pPr>
                      <a:r>
                        <a:rPr lang="pt-BR" sz="800" dirty="0" smtClean="0">
                          <a:effectLst/>
                        </a:rPr>
                        <a:t>(1093)</a:t>
                      </a:r>
                      <a:r>
                        <a:rPr lang="pt-BR" sz="800" dirty="0">
                          <a:effectLst/>
                        </a:rPr>
                        <a:t> </a:t>
                      </a:r>
                      <a:endParaRPr lang="pt-BR" sz="1000" dirty="0">
                        <a:effectLst/>
                        <a:latin typeface="Times New Roman"/>
                        <a:ea typeface="Times New Roman"/>
                      </a:endParaRPr>
                    </a:p>
                  </a:txBody>
                  <a:tcPr marL="35638" marR="35638" marT="0" marB="0" anchor="b"/>
                </a:tc>
                <a:tc>
                  <a:txBody>
                    <a:bodyPr/>
                    <a:lstStyle/>
                    <a:p>
                      <a:pPr algn="r">
                        <a:spcAft>
                          <a:spcPts val="0"/>
                        </a:spcAft>
                      </a:pPr>
                      <a:r>
                        <a:rPr lang="pt-BR" sz="800">
                          <a:effectLst/>
                        </a:rPr>
                        <a:t>100.000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23.089</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(76.911)</a:t>
                      </a:r>
                      <a:endParaRPr lang="pt-BR" sz="1000">
                        <a:effectLst/>
                        <a:latin typeface="Times New Roman"/>
                        <a:ea typeface="Times New Roman"/>
                      </a:endParaRPr>
                    </a:p>
                  </a:txBody>
                  <a:tcPr marL="35638" marR="35638" marT="0" marB="0" anchor="b"/>
                </a:tc>
              </a:tr>
              <a:tr h="122189">
                <a:tc>
                  <a:txBody>
                    <a:bodyPr/>
                    <a:lstStyle/>
                    <a:p>
                      <a:pPr algn="ctr">
                        <a:spcAft>
                          <a:spcPts val="0"/>
                        </a:spcAft>
                      </a:pPr>
                      <a:r>
                        <a:rPr lang="pt-BR" sz="800">
                          <a:effectLst/>
                        </a:rPr>
                        <a:t>2018</a:t>
                      </a:r>
                      <a:endParaRPr lang="pt-BR" sz="1000">
                        <a:effectLst/>
                        <a:latin typeface="Times New Roman"/>
                        <a:ea typeface="Times New Roman"/>
                      </a:endParaRPr>
                    </a:p>
                  </a:txBody>
                  <a:tcPr marL="35638" marR="35638" marT="0" marB="0" anchor="b"/>
                </a:tc>
                <a:tc>
                  <a:txBody>
                    <a:bodyPr/>
                    <a:lstStyle/>
                    <a:p>
                      <a:pPr>
                        <a:spcAft>
                          <a:spcPts val="0"/>
                        </a:spcAft>
                      </a:pPr>
                      <a:r>
                        <a:rPr lang="pt-BR" sz="800">
                          <a:effectLst/>
                        </a:rPr>
                        <a:t>Manutenção dos Serviços do Trânsito</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Diversos</a:t>
                      </a:r>
                      <a:endParaRPr lang="pt-BR" sz="1000">
                        <a:effectLst/>
                        <a:latin typeface="Times New Roman"/>
                        <a:ea typeface="Times New Roman"/>
                      </a:endParaRPr>
                    </a:p>
                  </a:txBody>
                  <a:tcPr marL="35638" marR="35638" marT="0" marB="0"/>
                </a:tc>
                <a:tc>
                  <a:txBody>
                    <a:bodyPr/>
                    <a:lstStyle/>
                    <a:p>
                      <a:pPr algn="ctr">
                        <a:spcAft>
                          <a:spcPts val="0"/>
                        </a:spcAft>
                      </a:pPr>
                      <a:r>
                        <a:rPr lang="pt-BR" sz="800">
                          <a:effectLst/>
                        </a:rPr>
                        <a:t>Unidade</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1</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1</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33.000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22.969</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(10.031)</a:t>
                      </a:r>
                      <a:endParaRPr lang="pt-BR" sz="1000">
                        <a:effectLst/>
                        <a:latin typeface="Times New Roman"/>
                        <a:ea typeface="Times New Roman"/>
                      </a:endParaRPr>
                    </a:p>
                  </a:txBody>
                  <a:tcPr marL="35638" marR="35638" marT="0" marB="0" anchor="b"/>
                </a:tc>
              </a:tr>
              <a:tr h="244378">
                <a:tc>
                  <a:txBody>
                    <a:bodyPr/>
                    <a:lstStyle/>
                    <a:p>
                      <a:pPr algn="ctr">
                        <a:spcAft>
                          <a:spcPts val="0"/>
                        </a:spcAft>
                      </a:pPr>
                      <a:r>
                        <a:rPr lang="pt-BR" sz="800">
                          <a:effectLst/>
                        </a:rPr>
                        <a:t>2019</a:t>
                      </a:r>
                      <a:endParaRPr lang="pt-BR" sz="1000">
                        <a:effectLst/>
                        <a:latin typeface="Times New Roman"/>
                        <a:ea typeface="Times New Roman"/>
                      </a:endParaRPr>
                    </a:p>
                  </a:txBody>
                  <a:tcPr marL="35638" marR="35638" marT="0" marB="0" anchor="b"/>
                </a:tc>
                <a:tc>
                  <a:txBody>
                    <a:bodyPr/>
                    <a:lstStyle/>
                    <a:p>
                      <a:pPr indent="237490">
                        <a:spcAft>
                          <a:spcPts val="0"/>
                        </a:spcAft>
                      </a:pPr>
                      <a:r>
                        <a:rPr lang="pt-BR" sz="800" dirty="0">
                          <a:effectLst/>
                        </a:rPr>
                        <a:t>Ampliação, Melhorias, e </a:t>
                      </a:r>
                      <a:r>
                        <a:rPr lang="pt-BR" sz="800" dirty="0" err="1">
                          <a:effectLst/>
                        </a:rPr>
                        <a:t>Manut.Serv.Ilum.Pub</a:t>
                      </a:r>
                      <a:endParaRPr lang="pt-BR" sz="1000" dirty="0">
                        <a:effectLst/>
                        <a:latin typeface="Times New Roman"/>
                        <a:ea typeface="Times New Roman"/>
                      </a:endParaRPr>
                    </a:p>
                  </a:txBody>
                  <a:tcPr marL="35638" marR="35638" marT="0" marB="0" anchor="b"/>
                </a:tc>
                <a:tc>
                  <a:txBody>
                    <a:bodyPr/>
                    <a:lstStyle/>
                    <a:p>
                      <a:pPr algn="ctr">
                        <a:spcAft>
                          <a:spcPts val="0"/>
                        </a:spcAft>
                      </a:pPr>
                      <a:r>
                        <a:rPr lang="pt-BR" sz="800">
                          <a:effectLst/>
                        </a:rPr>
                        <a:t>Ponto Luz</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Unidade</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3.100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dirty="0" smtClean="0">
                          <a:effectLst/>
                        </a:rPr>
                        <a:t>2.933</a:t>
                      </a:r>
                      <a:endParaRPr lang="pt-BR" sz="1000" dirty="0">
                        <a:effectLst/>
                        <a:latin typeface="Times New Roman"/>
                        <a:ea typeface="Times New Roman"/>
                      </a:endParaRPr>
                    </a:p>
                  </a:txBody>
                  <a:tcPr marL="35638" marR="35638" marT="0" marB="0" anchor="b"/>
                </a:tc>
                <a:tc>
                  <a:txBody>
                    <a:bodyPr/>
                    <a:lstStyle/>
                    <a:p>
                      <a:pPr algn="r">
                        <a:spcAft>
                          <a:spcPts val="0"/>
                        </a:spcAft>
                      </a:pPr>
                      <a:r>
                        <a:rPr lang="pt-BR" sz="800" dirty="0" smtClean="0">
                          <a:effectLst/>
                        </a:rPr>
                        <a:t>(167)</a:t>
                      </a:r>
                      <a:r>
                        <a:rPr lang="pt-BR" sz="800" dirty="0">
                          <a:effectLst/>
                        </a:rPr>
                        <a:t> </a:t>
                      </a:r>
                      <a:endParaRPr lang="pt-BR" sz="1000" dirty="0">
                        <a:effectLst/>
                        <a:latin typeface="Times New Roman"/>
                        <a:ea typeface="Times New Roman"/>
                      </a:endParaRPr>
                    </a:p>
                  </a:txBody>
                  <a:tcPr marL="35638" marR="35638" marT="0" marB="0" anchor="b"/>
                </a:tc>
                <a:tc>
                  <a:txBody>
                    <a:bodyPr/>
                    <a:lstStyle/>
                    <a:p>
                      <a:pPr algn="r">
                        <a:spcAft>
                          <a:spcPts val="0"/>
                        </a:spcAft>
                      </a:pPr>
                      <a:r>
                        <a:rPr lang="pt-BR" sz="800">
                          <a:effectLst/>
                        </a:rPr>
                        <a:t>283.000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270.910</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(12.090)</a:t>
                      </a:r>
                      <a:endParaRPr lang="pt-BR" sz="1000">
                        <a:effectLst/>
                        <a:latin typeface="Times New Roman"/>
                        <a:ea typeface="Times New Roman"/>
                      </a:endParaRPr>
                    </a:p>
                  </a:txBody>
                  <a:tcPr marL="35638" marR="35638" marT="0" marB="0" anchor="b"/>
                </a:tc>
              </a:tr>
              <a:tr h="244378">
                <a:tc>
                  <a:txBody>
                    <a:bodyPr/>
                    <a:lstStyle/>
                    <a:p>
                      <a:pPr algn="ctr">
                        <a:spcAft>
                          <a:spcPts val="0"/>
                        </a:spcAft>
                      </a:pPr>
                      <a:r>
                        <a:rPr lang="pt-BR" sz="800">
                          <a:effectLst/>
                        </a:rPr>
                        <a:t>2020</a:t>
                      </a:r>
                      <a:endParaRPr lang="pt-BR" sz="1000">
                        <a:effectLst/>
                        <a:latin typeface="Times New Roman"/>
                        <a:ea typeface="Times New Roman"/>
                      </a:endParaRPr>
                    </a:p>
                  </a:txBody>
                  <a:tcPr marL="35638" marR="35638" marT="0" marB="0" anchor="b"/>
                </a:tc>
                <a:tc>
                  <a:txBody>
                    <a:bodyPr/>
                    <a:lstStyle/>
                    <a:p>
                      <a:pPr indent="237490">
                        <a:spcAft>
                          <a:spcPts val="0"/>
                        </a:spcAft>
                      </a:pPr>
                      <a:r>
                        <a:rPr lang="pt-BR" sz="800">
                          <a:effectLst/>
                        </a:rPr>
                        <a:t>Manutenção de Equipamentos e Serv. Públicos</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Diversos</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Unidade</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1</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1</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900.000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755.672</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(144.328)</a:t>
                      </a:r>
                      <a:endParaRPr lang="pt-BR" sz="1000">
                        <a:effectLst/>
                        <a:latin typeface="Times New Roman"/>
                        <a:ea typeface="Times New Roman"/>
                      </a:endParaRPr>
                    </a:p>
                  </a:txBody>
                  <a:tcPr marL="35638" marR="35638" marT="0" marB="0" anchor="b"/>
                </a:tc>
              </a:tr>
              <a:tr h="122189">
                <a:tc>
                  <a:txBody>
                    <a:bodyPr/>
                    <a:lstStyle/>
                    <a:p>
                      <a:pPr algn="ctr">
                        <a:spcAft>
                          <a:spcPts val="0"/>
                        </a:spcAft>
                      </a:pPr>
                      <a:r>
                        <a:rPr lang="pt-BR" sz="800">
                          <a:effectLst/>
                        </a:rPr>
                        <a:t>2021</a:t>
                      </a:r>
                      <a:endParaRPr lang="pt-BR" sz="1000">
                        <a:effectLst/>
                        <a:latin typeface="Times New Roman"/>
                        <a:ea typeface="Times New Roman"/>
                      </a:endParaRPr>
                    </a:p>
                  </a:txBody>
                  <a:tcPr marL="35638" marR="35638" marT="0" marB="0" anchor="b"/>
                </a:tc>
                <a:tc>
                  <a:txBody>
                    <a:bodyPr/>
                    <a:lstStyle/>
                    <a:p>
                      <a:pPr indent="237490">
                        <a:spcAft>
                          <a:spcPts val="0"/>
                        </a:spcAft>
                      </a:pPr>
                      <a:r>
                        <a:rPr lang="pt-BR" sz="800">
                          <a:effectLst/>
                        </a:rPr>
                        <a:t>Manutenção do FUREBOm</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Diversos</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Unidade</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1</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1</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29.000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2.268</a:t>
                      </a:r>
                      <a:endParaRPr lang="pt-BR" sz="1000">
                        <a:effectLst/>
                        <a:latin typeface="Times New Roman"/>
                        <a:ea typeface="Times New Roman"/>
                      </a:endParaRPr>
                    </a:p>
                  </a:txBody>
                  <a:tcPr marL="35638" marR="35638" marT="0" marB="0"/>
                </a:tc>
                <a:tc>
                  <a:txBody>
                    <a:bodyPr/>
                    <a:lstStyle/>
                    <a:p>
                      <a:pPr algn="r">
                        <a:spcAft>
                          <a:spcPts val="0"/>
                        </a:spcAft>
                      </a:pPr>
                      <a:r>
                        <a:rPr lang="pt-BR" sz="800" dirty="0">
                          <a:effectLst/>
                        </a:rPr>
                        <a:t>(26.732)</a:t>
                      </a:r>
                      <a:endParaRPr lang="pt-BR" sz="1000" dirty="0">
                        <a:effectLst/>
                        <a:latin typeface="Times New Roman"/>
                        <a:ea typeface="Times New Roman"/>
                      </a:endParaRPr>
                    </a:p>
                  </a:txBody>
                  <a:tcPr marL="35638" marR="35638" marT="0" marB="0" anchor="b"/>
                </a:tc>
              </a:tr>
            </a:tbl>
          </a:graphicData>
        </a:graphic>
      </p:graphicFrame>
      <p:sp>
        <p:nvSpPr>
          <p:cNvPr id="4" name="CaixaDeTexto 3"/>
          <p:cNvSpPr txBox="1"/>
          <p:nvPr/>
        </p:nvSpPr>
        <p:spPr>
          <a:xfrm>
            <a:off x="1259632" y="1844824"/>
            <a:ext cx="7488832" cy="3231654"/>
          </a:xfrm>
          <a:prstGeom prst="rect">
            <a:avLst/>
          </a:prstGeom>
          <a:noFill/>
        </p:spPr>
        <p:txBody>
          <a:bodyPr wrap="square" rtlCol="0">
            <a:spAutoFit/>
          </a:bodyPr>
          <a:lstStyle/>
          <a:p>
            <a:r>
              <a:rPr lang="pt-BR" sz="1400" b="1" u="sng" dirty="0">
                <a:latin typeface="Times New Roman" pitchFamily="18" charset="0"/>
                <a:cs typeface="Times New Roman" pitchFamily="18" charset="0"/>
              </a:rPr>
              <a:t>Projeto Atividade 1010</a:t>
            </a:r>
            <a:endParaRPr lang="pt-BR" sz="1400" dirty="0">
              <a:latin typeface="Times New Roman" pitchFamily="18" charset="0"/>
              <a:cs typeface="Times New Roman" pitchFamily="18" charset="0"/>
            </a:endParaRPr>
          </a:p>
          <a:p>
            <a:r>
              <a:rPr lang="pt-BR" sz="1400" dirty="0">
                <a:latin typeface="Times New Roman" pitchFamily="18" charset="0"/>
                <a:cs typeface="Times New Roman" pitchFamily="18" charset="0"/>
              </a:rPr>
              <a:t>Pavimentação Asfáltica, Sinalização e passeios da rua São Francisco de Assis – Guiomar – 2º aditivo.</a:t>
            </a:r>
          </a:p>
          <a:p>
            <a:endParaRPr lang="pt-BR" dirty="0"/>
          </a:p>
          <a:p>
            <a:pPr algn="just"/>
            <a:r>
              <a:rPr lang="pt-BR" sz="1400" b="1" u="sng" dirty="0">
                <a:latin typeface="Times New Roman" pitchFamily="18" charset="0"/>
                <a:cs typeface="Times New Roman" pitchFamily="18" charset="0"/>
              </a:rPr>
              <a:t>Projeto Atividade 2018</a:t>
            </a:r>
            <a:endParaRPr lang="pt-BR" sz="1400" dirty="0">
              <a:latin typeface="Times New Roman" pitchFamily="18" charset="0"/>
              <a:cs typeface="Times New Roman" pitchFamily="18" charset="0"/>
            </a:endParaRPr>
          </a:p>
          <a:p>
            <a:pPr algn="just"/>
            <a:r>
              <a:rPr lang="pt-BR" sz="1400" dirty="0">
                <a:latin typeface="Times New Roman" pitchFamily="18" charset="0"/>
                <a:cs typeface="Times New Roman" pitchFamily="18" charset="0"/>
              </a:rPr>
              <a:t>Tarifas bancárias convênio polícia civil e militar, combustível, </a:t>
            </a:r>
            <a:r>
              <a:rPr lang="pt-BR" sz="1400" dirty="0" err="1">
                <a:latin typeface="Times New Roman" pitchFamily="18" charset="0"/>
                <a:cs typeface="Times New Roman" pitchFamily="18" charset="0"/>
              </a:rPr>
              <a:t>Funset</a:t>
            </a:r>
            <a:r>
              <a:rPr lang="pt-BR" sz="1400" dirty="0">
                <a:latin typeface="Times New Roman" pitchFamily="18" charset="0"/>
                <a:cs typeface="Times New Roman" pitchFamily="18" charset="0"/>
              </a:rPr>
              <a:t>, </a:t>
            </a:r>
            <a:r>
              <a:rPr lang="pt-BR" sz="1400" dirty="0" err="1">
                <a:latin typeface="Times New Roman" pitchFamily="18" charset="0"/>
                <a:cs typeface="Times New Roman" pitchFamily="18" charset="0"/>
              </a:rPr>
              <a:t>Ciasc</a:t>
            </a:r>
            <a:r>
              <a:rPr lang="pt-BR" sz="1400" dirty="0">
                <a:latin typeface="Times New Roman" pitchFamily="18" charset="0"/>
                <a:cs typeface="Times New Roman" pitchFamily="18" charset="0"/>
              </a:rPr>
              <a:t>, energia elétrica, manutenção/peças veículo, lavação veículo, manutenção ar condicionado, lixeira, suportes de ferro para placas de sinalização, manutenção preventiva e corretiva sistema de monitoramento.</a:t>
            </a:r>
          </a:p>
          <a:p>
            <a:pPr algn="just"/>
            <a:r>
              <a:rPr lang="pt-BR" sz="1400" dirty="0">
                <a:latin typeface="Times New Roman" pitchFamily="18" charset="0"/>
                <a:cs typeface="Times New Roman" pitchFamily="18" charset="0"/>
              </a:rPr>
              <a:t> </a:t>
            </a:r>
          </a:p>
          <a:p>
            <a:pPr algn="just"/>
            <a:r>
              <a:rPr lang="pt-BR" sz="1400" b="1" u="sng" dirty="0">
                <a:latin typeface="Times New Roman" pitchFamily="18" charset="0"/>
                <a:cs typeface="Times New Roman" pitchFamily="18" charset="0"/>
              </a:rPr>
              <a:t>Projeto Atividade 2019</a:t>
            </a:r>
            <a:endParaRPr lang="pt-BR" sz="1400" dirty="0">
              <a:latin typeface="Times New Roman" pitchFamily="18" charset="0"/>
              <a:cs typeface="Times New Roman" pitchFamily="18" charset="0"/>
            </a:endParaRPr>
          </a:p>
          <a:p>
            <a:pPr algn="just"/>
            <a:r>
              <a:rPr lang="pt-BR" sz="1400" dirty="0">
                <a:latin typeface="Times New Roman" pitchFamily="18" charset="0"/>
                <a:cs typeface="Times New Roman" pitchFamily="18" charset="0"/>
              </a:rPr>
              <a:t>Custeio dos serviços de iluminação pública Celesc/</a:t>
            </a:r>
            <a:r>
              <a:rPr lang="pt-BR" sz="1400" dirty="0" err="1">
                <a:latin typeface="Times New Roman" pitchFamily="18" charset="0"/>
                <a:cs typeface="Times New Roman" pitchFamily="18" charset="0"/>
              </a:rPr>
              <a:t>Cerej</a:t>
            </a:r>
            <a:r>
              <a:rPr lang="pt-BR" sz="1400" dirty="0">
                <a:latin typeface="Times New Roman" pitchFamily="18" charset="0"/>
                <a:cs typeface="Times New Roman" pitchFamily="18" charset="0"/>
              </a:rPr>
              <a:t>, contratação de empresa especializada na execução dos serviços de engenharia elétrica, material elétrico para manutenção da rede de iluminação pública. </a:t>
            </a:r>
          </a:p>
          <a:p>
            <a:pPr algn="just"/>
            <a:r>
              <a:rPr lang="pt-BR" sz="1400" dirty="0">
                <a:latin typeface="Times New Roman" pitchFamily="18" charset="0"/>
                <a:cs typeface="Times New Roman" pitchFamily="18" charset="0"/>
              </a:rPr>
              <a:t> </a:t>
            </a:r>
            <a:r>
              <a:rPr lang="pt-BR" sz="1400" dirty="0" smtClean="0">
                <a:latin typeface="Times New Roman" pitchFamily="18" charset="0"/>
                <a:cs typeface="Times New Roman" pitchFamily="18" charset="0"/>
              </a:rPr>
              <a:t>Meta Física: Celesc 2.376 e </a:t>
            </a:r>
            <a:r>
              <a:rPr lang="pt-BR" sz="1400" dirty="0" err="1" smtClean="0">
                <a:latin typeface="Times New Roman" pitchFamily="18" charset="0"/>
                <a:cs typeface="Times New Roman" pitchFamily="18" charset="0"/>
              </a:rPr>
              <a:t>Cerej</a:t>
            </a:r>
            <a:r>
              <a:rPr lang="pt-BR" sz="1400" dirty="0" smtClean="0">
                <a:latin typeface="Times New Roman" pitchFamily="18" charset="0"/>
                <a:cs typeface="Times New Roman" pitchFamily="18" charset="0"/>
              </a:rPr>
              <a:t> 557</a:t>
            </a:r>
            <a:endParaRPr lang="pt-BR" sz="1400" dirty="0">
              <a:latin typeface="Times New Roman" pitchFamily="18" charset="0"/>
              <a:cs typeface="Times New Roman" pitchFamily="18" charset="0"/>
            </a:endParaRPr>
          </a:p>
          <a:p>
            <a:endParaRPr lang="pt-BR" dirty="0"/>
          </a:p>
        </p:txBody>
      </p:sp>
    </p:spTree>
    <p:extLst>
      <p:ext uri="{BB962C8B-B14F-4D97-AF65-F5344CB8AC3E}">
        <p14:creationId xmlns:p14="http://schemas.microsoft.com/office/powerpoint/2010/main" val="42389360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1619672" y="1196752"/>
            <a:ext cx="6984776" cy="3539430"/>
          </a:xfrm>
          <a:prstGeom prst="rect">
            <a:avLst/>
          </a:prstGeom>
          <a:noFill/>
        </p:spPr>
        <p:txBody>
          <a:bodyPr wrap="square" rtlCol="0">
            <a:spAutoFit/>
          </a:bodyPr>
          <a:lstStyle/>
          <a:p>
            <a:pPr algn="just"/>
            <a:r>
              <a:rPr lang="pt-BR" sz="1400" b="1" u="sng" dirty="0">
                <a:latin typeface="Times New Roman" pitchFamily="18" charset="0"/>
                <a:cs typeface="Times New Roman" pitchFamily="18" charset="0"/>
              </a:rPr>
              <a:t>Projeto Atividade 2020</a:t>
            </a:r>
            <a:endParaRPr lang="pt-BR" sz="1400" dirty="0">
              <a:latin typeface="Times New Roman" pitchFamily="18" charset="0"/>
              <a:cs typeface="Times New Roman" pitchFamily="18" charset="0"/>
            </a:endParaRPr>
          </a:p>
          <a:p>
            <a:pPr algn="just"/>
            <a:r>
              <a:rPr lang="pt-BR" sz="1400" dirty="0">
                <a:latin typeface="Times New Roman" pitchFamily="18" charset="0"/>
                <a:cs typeface="Times New Roman" pitchFamily="18" charset="0"/>
              </a:rPr>
              <a:t>Adiantamento para cobrir pequenas despesas, combustível, lavação de veículos, material de construção (cimento, prego, cal, arame, tinta, ferro, tijolos), reparador de pavimento asfáltico, tubos de concreto, peças/mão de obra manutenção de veículos e máquinas, ferramentas, material proteção, óleo e lubrificante veículos, internet, aluguel de canal de fibra de internet, vale alimentação, pessoal, encargos patronais, energia elétrica, água, locação de terrenos extração de saibro, protetor solar, nobreak, licenciamento, </a:t>
            </a:r>
            <a:r>
              <a:rPr lang="pt-BR" sz="1400" dirty="0" err="1">
                <a:latin typeface="Times New Roman" pitchFamily="18" charset="0"/>
                <a:cs typeface="Times New Roman" pitchFamily="18" charset="0"/>
              </a:rPr>
              <a:t>dpvat</a:t>
            </a:r>
            <a:r>
              <a:rPr lang="pt-BR" sz="1400" dirty="0">
                <a:latin typeface="Times New Roman" pitchFamily="18" charset="0"/>
                <a:cs typeface="Times New Roman" pitchFamily="18" charset="0"/>
              </a:rPr>
              <a:t>, ferramentas, pneus, serviços prestados de escavadeira hidráulica, 1 lavadora de alta vazão, lajotas sextavadas, sondagem geológica para pavimentação rua Antonio </a:t>
            </a:r>
            <a:r>
              <a:rPr lang="pt-BR" sz="1400" dirty="0" smtClean="0">
                <a:latin typeface="Times New Roman" pitchFamily="18" charset="0"/>
                <a:cs typeface="Times New Roman" pitchFamily="18" charset="0"/>
              </a:rPr>
              <a:t>Weber, </a:t>
            </a:r>
            <a:r>
              <a:rPr lang="pt-BR" sz="1400" dirty="0" err="1" smtClean="0">
                <a:latin typeface="Times New Roman" pitchFamily="18" charset="0"/>
                <a:cs typeface="Times New Roman" pitchFamily="18" charset="0"/>
              </a:rPr>
              <a:t>Libório</a:t>
            </a:r>
            <a:r>
              <a:rPr lang="pt-BR" sz="1400" dirty="0" smtClean="0">
                <a:latin typeface="Times New Roman" pitchFamily="18" charset="0"/>
                <a:cs typeface="Times New Roman" pitchFamily="18" charset="0"/>
              </a:rPr>
              <a:t> </a:t>
            </a:r>
            <a:r>
              <a:rPr lang="pt-BR" sz="1400" dirty="0">
                <a:latin typeface="Times New Roman" pitchFamily="18" charset="0"/>
                <a:cs typeface="Times New Roman" pitchFamily="18" charset="0"/>
              </a:rPr>
              <a:t>Francisco </a:t>
            </a:r>
            <a:r>
              <a:rPr lang="pt-BR" sz="1400" dirty="0" err="1">
                <a:latin typeface="Times New Roman" pitchFamily="18" charset="0"/>
                <a:cs typeface="Times New Roman" pitchFamily="18" charset="0"/>
              </a:rPr>
              <a:t>Goedert</a:t>
            </a:r>
            <a:r>
              <a:rPr lang="pt-BR" sz="1400" dirty="0">
                <a:latin typeface="Times New Roman" pitchFamily="18" charset="0"/>
                <a:cs typeface="Times New Roman" pitchFamily="18" charset="0"/>
              </a:rPr>
              <a:t> e Professor José Raitz , oxigênio, serviços de borracharia, corte de pedras, coletor, </a:t>
            </a:r>
            <a:r>
              <a:rPr lang="pt-BR" sz="1400" dirty="0" err="1">
                <a:latin typeface="Times New Roman" pitchFamily="18" charset="0"/>
                <a:cs typeface="Times New Roman" pitchFamily="18" charset="0"/>
              </a:rPr>
              <a:t>inss</a:t>
            </a:r>
            <a:r>
              <a:rPr lang="pt-BR" sz="1400" dirty="0">
                <a:latin typeface="Times New Roman" pitchFamily="18" charset="0"/>
                <a:cs typeface="Times New Roman" pitchFamily="18" charset="0"/>
              </a:rPr>
              <a:t> de terceiros, suporte e placas nome das ruas, meio fio de concreto, material de informática, bateria, entre outras.</a:t>
            </a:r>
          </a:p>
          <a:p>
            <a:pPr algn="just"/>
            <a:r>
              <a:rPr lang="pt-BR" sz="1400" dirty="0">
                <a:latin typeface="Times New Roman" pitchFamily="18" charset="0"/>
                <a:cs typeface="Times New Roman" pitchFamily="18" charset="0"/>
              </a:rPr>
              <a:t> </a:t>
            </a:r>
          </a:p>
          <a:p>
            <a:pPr algn="just"/>
            <a:r>
              <a:rPr lang="pt-BR" sz="1400" b="1" u="sng" dirty="0">
                <a:latin typeface="Times New Roman" pitchFamily="18" charset="0"/>
                <a:cs typeface="Times New Roman" pitchFamily="18" charset="0"/>
              </a:rPr>
              <a:t>Projeto Atividade 2021</a:t>
            </a:r>
            <a:endParaRPr lang="pt-BR" sz="1400" dirty="0">
              <a:latin typeface="Times New Roman" pitchFamily="18" charset="0"/>
              <a:cs typeface="Times New Roman" pitchFamily="18" charset="0"/>
            </a:endParaRPr>
          </a:p>
          <a:p>
            <a:pPr algn="just"/>
            <a:r>
              <a:rPr lang="pt-BR" sz="1400" dirty="0">
                <a:latin typeface="Times New Roman" pitchFamily="18" charset="0"/>
                <a:cs typeface="Times New Roman" pitchFamily="18" charset="0"/>
              </a:rPr>
              <a:t>Despesas do corpo de bombeiros do município como combustível, tarifas bancárias, cópias/impressão, telefone, licenciamento e </a:t>
            </a:r>
            <a:r>
              <a:rPr lang="pt-BR" sz="1400" dirty="0" err="1" smtClean="0">
                <a:latin typeface="Times New Roman" pitchFamily="18" charset="0"/>
                <a:cs typeface="Times New Roman" pitchFamily="18" charset="0"/>
              </a:rPr>
              <a:t>Dpvat</a:t>
            </a:r>
            <a:r>
              <a:rPr lang="pt-BR" sz="1400" dirty="0" smtClean="0">
                <a:latin typeface="Times New Roman" pitchFamily="18" charset="0"/>
                <a:cs typeface="Times New Roman" pitchFamily="18" charset="0"/>
              </a:rPr>
              <a:t> </a:t>
            </a:r>
            <a:r>
              <a:rPr lang="pt-BR" sz="1400" dirty="0">
                <a:latin typeface="Times New Roman" pitchFamily="18" charset="0"/>
                <a:cs typeface="Times New Roman" pitchFamily="18" charset="0"/>
              </a:rPr>
              <a:t>veículo, óleo e filtro viatura corpo de bombeiros.</a:t>
            </a:r>
          </a:p>
        </p:txBody>
      </p:sp>
    </p:spTree>
    <p:extLst>
      <p:ext uri="{BB962C8B-B14F-4D97-AF65-F5344CB8AC3E}">
        <p14:creationId xmlns:p14="http://schemas.microsoft.com/office/powerpoint/2010/main" val="4602487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p:cNvGraphicFramePr>
            <a:graphicFrameLocks noGrp="1"/>
          </p:cNvGraphicFramePr>
          <p:nvPr>
            <p:extLst>
              <p:ext uri="{D42A27DB-BD31-4B8C-83A1-F6EECF244321}">
                <p14:modId xmlns:p14="http://schemas.microsoft.com/office/powerpoint/2010/main" val="1804120000"/>
              </p:ext>
            </p:extLst>
          </p:nvPr>
        </p:nvGraphicFramePr>
        <p:xfrm>
          <a:off x="1331640" y="188640"/>
          <a:ext cx="7499350" cy="708696"/>
        </p:xfrm>
        <a:graphic>
          <a:graphicData uri="http://schemas.openxmlformats.org/drawingml/2006/table">
            <a:tbl>
              <a:tblPr>
                <a:tableStyleId>{5C22544A-7EE6-4342-B048-85BDC9FD1C3A}</a:tableStyleId>
              </a:tblPr>
              <a:tblGrid>
                <a:gridCol w="455354"/>
                <a:gridCol w="2080892"/>
                <a:gridCol w="637496"/>
                <a:gridCol w="516916"/>
                <a:gridCol w="636987"/>
                <a:gridCol w="648689"/>
                <a:gridCol w="580004"/>
                <a:gridCol w="649197"/>
                <a:gridCol w="649197"/>
                <a:gridCol w="644618"/>
              </a:tblGrid>
              <a:tr h="219940">
                <a:tc>
                  <a:txBody>
                    <a:bodyPr/>
                    <a:lstStyle/>
                    <a:p>
                      <a:pPr algn="ctr">
                        <a:spcAft>
                          <a:spcPts val="0"/>
                        </a:spcAft>
                      </a:pPr>
                      <a:r>
                        <a:rPr lang="pt-BR" sz="700" dirty="0">
                          <a:effectLst/>
                        </a:rPr>
                        <a:t>0011</a:t>
                      </a:r>
                      <a:endParaRPr lang="pt-BR" sz="1000" dirty="0">
                        <a:effectLst/>
                        <a:latin typeface="Times New Roman"/>
                        <a:ea typeface="Times New Roman"/>
                      </a:endParaRPr>
                    </a:p>
                  </a:txBody>
                  <a:tcPr marL="35638" marR="35638" marT="0" marB="0" anchor="ctr"/>
                </a:tc>
                <a:tc>
                  <a:txBody>
                    <a:bodyPr/>
                    <a:lstStyle/>
                    <a:p>
                      <a:pPr indent="237490">
                        <a:spcAft>
                          <a:spcPts val="0"/>
                        </a:spcAft>
                      </a:pPr>
                      <a:r>
                        <a:rPr lang="pt-BR" sz="700" dirty="0">
                          <a:effectLst/>
                        </a:rPr>
                        <a:t>MEIO AMBIENTE, PRESERVAR E PROTEGER</a:t>
                      </a:r>
                      <a:endParaRPr lang="pt-BR" sz="1000" dirty="0">
                        <a:effectLst/>
                        <a:latin typeface="Times New Roman"/>
                        <a:ea typeface="Times New Roman"/>
                      </a:endParaRPr>
                    </a:p>
                  </a:txBody>
                  <a:tcPr marL="35638" marR="35638" marT="0" marB="0" anchor="ctr"/>
                </a:tc>
                <a:tc>
                  <a:txBody>
                    <a:bodyPr/>
                    <a:lstStyle/>
                    <a:p>
                      <a:pPr algn="ctr">
                        <a:spcAft>
                          <a:spcPts val="0"/>
                        </a:spcAft>
                      </a:pPr>
                      <a:r>
                        <a:rPr lang="pt-BR" sz="700">
                          <a:effectLst/>
                        </a:rPr>
                        <a:t> </a:t>
                      </a:r>
                      <a:endParaRPr lang="pt-BR" sz="1000">
                        <a:effectLst/>
                        <a:latin typeface="Times New Roman"/>
                        <a:ea typeface="Times New Roman"/>
                      </a:endParaRPr>
                    </a:p>
                  </a:txBody>
                  <a:tcPr marL="35638" marR="35638" marT="0" marB="0" anchor="ctr"/>
                </a:tc>
                <a:tc>
                  <a:txBody>
                    <a:bodyPr/>
                    <a:lstStyle/>
                    <a:p>
                      <a:pPr algn="ctr">
                        <a:spcAft>
                          <a:spcPts val="0"/>
                        </a:spcAft>
                      </a:pPr>
                      <a:r>
                        <a:rPr lang="pt-BR" sz="700">
                          <a:effectLst/>
                        </a:rPr>
                        <a:t> </a:t>
                      </a:r>
                      <a:endParaRPr lang="pt-BR" sz="1000">
                        <a:effectLst/>
                        <a:latin typeface="Times New Roman"/>
                        <a:ea typeface="Times New Roman"/>
                      </a:endParaRPr>
                    </a:p>
                  </a:txBody>
                  <a:tcPr marL="35638" marR="35638" marT="0" marB="0" anchor="ctr"/>
                </a:tc>
                <a:tc>
                  <a:txBody>
                    <a:bodyPr/>
                    <a:lstStyle/>
                    <a:p>
                      <a:pPr algn="ctr">
                        <a:spcAft>
                          <a:spcPts val="0"/>
                        </a:spcAft>
                      </a:pPr>
                      <a:r>
                        <a:rPr lang="pt-BR" sz="700">
                          <a:effectLst/>
                        </a:rPr>
                        <a:t> </a:t>
                      </a:r>
                      <a:endParaRPr lang="pt-BR" sz="1000">
                        <a:effectLst/>
                        <a:latin typeface="Times New Roman"/>
                        <a:ea typeface="Times New Roman"/>
                      </a:endParaRPr>
                    </a:p>
                  </a:txBody>
                  <a:tcPr marL="35638" marR="35638" marT="0" marB="0" anchor="ctr"/>
                </a:tc>
                <a:tc>
                  <a:txBody>
                    <a:bodyPr/>
                    <a:lstStyle/>
                    <a:p>
                      <a:pPr algn="ctr">
                        <a:spcAft>
                          <a:spcPts val="0"/>
                        </a:spcAft>
                      </a:pPr>
                      <a:r>
                        <a:rPr lang="pt-BR" sz="700">
                          <a:effectLst/>
                        </a:rPr>
                        <a:t> </a:t>
                      </a:r>
                      <a:endParaRPr lang="pt-BR" sz="1000">
                        <a:effectLst/>
                        <a:latin typeface="Times New Roman"/>
                        <a:ea typeface="Times New Roman"/>
                      </a:endParaRPr>
                    </a:p>
                  </a:txBody>
                  <a:tcPr marL="35638" marR="35638" marT="0" marB="0" anchor="ctr"/>
                </a:tc>
                <a:tc>
                  <a:txBody>
                    <a:bodyPr/>
                    <a:lstStyle/>
                    <a:p>
                      <a:pPr algn="ctr">
                        <a:spcAft>
                          <a:spcPts val="0"/>
                        </a:spcAft>
                      </a:pPr>
                      <a:r>
                        <a:rPr lang="pt-BR" sz="700">
                          <a:effectLst/>
                        </a:rPr>
                        <a:t> </a:t>
                      </a:r>
                      <a:endParaRPr lang="pt-BR" sz="1000">
                        <a:effectLst/>
                        <a:latin typeface="Times New Roman"/>
                        <a:ea typeface="Times New Roman"/>
                      </a:endParaRPr>
                    </a:p>
                  </a:txBody>
                  <a:tcPr marL="35638" marR="35638" marT="0" marB="0" anchor="ctr"/>
                </a:tc>
                <a:tc>
                  <a:txBody>
                    <a:bodyPr/>
                    <a:lstStyle/>
                    <a:p>
                      <a:pPr algn="ctr">
                        <a:spcAft>
                          <a:spcPts val="0"/>
                        </a:spcAft>
                      </a:pPr>
                      <a:r>
                        <a:rPr lang="pt-BR" sz="700">
                          <a:effectLst/>
                        </a:rPr>
                        <a:t> </a:t>
                      </a:r>
                      <a:endParaRPr lang="pt-BR" sz="1000">
                        <a:effectLst/>
                        <a:latin typeface="Times New Roman"/>
                        <a:ea typeface="Times New Roman"/>
                      </a:endParaRPr>
                    </a:p>
                  </a:txBody>
                  <a:tcPr marL="35638" marR="35638" marT="0" marB="0" anchor="ctr"/>
                </a:tc>
                <a:tc>
                  <a:txBody>
                    <a:bodyPr/>
                    <a:lstStyle/>
                    <a:p>
                      <a:pPr algn="ctr">
                        <a:spcAft>
                          <a:spcPts val="0"/>
                        </a:spcAft>
                      </a:pPr>
                      <a:r>
                        <a:rPr lang="pt-BR" sz="700">
                          <a:effectLst/>
                        </a:rPr>
                        <a:t> </a:t>
                      </a:r>
                      <a:endParaRPr lang="pt-BR" sz="1000">
                        <a:effectLst/>
                        <a:latin typeface="Times New Roman"/>
                        <a:ea typeface="Times New Roman"/>
                      </a:endParaRPr>
                    </a:p>
                  </a:txBody>
                  <a:tcPr marL="35638" marR="35638" marT="0" marB="0" anchor="ctr"/>
                </a:tc>
                <a:tc>
                  <a:txBody>
                    <a:bodyPr/>
                    <a:lstStyle/>
                    <a:p>
                      <a:pPr algn="ctr">
                        <a:spcAft>
                          <a:spcPts val="0"/>
                        </a:spcAft>
                      </a:pPr>
                      <a:r>
                        <a:rPr lang="pt-BR" sz="700">
                          <a:effectLst/>
                        </a:rPr>
                        <a:t> </a:t>
                      </a:r>
                      <a:endParaRPr lang="pt-BR" sz="1000">
                        <a:effectLst/>
                        <a:latin typeface="Times New Roman"/>
                        <a:ea typeface="Times New Roman"/>
                      </a:endParaRPr>
                    </a:p>
                  </a:txBody>
                  <a:tcPr marL="35638" marR="35638" marT="0" marB="0" anchor="ctr"/>
                </a:tc>
              </a:tr>
              <a:tr h="244378">
                <a:tc>
                  <a:txBody>
                    <a:bodyPr/>
                    <a:lstStyle/>
                    <a:p>
                      <a:pPr algn="ctr">
                        <a:spcAft>
                          <a:spcPts val="0"/>
                        </a:spcAft>
                      </a:pPr>
                      <a:r>
                        <a:rPr lang="pt-BR" sz="800">
                          <a:effectLst/>
                        </a:rPr>
                        <a:t>2024</a:t>
                      </a:r>
                      <a:endParaRPr lang="pt-BR" sz="1000">
                        <a:effectLst/>
                        <a:latin typeface="Times New Roman"/>
                        <a:ea typeface="Times New Roman"/>
                      </a:endParaRPr>
                    </a:p>
                  </a:txBody>
                  <a:tcPr marL="35638" marR="35638" marT="0" marB="0" anchor="b"/>
                </a:tc>
                <a:tc>
                  <a:txBody>
                    <a:bodyPr/>
                    <a:lstStyle/>
                    <a:p>
                      <a:pPr indent="237490">
                        <a:spcAft>
                          <a:spcPts val="0"/>
                        </a:spcAft>
                      </a:pPr>
                      <a:r>
                        <a:rPr lang="pt-BR" sz="800">
                          <a:effectLst/>
                        </a:rPr>
                        <a:t>Manutenção da Secretaria da Agricultura e MA</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Produtor</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Unidade</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100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dirty="0">
                          <a:effectLst/>
                        </a:rPr>
                        <a:t>168</a:t>
                      </a:r>
                      <a:endParaRPr lang="pt-BR" sz="1000" dirty="0">
                        <a:effectLst/>
                        <a:latin typeface="Times New Roman"/>
                        <a:ea typeface="Times New Roman"/>
                      </a:endParaRPr>
                    </a:p>
                  </a:txBody>
                  <a:tcPr marL="35638" marR="35638" marT="0" marB="0" anchor="b"/>
                </a:tc>
                <a:tc>
                  <a:txBody>
                    <a:bodyPr/>
                    <a:lstStyle/>
                    <a:p>
                      <a:pPr algn="r">
                        <a:spcAft>
                          <a:spcPts val="0"/>
                        </a:spcAft>
                      </a:pPr>
                      <a:r>
                        <a:rPr lang="pt-BR" sz="800" dirty="0" smtClean="0">
                          <a:effectLst/>
                        </a:rPr>
                        <a:t>68</a:t>
                      </a:r>
                      <a:endParaRPr lang="pt-BR" sz="1000" dirty="0">
                        <a:effectLst/>
                        <a:latin typeface="Times New Roman"/>
                        <a:ea typeface="Times New Roman"/>
                      </a:endParaRPr>
                    </a:p>
                  </a:txBody>
                  <a:tcPr marL="35638" marR="35638" marT="0" marB="0" anchor="b"/>
                </a:tc>
                <a:tc>
                  <a:txBody>
                    <a:bodyPr/>
                    <a:lstStyle/>
                    <a:p>
                      <a:pPr algn="r">
                        <a:spcAft>
                          <a:spcPts val="0"/>
                        </a:spcAft>
                      </a:pPr>
                      <a:r>
                        <a:rPr lang="pt-BR" sz="800">
                          <a:effectLst/>
                        </a:rPr>
                        <a:t>610.000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481.657</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(128.343)</a:t>
                      </a:r>
                      <a:endParaRPr lang="pt-BR" sz="1000">
                        <a:effectLst/>
                        <a:latin typeface="Times New Roman"/>
                        <a:ea typeface="Times New Roman"/>
                      </a:endParaRPr>
                    </a:p>
                  </a:txBody>
                  <a:tcPr marL="35638" marR="35638" marT="0" marB="0" anchor="b"/>
                </a:tc>
              </a:tr>
              <a:tr h="244378">
                <a:tc>
                  <a:txBody>
                    <a:bodyPr/>
                    <a:lstStyle/>
                    <a:p>
                      <a:pPr algn="ctr">
                        <a:spcAft>
                          <a:spcPts val="0"/>
                        </a:spcAft>
                      </a:pPr>
                      <a:r>
                        <a:rPr lang="pt-BR" sz="800">
                          <a:effectLst/>
                        </a:rPr>
                        <a:t>2025</a:t>
                      </a:r>
                      <a:endParaRPr lang="pt-BR" sz="1000">
                        <a:effectLst/>
                        <a:latin typeface="Times New Roman"/>
                        <a:ea typeface="Times New Roman"/>
                      </a:endParaRPr>
                    </a:p>
                  </a:txBody>
                  <a:tcPr marL="35638" marR="35638" marT="0" marB="0" anchor="b"/>
                </a:tc>
                <a:tc>
                  <a:txBody>
                    <a:bodyPr/>
                    <a:lstStyle/>
                    <a:p>
                      <a:pPr indent="237490">
                        <a:spcAft>
                          <a:spcPts val="0"/>
                        </a:spcAft>
                      </a:pPr>
                      <a:r>
                        <a:rPr lang="pt-BR" sz="800" dirty="0">
                          <a:effectLst/>
                        </a:rPr>
                        <a:t>Serviço de Coleta e Destinação Final do Lixo</a:t>
                      </a:r>
                      <a:endParaRPr lang="pt-BR" sz="1000" dirty="0">
                        <a:effectLst/>
                        <a:latin typeface="Times New Roman"/>
                        <a:ea typeface="Times New Roman"/>
                      </a:endParaRPr>
                    </a:p>
                  </a:txBody>
                  <a:tcPr marL="35638" marR="35638" marT="0" marB="0" anchor="b"/>
                </a:tc>
                <a:tc>
                  <a:txBody>
                    <a:bodyPr/>
                    <a:lstStyle/>
                    <a:p>
                      <a:pPr algn="ctr">
                        <a:spcAft>
                          <a:spcPts val="0"/>
                        </a:spcAft>
                      </a:pPr>
                      <a:r>
                        <a:rPr lang="pt-BR" sz="800">
                          <a:effectLst/>
                        </a:rPr>
                        <a:t>Resíduo </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Unidade</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600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540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(60)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252.000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208.259</a:t>
                      </a:r>
                      <a:endParaRPr lang="pt-BR" sz="1000">
                        <a:effectLst/>
                        <a:latin typeface="Times New Roman"/>
                        <a:ea typeface="Times New Roman"/>
                      </a:endParaRPr>
                    </a:p>
                  </a:txBody>
                  <a:tcPr marL="35638" marR="35638" marT="0" marB="0"/>
                </a:tc>
                <a:tc>
                  <a:txBody>
                    <a:bodyPr/>
                    <a:lstStyle/>
                    <a:p>
                      <a:pPr algn="r">
                        <a:spcAft>
                          <a:spcPts val="0"/>
                        </a:spcAft>
                      </a:pPr>
                      <a:r>
                        <a:rPr lang="pt-BR" sz="800" dirty="0">
                          <a:effectLst/>
                        </a:rPr>
                        <a:t>(43.741)</a:t>
                      </a:r>
                      <a:endParaRPr lang="pt-BR" sz="1000" dirty="0">
                        <a:effectLst/>
                        <a:latin typeface="Times New Roman"/>
                        <a:ea typeface="Times New Roman"/>
                      </a:endParaRPr>
                    </a:p>
                  </a:txBody>
                  <a:tcPr marL="35638" marR="35638" marT="0" marB="0" anchor="b"/>
                </a:tc>
              </a:tr>
            </a:tbl>
          </a:graphicData>
        </a:graphic>
      </p:graphicFrame>
      <p:sp>
        <p:nvSpPr>
          <p:cNvPr id="4" name="CaixaDeTexto 3"/>
          <p:cNvSpPr txBox="1"/>
          <p:nvPr/>
        </p:nvSpPr>
        <p:spPr>
          <a:xfrm>
            <a:off x="1403648" y="1484784"/>
            <a:ext cx="7272808" cy="3323987"/>
          </a:xfrm>
          <a:prstGeom prst="rect">
            <a:avLst/>
          </a:prstGeom>
          <a:noFill/>
        </p:spPr>
        <p:txBody>
          <a:bodyPr wrap="square" rtlCol="0">
            <a:spAutoFit/>
          </a:bodyPr>
          <a:lstStyle/>
          <a:p>
            <a:pPr algn="just"/>
            <a:r>
              <a:rPr lang="pt-BR" sz="1400" b="1" u="sng" dirty="0">
                <a:latin typeface="Times New Roman" pitchFamily="18" charset="0"/>
                <a:cs typeface="Times New Roman" pitchFamily="18" charset="0"/>
              </a:rPr>
              <a:t>Projeto Atividade 2024</a:t>
            </a:r>
            <a:endParaRPr lang="pt-BR" sz="1400" dirty="0">
              <a:latin typeface="Times New Roman" pitchFamily="18" charset="0"/>
              <a:cs typeface="Times New Roman" pitchFamily="18" charset="0"/>
            </a:endParaRPr>
          </a:p>
          <a:p>
            <a:pPr algn="just"/>
            <a:r>
              <a:rPr lang="pt-BR" sz="1400" dirty="0">
                <a:latin typeface="Times New Roman" pitchFamily="18" charset="0"/>
                <a:cs typeface="Times New Roman" pitchFamily="18" charset="0"/>
              </a:rPr>
              <a:t>Todas as despesas da secretaria de agricultura e meio ambiente. Adiantamento para cobrir despesas de pronto pagamento, combustível, lavação dos veículos, óleos e filtros, lubrificação, material para uso inseminações artificiais, estagiária, bateria, manutenção/peças veículos e máquinas, gás, água, material de copa/cozinha/limpeza, internet, aluguel de canal por fibra ótica, pessoal, vale alimentação, encargos patronais, energia elétrica, serviço manutenção informática, cópia/impressão/digitalização, licenciamento e </a:t>
            </a:r>
            <a:r>
              <a:rPr lang="pt-BR" sz="1400" dirty="0" err="1">
                <a:latin typeface="Times New Roman" pitchFamily="18" charset="0"/>
                <a:cs typeface="Times New Roman" pitchFamily="18" charset="0"/>
              </a:rPr>
              <a:t>dpvat</a:t>
            </a:r>
            <a:r>
              <a:rPr lang="pt-BR" sz="1400" dirty="0">
                <a:latin typeface="Times New Roman" pitchFamily="18" charset="0"/>
                <a:cs typeface="Times New Roman" pitchFamily="18" charset="0"/>
              </a:rPr>
              <a:t> veículos, frete deslocamento retroescavadeira, 1 concha traseira retroescavadeira, </a:t>
            </a:r>
            <a:r>
              <a:rPr lang="pt-BR" sz="1400" dirty="0" err="1">
                <a:latin typeface="Times New Roman" pitchFamily="18" charset="0"/>
                <a:cs typeface="Times New Roman" pitchFamily="18" charset="0"/>
              </a:rPr>
              <a:t>Epagri</a:t>
            </a:r>
            <a:r>
              <a:rPr lang="pt-BR" sz="1400" dirty="0">
                <a:latin typeface="Times New Roman" pitchFamily="18" charset="0"/>
                <a:cs typeface="Times New Roman" pitchFamily="18" charset="0"/>
              </a:rPr>
              <a:t>, serviços de borracharia, café, açúcar, pneus, material de expediente, material para uso médico veterinário, sondagem casa do agricultor, </a:t>
            </a:r>
            <a:r>
              <a:rPr lang="pt-BR" sz="1400" dirty="0" err="1">
                <a:latin typeface="Times New Roman" pitchFamily="18" charset="0"/>
                <a:cs typeface="Times New Roman" pitchFamily="18" charset="0"/>
              </a:rPr>
              <a:t>inss</a:t>
            </a:r>
            <a:r>
              <a:rPr lang="pt-BR" sz="1400" dirty="0">
                <a:latin typeface="Times New Roman" pitchFamily="18" charset="0"/>
                <a:cs typeface="Times New Roman" pitchFamily="18" charset="0"/>
              </a:rPr>
              <a:t> de terceiros. </a:t>
            </a:r>
          </a:p>
          <a:p>
            <a:pPr algn="just"/>
            <a:r>
              <a:rPr lang="pt-BR" sz="1400" b="1" dirty="0">
                <a:latin typeface="Times New Roman" pitchFamily="18" charset="0"/>
                <a:cs typeface="Times New Roman" pitchFamily="18" charset="0"/>
              </a:rPr>
              <a:t> </a:t>
            </a:r>
            <a:endParaRPr lang="pt-BR" sz="1400" dirty="0">
              <a:latin typeface="Times New Roman" pitchFamily="18" charset="0"/>
              <a:cs typeface="Times New Roman" pitchFamily="18" charset="0"/>
            </a:endParaRPr>
          </a:p>
          <a:p>
            <a:pPr algn="just"/>
            <a:r>
              <a:rPr lang="pt-BR" sz="1400" b="1" u="sng" dirty="0">
                <a:latin typeface="Times New Roman" pitchFamily="18" charset="0"/>
                <a:cs typeface="Times New Roman" pitchFamily="18" charset="0"/>
              </a:rPr>
              <a:t>Projeto Atividade 2025</a:t>
            </a:r>
            <a:endParaRPr lang="pt-BR" sz="1400" dirty="0">
              <a:latin typeface="Times New Roman" pitchFamily="18" charset="0"/>
              <a:cs typeface="Times New Roman" pitchFamily="18" charset="0"/>
            </a:endParaRPr>
          </a:p>
          <a:p>
            <a:pPr algn="just"/>
            <a:r>
              <a:rPr lang="pt-BR" sz="1400" dirty="0">
                <a:latin typeface="Times New Roman" pitchFamily="18" charset="0"/>
                <a:cs typeface="Times New Roman" pitchFamily="18" charset="0"/>
              </a:rPr>
              <a:t>Toda despesa com o serviço de coleta e destinação final do lixo. Taxa de fiscalização do aterro, destinação final dos resíduos, </a:t>
            </a:r>
            <a:r>
              <a:rPr lang="pt-BR" sz="1400" dirty="0" err="1">
                <a:latin typeface="Times New Roman" pitchFamily="18" charset="0"/>
                <a:cs typeface="Times New Roman" pitchFamily="18" charset="0"/>
              </a:rPr>
              <a:t>inss</a:t>
            </a:r>
            <a:r>
              <a:rPr lang="pt-BR" sz="1400" dirty="0">
                <a:latin typeface="Times New Roman" pitchFamily="18" charset="0"/>
                <a:cs typeface="Times New Roman" pitchFamily="18" charset="0"/>
              </a:rPr>
              <a:t> de terceiros, coleta de lixo reciclável.</a:t>
            </a:r>
          </a:p>
          <a:p>
            <a:pPr algn="just"/>
            <a:endParaRPr lang="pt-BR" sz="1400" dirty="0">
              <a:latin typeface="Times New Roman" pitchFamily="18" charset="0"/>
              <a:cs typeface="Times New Roman" pitchFamily="18" charset="0"/>
            </a:endParaRPr>
          </a:p>
        </p:txBody>
      </p:sp>
    </p:spTree>
    <p:extLst>
      <p:ext uri="{BB962C8B-B14F-4D97-AF65-F5344CB8AC3E}">
        <p14:creationId xmlns:p14="http://schemas.microsoft.com/office/powerpoint/2010/main" val="7777673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p:cNvGraphicFramePr>
            <a:graphicFrameLocks noGrp="1"/>
          </p:cNvGraphicFramePr>
          <p:nvPr>
            <p:extLst>
              <p:ext uri="{D42A27DB-BD31-4B8C-83A1-F6EECF244321}">
                <p14:modId xmlns:p14="http://schemas.microsoft.com/office/powerpoint/2010/main" val="213335289"/>
              </p:ext>
            </p:extLst>
          </p:nvPr>
        </p:nvGraphicFramePr>
        <p:xfrm>
          <a:off x="1187624" y="188640"/>
          <a:ext cx="7499350" cy="1465192"/>
        </p:xfrm>
        <a:graphic>
          <a:graphicData uri="http://schemas.openxmlformats.org/drawingml/2006/table">
            <a:tbl>
              <a:tblPr>
                <a:tableStyleId>{5C22544A-7EE6-4342-B048-85BDC9FD1C3A}</a:tableStyleId>
              </a:tblPr>
              <a:tblGrid>
                <a:gridCol w="455354"/>
                <a:gridCol w="2080892"/>
                <a:gridCol w="776122"/>
                <a:gridCol w="504056"/>
                <a:gridCol w="511221"/>
                <a:gridCol w="648689"/>
                <a:gridCol w="580004"/>
                <a:gridCol w="649197"/>
                <a:gridCol w="649197"/>
                <a:gridCol w="644618"/>
              </a:tblGrid>
              <a:tr h="122189">
                <a:tc>
                  <a:txBody>
                    <a:bodyPr/>
                    <a:lstStyle/>
                    <a:p>
                      <a:pPr algn="ctr">
                        <a:spcAft>
                          <a:spcPts val="0"/>
                        </a:spcAft>
                      </a:pPr>
                      <a:r>
                        <a:rPr lang="pt-BR" sz="800">
                          <a:effectLst/>
                        </a:rPr>
                        <a:t>0012</a:t>
                      </a:r>
                      <a:endParaRPr lang="pt-BR" sz="1000">
                        <a:effectLst/>
                        <a:latin typeface="Times New Roman"/>
                        <a:ea typeface="Times New Roman"/>
                      </a:endParaRPr>
                    </a:p>
                  </a:txBody>
                  <a:tcPr marL="35638" marR="35638" marT="0" marB="0" anchor="b"/>
                </a:tc>
                <a:tc gridSpan="9">
                  <a:txBody>
                    <a:bodyPr/>
                    <a:lstStyle/>
                    <a:p>
                      <a:pPr>
                        <a:spcAft>
                          <a:spcPts val="0"/>
                        </a:spcAft>
                      </a:pPr>
                      <a:r>
                        <a:rPr lang="pt-BR" sz="800">
                          <a:effectLst/>
                        </a:rPr>
                        <a:t>SAÚDE, PROMOÇÃO DA QUALIDADE DE VIDA</a:t>
                      </a:r>
                      <a:endParaRPr lang="pt-BR" sz="1000">
                        <a:effectLst/>
                        <a:latin typeface="Times New Roman"/>
                        <a:ea typeface="Times New Roman"/>
                      </a:endParaRPr>
                    </a:p>
                  </a:txBody>
                  <a:tcPr marL="35638" marR="35638" marT="0" marB="0" anchor="b"/>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r>
              <a:tr h="122189">
                <a:tc>
                  <a:txBody>
                    <a:bodyPr/>
                    <a:lstStyle/>
                    <a:p>
                      <a:pPr algn="ctr">
                        <a:spcAft>
                          <a:spcPts val="0"/>
                        </a:spcAft>
                      </a:pPr>
                      <a:r>
                        <a:rPr lang="pt-BR" sz="800">
                          <a:effectLst/>
                        </a:rPr>
                        <a:t>2030</a:t>
                      </a:r>
                      <a:endParaRPr lang="pt-BR" sz="1000">
                        <a:effectLst/>
                        <a:latin typeface="Times New Roman"/>
                        <a:ea typeface="Times New Roman"/>
                      </a:endParaRPr>
                    </a:p>
                  </a:txBody>
                  <a:tcPr marL="35638" marR="35638" marT="0" marB="0" anchor="b"/>
                </a:tc>
                <a:tc>
                  <a:txBody>
                    <a:bodyPr/>
                    <a:lstStyle/>
                    <a:p>
                      <a:pPr indent="237490">
                        <a:spcAft>
                          <a:spcPts val="0"/>
                        </a:spcAft>
                      </a:pPr>
                      <a:r>
                        <a:rPr lang="pt-BR" sz="800">
                          <a:effectLst/>
                        </a:rPr>
                        <a:t>Manutenção da Unidade de Saúde</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Atendimento</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Unidade</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27.000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29.734</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2.734</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1.412.532</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1.254.159</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(158.373)</a:t>
                      </a:r>
                      <a:endParaRPr lang="pt-BR" sz="1000">
                        <a:effectLst/>
                        <a:latin typeface="Times New Roman"/>
                        <a:ea typeface="Times New Roman"/>
                      </a:endParaRPr>
                    </a:p>
                  </a:txBody>
                  <a:tcPr marL="35638" marR="35638" marT="0" marB="0" anchor="b"/>
                </a:tc>
              </a:tr>
              <a:tr h="122189">
                <a:tc>
                  <a:txBody>
                    <a:bodyPr/>
                    <a:lstStyle/>
                    <a:p>
                      <a:pPr algn="ctr">
                        <a:spcAft>
                          <a:spcPts val="0"/>
                        </a:spcAft>
                      </a:pPr>
                      <a:r>
                        <a:rPr lang="pt-BR" sz="800">
                          <a:effectLst/>
                        </a:rPr>
                        <a:t>2031</a:t>
                      </a:r>
                      <a:endParaRPr lang="pt-BR" sz="1000">
                        <a:effectLst/>
                        <a:latin typeface="Times New Roman"/>
                        <a:ea typeface="Times New Roman"/>
                      </a:endParaRPr>
                    </a:p>
                  </a:txBody>
                  <a:tcPr marL="35638" marR="35638" marT="0" marB="0" anchor="b"/>
                </a:tc>
                <a:tc>
                  <a:txBody>
                    <a:bodyPr/>
                    <a:lstStyle/>
                    <a:p>
                      <a:pPr indent="237490">
                        <a:spcAft>
                          <a:spcPts val="0"/>
                        </a:spcAft>
                      </a:pPr>
                      <a:r>
                        <a:rPr lang="pt-BR" sz="800">
                          <a:effectLst/>
                        </a:rPr>
                        <a:t>Ações de Saúde da Família</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Atendimento</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Unidade</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5.875</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7.280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1.405</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723.000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655.853</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(67.147)</a:t>
                      </a:r>
                      <a:endParaRPr lang="pt-BR" sz="1000">
                        <a:effectLst/>
                        <a:latin typeface="Times New Roman"/>
                        <a:ea typeface="Times New Roman"/>
                      </a:endParaRPr>
                    </a:p>
                  </a:txBody>
                  <a:tcPr marL="35638" marR="35638" marT="0" marB="0" anchor="b"/>
                </a:tc>
              </a:tr>
              <a:tr h="122189">
                <a:tc>
                  <a:txBody>
                    <a:bodyPr/>
                    <a:lstStyle/>
                    <a:p>
                      <a:pPr algn="ctr">
                        <a:spcAft>
                          <a:spcPts val="0"/>
                        </a:spcAft>
                      </a:pPr>
                      <a:r>
                        <a:rPr lang="pt-BR" sz="800">
                          <a:effectLst/>
                        </a:rPr>
                        <a:t>2032</a:t>
                      </a:r>
                      <a:endParaRPr lang="pt-BR" sz="1000">
                        <a:effectLst/>
                        <a:latin typeface="Times New Roman"/>
                        <a:ea typeface="Times New Roman"/>
                      </a:endParaRPr>
                    </a:p>
                  </a:txBody>
                  <a:tcPr marL="35638" marR="35638" marT="0" marB="0" anchor="b"/>
                </a:tc>
                <a:tc>
                  <a:txBody>
                    <a:bodyPr/>
                    <a:lstStyle/>
                    <a:p>
                      <a:pPr indent="237490">
                        <a:spcAft>
                          <a:spcPts val="0"/>
                        </a:spcAft>
                      </a:pPr>
                      <a:r>
                        <a:rPr lang="pt-BR" sz="800">
                          <a:effectLst/>
                        </a:rPr>
                        <a:t>Ações com agentes comunitários de saúde</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Atendimento</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Unidade</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9.282</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20.028</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10.746</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163.000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174.204</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11.204</a:t>
                      </a:r>
                      <a:endParaRPr lang="pt-BR" sz="1000">
                        <a:effectLst/>
                        <a:latin typeface="Times New Roman"/>
                        <a:ea typeface="Times New Roman"/>
                      </a:endParaRPr>
                    </a:p>
                  </a:txBody>
                  <a:tcPr marL="35638" marR="35638" marT="0" marB="0" anchor="b"/>
                </a:tc>
              </a:tr>
              <a:tr h="122189">
                <a:tc>
                  <a:txBody>
                    <a:bodyPr/>
                    <a:lstStyle/>
                    <a:p>
                      <a:pPr algn="ctr">
                        <a:spcAft>
                          <a:spcPts val="0"/>
                        </a:spcAft>
                      </a:pPr>
                      <a:r>
                        <a:rPr lang="pt-BR" sz="800">
                          <a:effectLst/>
                        </a:rPr>
                        <a:t>2033</a:t>
                      </a:r>
                      <a:endParaRPr lang="pt-BR" sz="1000">
                        <a:effectLst/>
                        <a:latin typeface="Times New Roman"/>
                        <a:ea typeface="Times New Roman"/>
                      </a:endParaRPr>
                    </a:p>
                  </a:txBody>
                  <a:tcPr marL="35638" marR="35638" marT="0" marB="0" anchor="b"/>
                </a:tc>
                <a:tc>
                  <a:txBody>
                    <a:bodyPr/>
                    <a:lstStyle/>
                    <a:p>
                      <a:pPr indent="237490">
                        <a:spcAft>
                          <a:spcPts val="0"/>
                        </a:spcAft>
                      </a:pPr>
                      <a:r>
                        <a:rPr lang="pt-BR" sz="800">
                          <a:effectLst/>
                        </a:rPr>
                        <a:t>Ações de Saúde Bucal</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Atendimento</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Unidade</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2.825</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3.531</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706</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127.000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103.326</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(23.674)</a:t>
                      </a:r>
                      <a:endParaRPr lang="pt-BR" sz="1000">
                        <a:effectLst/>
                        <a:latin typeface="Times New Roman"/>
                        <a:ea typeface="Times New Roman"/>
                      </a:endParaRPr>
                    </a:p>
                  </a:txBody>
                  <a:tcPr marL="35638" marR="35638" marT="0" marB="0" anchor="b"/>
                </a:tc>
              </a:tr>
              <a:tr h="122189">
                <a:tc>
                  <a:txBody>
                    <a:bodyPr/>
                    <a:lstStyle/>
                    <a:p>
                      <a:pPr algn="ctr">
                        <a:spcAft>
                          <a:spcPts val="0"/>
                        </a:spcAft>
                      </a:pPr>
                      <a:r>
                        <a:rPr lang="pt-BR" sz="800">
                          <a:effectLst/>
                        </a:rPr>
                        <a:t>2034</a:t>
                      </a:r>
                      <a:endParaRPr lang="pt-BR" sz="1000">
                        <a:effectLst/>
                        <a:latin typeface="Times New Roman"/>
                        <a:ea typeface="Times New Roman"/>
                      </a:endParaRPr>
                    </a:p>
                  </a:txBody>
                  <a:tcPr marL="35638" marR="35638" marT="0" marB="0" anchor="b"/>
                </a:tc>
                <a:tc>
                  <a:txBody>
                    <a:bodyPr/>
                    <a:lstStyle/>
                    <a:p>
                      <a:pPr indent="237490">
                        <a:spcAft>
                          <a:spcPts val="0"/>
                        </a:spcAft>
                      </a:pPr>
                      <a:r>
                        <a:rPr lang="pt-BR" sz="800">
                          <a:effectLst/>
                        </a:rPr>
                        <a:t>Ações de Assistência Farmacêutica Básica</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Atendimento</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Unidade</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15.500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19.823</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4.323</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110.000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137.153</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27.153</a:t>
                      </a:r>
                      <a:endParaRPr lang="pt-BR" sz="1000">
                        <a:effectLst/>
                        <a:latin typeface="Times New Roman"/>
                        <a:ea typeface="Times New Roman"/>
                      </a:endParaRPr>
                    </a:p>
                  </a:txBody>
                  <a:tcPr marL="35638" marR="35638" marT="0" marB="0" anchor="b"/>
                </a:tc>
              </a:tr>
              <a:tr h="122189">
                <a:tc>
                  <a:txBody>
                    <a:bodyPr/>
                    <a:lstStyle/>
                    <a:p>
                      <a:pPr algn="ctr">
                        <a:spcAft>
                          <a:spcPts val="0"/>
                        </a:spcAft>
                      </a:pPr>
                      <a:r>
                        <a:rPr lang="pt-BR" sz="800">
                          <a:effectLst/>
                        </a:rPr>
                        <a:t>2035</a:t>
                      </a:r>
                      <a:endParaRPr lang="pt-BR" sz="1000">
                        <a:effectLst/>
                        <a:latin typeface="Times New Roman"/>
                        <a:ea typeface="Times New Roman"/>
                      </a:endParaRPr>
                    </a:p>
                  </a:txBody>
                  <a:tcPr marL="35638" marR="35638" marT="0" marB="0" anchor="b"/>
                </a:tc>
                <a:tc>
                  <a:txBody>
                    <a:bodyPr/>
                    <a:lstStyle/>
                    <a:p>
                      <a:pPr indent="237490">
                        <a:spcAft>
                          <a:spcPts val="0"/>
                        </a:spcAft>
                      </a:pPr>
                      <a:r>
                        <a:rPr lang="pt-BR" sz="800">
                          <a:effectLst/>
                        </a:rPr>
                        <a:t>Ações de Vigilância Sanitária</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Atendimento</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Unidade</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380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688</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308</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42.000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38.395</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(3.605)</a:t>
                      </a:r>
                      <a:endParaRPr lang="pt-BR" sz="1000">
                        <a:effectLst/>
                        <a:latin typeface="Times New Roman"/>
                        <a:ea typeface="Times New Roman"/>
                      </a:endParaRPr>
                    </a:p>
                  </a:txBody>
                  <a:tcPr marL="35638" marR="35638" marT="0" marB="0" anchor="b"/>
                </a:tc>
              </a:tr>
              <a:tr h="122189">
                <a:tc>
                  <a:txBody>
                    <a:bodyPr/>
                    <a:lstStyle/>
                    <a:p>
                      <a:pPr algn="ctr">
                        <a:spcAft>
                          <a:spcPts val="0"/>
                        </a:spcAft>
                      </a:pPr>
                      <a:r>
                        <a:rPr lang="pt-BR" sz="800">
                          <a:effectLst/>
                        </a:rPr>
                        <a:t>2036</a:t>
                      </a:r>
                      <a:endParaRPr lang="pt-BR" sz="1000">
                        <a:effectLst/>
                        <a:latin typeface="Times New Roman"/>
                        <a:ea typeface="Times New Roman"/>
                      </a:endParaRPr>
                    </a:p>
                  </a:txBody>
                  <a:tcPr marL="35638" marR="35638" marT="0" marB="0" anchor="b"/>
                </a:tc>
                <a:tc>
                  <a:txBody>
                    <a:bodyPr/>
                    <a:lstStyle/>
                    <a:p>
                      <a:pPr indent="237490">
                        <a:spcAft>
                          <a:spcPts val="0"/>
                        </a:spcAft>
                      </a:pPr>
                      <a:r>
                        <a:rPr lang="pt-BR" sz="800">
                          <a:effectLst/>
                        </a:rPr>
                        <a:t>Ações de Vigilância Epidemiológica</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Atendimento</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Unidade</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238</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170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(68)</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37.000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19.606</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(17.394)</a:t>
                      </a:r>
                      <a:endParaRPr lang="pt-BR" sz="1000">
                        <a:effectLst/>
                        <a:latin typeface="Times New Roman"/>
                        <a:ea typeface="Times New Roman"/>
                      </a:endParaRPr>
                    </a:p>
                  </a:txBody>
                  <a:tcPr marL="35638" marR="35638" marT="0" marB="0" anchor="b"/>
                </a:tc>
              </a:tr>
              <a:tr h="244378">
                <a:tc>
                  <a:txBody>
                    <a:bodyPr/>
                    <a:lstStyle/>
                    <a:p>
                      <a:pPr algn="ctr">
                        <a:spcAft>
                          <a:spcPts val="0"/>
                        </a:spcAft>
                      </a:pPr>
                      <a:r>
                        <a:rPr lang="pt-BR" sz="800">
                          <a:effectLst/>
                        </a:rPr>
                        <a:t>1018</a:t>
                      </a:r>
                      <a:endParaRPr lang="pt-BR" sz="1000">
                        <a:effectLst/>
                        <a:latin typeface="Times New Roman"/>
                        <a:ea typeface="Times New Roman"/>
                      </a:endParaRPr>
                    </a:p>
                  </a:txBody>
                  <a:tcPr marL="35638" marR="35638" marT="0" marB="0" anchor="b"/>
                </a:tc>
                <a:tc>
                  <a:txBody>
                    <a:bodyPr/>
                    <a:lstStyle/>
                    <a:p>
                      <a:pPr indent="237490">
                        <a:spcAft>
                          <a:spcPts val="0"/>
                        </a:spcAft>
                      </a:pPr>
                      <a:r>
                        <a:rPr lang="pt-BR" sz="800">
                          <a:effectLst/>
                        </a:rPr>
                        <a:t>Ampliação e Manutenção da Estrutura da Saúde</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Obra Exec.</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Unidade</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1</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(1)</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370.000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a:t>
                      </a:r>
                      <a:endParaRPr lang="pt-BR" sz="1000">
                        <a:effectLst/>
                        <a:latin typeface="Times New Roman"/>
                        <a:ea typeface="Times New Roman"/>
                      </a:endParaRPr>
                    </a:p>
                  </a:txBody>
                  <a:tcPr marL="35638" marR="35638" marT="0" marB="0"/>
                </a:tc>
                <a:tc>
                  <a:txBody>
                    <a:bodyPr/>
                    <a:lstStyle/>
                    <a:p>
                      <a:pPr algn="r">
                        <a:spcAft>
                          <a:spcPts val="0"/>
                        </a:spcAft>
                      </a:pPr>
                      <a:r>
                        <a:rPr lang="pt-BR" sz="800" dirty="0">
                          <a:effectLst/>
                        </a:rPr>
                        <a:t>(370.000)</a:t>
                      </a:r>
                      <a:endParaRPr lang="pt-BR" sz="1000" dirty="0">
                        <a:effectLst/>
                        <a:latin typeface="Times New Roman"/>
                        <a:ea typeface="Times New Roman"/>
                      </a:endParaRPr>
                    </a:p>
                  </a:txBody>
                  <a:tcPr marL="35638" marR="35638" marT="0" marB="0" anchor="b"/>
                </a:tc>
              </a:tr>
            </a:tbl>
          </a:graphicData>
        </a:graphic>
      </p:graphicFrame>
      <p:sp>
        <p:nvSpPr>
          <p:cNvPr id="4" name="CaixaDeTexto 3"/>
          <p:cNvSpPr txBox="1"/>
          <p:nvPr/>
        </p:nvSpPr>
        <p:spPr>
          <a:xfrm>
            <a:off x="1289348" y="1916832"/>
            <a:ext cx="7560840" cy="4832092"/>
          </a:xfrm>
          <a:prstGeom prst="rect">
            <a:avLst/>
          </a:prstGeom>
          <a:noFill/>
        </p:spPr>
        <p:txBody>
          <a:bodyPr wrap="square" rtlCol="0">
            <a:spAutoFit/>
          </a:bodyPr>
          <a:lstStyle/>
          <a:p>
            <a:pPr algn="just"/>
            <a:r>
              <a:rPr lang="pt-BR" sz="1400" b="1" u="sng" dirty="0">
                <a:latin typeface="Times New Roman" pitchFamily="18" charset="0"/>
                <a:cs typeface="Times New Roman" pitchFamily="18" charset="0"/>
              </a:rPr>
              <a:t>Projeto Atividade 2030</a:t>
            </a:r>
            <a:endParaRPr lang="pt-BR" sz="1400" dirty="0">
              <a:latin typeface="Times New Roman" pitchFamily="18" charset="0"/>
              <a:cs typeface="Times New Roman" pitchFamily="18" charset="0"/>
            </a:endParaRPr>
          </a:p>
          <a:p>
            <a:pPr algn="just"/>
            <a:r>
              <a:rPr lang="pt-BR" sz="1400" dirty="0">
                <a:latin typeface="Times New Roman" pitchFamily="18" charset="0"/>
                <a:cs typeface="Times New Roman" pitchFamily="18" charset="0"/>
              </a:rPr>
              <a:t>São todas as despesas com a Manutenção da Unidade de Saúde. Diárias, medicamentos, </a:t>
            </a:r>
            <a:r>
              <a:rPr lang="pt-BR" sz="1400" dirty="0" err="1">
                <a:latin typeface="Times New Roman" pitchFamily="18" charset="0"/>
                <a:cs typeface="Times New Roman" pitchFamily="18" charset="0"/>
              </a:rPr>
              <a:t>Conasems</a:t>
            </a:r>
            <a:r>
              <a:rPr lang="pt-BR" sz="1400" dirty="0">
                <a:latin typeface="Times New Roman" pitchFamily="18" charset="0"/>
                <a:cs typeface="Times New Roman" pitchFamily="18" charset="0"/>
              </a:rPr>
              <a:t>, combustível, locação sistema </a:t>
            </a:r>
            <a:r>
              <a:rPr lang="pt-BR" sz="1400" dirty="0" err="1">
                <a:latin typeface="Times New Roman" pitchFamily="18" charset="0"/>
                <a:cs typeface="Times New Roman" pitchFamily="18" charset="0"/>
              </a:rPr>
              <a:t>Betha</a:t>
            </a:r>
            <a:r>
              <a:rPr lang="pt-BR" sz="1400" dirty="0">
                <a:latin typeface="Times New Roman" pitchFamily="18" charset="0"/>
                <a:cs typeface="Times New Roman" pitchFamily="18" charset="0"/>
              </a:rPr>
              <a:t>, óleos e filtros, oxigênio medicinal, fraldas, telefone, adiantamento despesas de pronto pagamento, honorário periciais, registro de veículo, seguro </a:t>
            </a:r>
            <a:r>
              <a:rPr lang="pt-BR" sz="1400" dirty="0" err="1">
                <a:latin typeface="Times New Roman" pitchFamily="18" charset="0"/>
                <a:cs typeface="Times New Roman" pitchFamily="18" charset="0"/>
              </a:rPr>
              <a:t>dpvat</a:t>
            </a:r>
            <a:r>
              <a:rPr lang="pt-BR" sz="1400" dirty="0">
                <a:latin typeface="Times New Roman" pitchFamily="18" charset="0"/>
                <a:cs typeface="Times New Roman" pitchFamily="18" charset="0"/>
              </a:rPr>
              <a:t>, aparelhos telefônicos, material farmacológico, material hospitalar, tarifas bancárias, pessoal, encargos patronais, vale alimentação, estagiários, água, gás, leite em pó, fisioterapia, exames laboratoriais, energia elétrica, </a:t>
            </a:r>
            <a:r>
              <a:rPr lang="pt-BR" sz="1400" dirty="0" err="1">
                <a:latin typeface="Times New Roman" pitchFamily="18" charset="0"/>
                <a:cs typeface="Times New Roman" pitchFamily="18" charset="0"/>
              </a:rPr>
              <a:t>casan</a:t>
            </a:r>
            <a:r>
              <a:rPr lang="pt-BR" sz="1400" dirty="0">
                <a:latin typeface="Times New Roman" pitchFamily="18" charset="0"/>
                <a:cs typeface="Times New Roman" pitchFamily="18" charset="0"/>
              </a:rPr>
              <a:t>, cópias/impressão/digitalização, destinação final de resíduos sólidos, exames de ultrassonografia, material de copa/cozinha/limpeza, </a:t>
            </a:r>
            <a:r>
              <a:rPr lang="pt-BR" sz="1400" dirty="0" err="1">
                <a:latin typeface="Times New Roman" pitchFamily="18" charset="0"/>
                <a:cs typeface="Times New Roman" pitchFamily="18" charset="0"/>
              </a:rPr>
              <a:t>hidrojateamento</a:t>
            </a:r>
            <a:r>
              <a:rPr lang="pt-BR" sz="1400" dirty="0">
                <a:latin typeface="Times New Roman" pitchFamily="18" charset="0"/>
                <a:cs typeface="Times New Roman" pitchFamily="18" charset="0"/>
              </a:rPr>
              <a:t> em todas as tubulações, limpeza e sucção de todas as caixas de passagens e limpezas de fossas, material cirúrgico e de enfermagem, materiais para agentes comunitárias de saúde, açúcar, café, manutenção/peças veículos, 2 ar condicionado, nobreak, material gráfico, material de expediente, lavação de veículos, borracharia, </a:t>
            </a:r>
            <a:r>
              <a:rPr lang="pt-BR" sz="1400" dirty="0" err="1">
                <a:latin typeface="Times New Roman" pitchFamily="18" charset="0"/>
                <a:cs typeface="Times New Roman" pitchFamily="18" charset="0"/>
              </a:rPr>
              <a:t>desinsetização</a:t>
            </a:r>
            <a:r>
              <a:rPr lang="pt-BR" sz="1400" dirty="0">
                <a:latin typeface="Times New Roman" pitchFamily="18" charset="0"/>
                <a:cs typeface="Times New Roman" pitchFamily="18" charset="0"/>
              </a:rPr>
              <a:t>, desinfecção, desratização, manutenção de ar condicionado, pneus, lentes, óculos, certificado digital, aquisição de brinquedos e jogos pedagógicos, infrações de trânsito, </a:t>
            </a:r>
          </a:p>
          <a:p>
            <a:pPr algn="just"/>
            <a:r>
              <a:rPr lang="pt-BR" sz="1400" dirty="0">
                <a:latin typeface="Times New Roman" pitchFamily="18" charset="0"/>
                <a:cs typeface="Times New Roman" pitchFamily="18" charset="0"/>
              </a:rPr>
              <a:t>Meta Física: São os atendimentos médicos de emergência /psiquiatra/ginecologista/pediatra/psicóloga/ fonoaudióloga /enfermagem emergência  e procedimentos das técnicas de enfermagem;</a:t>
            </a:r>
          </a:p>
          <a:p>
            <a:pPr algn="just"/>
            <a:r>
              <a:rPr lang="pt-BR" sz="1400" dirty="0">
                <a:latin typeface="Times New Roman" pitchFamily="18" charset="0"/>
                <a:cs typeface="Times New Roman" pitchFamily="18" charset="0"/>
              </a:rPr>
              <a:t> </a:t>
            </a:r>
          </a:p>
          <a:p>
            <a:pPr algn="just"/>
            <a:r>
              <a:rPr lang="pt-BR" sz="1400" b="1" u="sng" dirty="0">
                <a:latin typeface="Times New Roman" pitchFamily="18" charset="0"/>
                <a:cs typeface="Times New Roman" pitchFamily="18" charset="0"/>
              </a:rPr>
              <a:t>Projeto Atividade 2031</a:t>
            </a:r>
            <a:endParaRPr lang="pt-BR" sz="1400" dirty="0">
              <a:latin typeface="Times New Roman" pitchFamily="18" charset="0"/>
              <a:cs typeface="Times New Roman" pitchFamily="18" charset="0"/>
            </a:endParaRPr>
          </a:p>
          <a:p>
            <a:pPr algn="just"/>
            <a:r>
              <a:rPr lang="pt-BR" sz="1400" dirty="0">
                <a:latin typeface="Times New Roman" pitchFamily="18" charset="0"/>
                <a:cs typeface="Times New Roman" pitchFamily="18" charset="0"/>
              </a:rPr>
              <a:t>Meta Física - São os atendimentos dos profissionais do ESF (total de consultas) médico e enfermeiras;</a:t>
            </a:r>
          </a:p>
          <a:p>
            <a:pPr algn="just"/>
            <a:r>
              <a:rPr lang="pt-BR" sz="1400" dirty="0">
                <a:latin typeface="Times New Roman" pitchFamily="18" charset="0"/>
                <a:cs typeface="Times New Roman" pitchFamily="18" charset="0"/>
              </a:rPr>
              <a:t>Meta Financeira – Combustível, inscrição cursos, filtro e óleo veículos, pessoal, encargos patronais, vale alimentação, locação sistema informatizado de gestão municipal, tarifas bancárias, internet, suporte técnico de informática, cópia/impressão/digitalização, manutenção/peças veículo, licenciamento anual e </a:t>
            </a:r>
            <a:r>
              <a:rPr lang="pt-BR" sz="1400" dirty="0" err="1">
                <a:latin typeface="Times New Roman" pitchFamily="18" charset="0"/>
                <a:cs typeface="Times New Roman" pitchFamily="18" charset="0"/>
              </a:rPr>
              <a:t>Dpvat</a:t>
            </a:r>
            <a:r>
              <a:rPr lang="pt-BR" sz="1400" dirty="0">
                <a:latin typeface="Times New Roman" pitchFamily="18" charset="0"/>
                <a:cs typeface="Times New Roman" pitchFamily="18" charset="0"/>
              </a:rPr>
              <a:t>, tarifas bancárias, material de expediente.</a:t>
            </a:r>
          </a:p>
        </p:txBody>
      </p:sp>
    </p:spTree>
    <p:extLst>
      <p:ext uri="{BB962C8B-B14F-4D97-AF65-F5344CB8AC3E}">
        <p14:creationId xmlns:p14="http://schemas.microsoft.com/office/powerpoint/2010/main" val="41276761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1691680" y="476672"/>
            <a:ext cx="6696744" cy="5909310"/>
          </a:xfrm>
          <a:prstGeom prst="rect">
            <a:avLst/>
          </a:prstGeom>
          <a:noFill/>
        </p:spPr>
        <p:txBody>
          <a:bodyPr wrap="square" rtlCol="0">
            <a:spAutoFit/>
          </a:bodyPr>
          <a:lstStyle/>
          <a:p>
            <a:pPr algn="just"/>
            <a:r>
              <a:rPr lang="pt-BR" sz="1400" b="1" u="sng" dirty="0">
                <a:latin typeface="Times New Roman" pitchFamily="18" charset="0"/>
                <a:cs typeface="Times New Roman" pitchFamily="18" charset="0"/>
              </a:rPr>
              <a:t>Projeto Atividade 2032</a:t>
            </a:r>
            <a:endParaRPr lang="pt-BR" sz="1400" dirty="0">
              <a:latin typeface="Times New Roman" pitchFamily="18" charset="0"/>
              <a:cs typeface="Times New Roman" pitchFamily="18" charset="0"/>
            </a:endParaRPr>
          </a:p>
          <a:p>
            <a:pPr algn="just"/>
            <a:r>
              <a:rPr lang="pt-BR" sz="1400" dirty="0">
                <a:latin typeface="Times New Roman" pitchFamily="18" charset="0"/>
                <a:cs typeface="Times New Roman" pitchFamily="18" charset="0"/>
              </a:rPr>
              <a:t>Meta Física - São o total de visitas das agentes comunitárias de saúde;</a:t>
            </a:r>
          </a:p>
          <a:p>
            <a:pPr algn="just"/>
            <a:r>
              <a:rPr lang="pt-BR" sz="1400" dirty="0">
                <a:latin typeface="Times New Roman" pitchFamily="18" charset="0"/>
                <a:cs typeface="Times New Roman" pitchFamily="18" charset="0"/>
              </a:rPr>
              <a:t>Meta Financeira – folha de pagamento das agente comunitária de saúde, encargos patronais, vale alimentação.</a:t>
            </a:r>
          </a:p>
          <a:p>
            <a:pPr algn="just"/>
            <a:r>
              <a:rPr lang="pt-BR" sz="1400" b="1" dirty="0">
                <a:latin typeface="Times New Roman" pitchFamily="18" charset="0"/>
                <a:cs typeface="Times New Roman" pitchFamily="18" charset="0"/>
              </a:rPr>
              <a:t> </a:t>
            </a:r>
            <a:endParaRPr lang="pt-BR" sz="1400" dirty="0">
              <a:latin typeface="Times New Roman" pitchFamily="18" charset="0"/>
              <a:cs typeface="Times New Roman" pitchFamily="18" charset="0"/>
            </a:endParaRPr>
          </a:p>
          <a:p>
            <a:pPr algn="just"/>
            <a:r>
              <a:rPr lang="pt-BR" sz="1400" b="1" u="sng" dirty="0">
                <a:latin typeface="Times New Roman" pitchFamily="18" charset="0"/>
                <a:cs typeface="Times New Roman" pitchFamily="18" charset="0"/>
              </a:rPr>
              <a:t>Projeto Atividade 2033</a:t>
            </a:r>
            <a:endParaRPr lang="pt-BR" sz="1400" dirty="0">
              <a:latin typeface="Times New Roman" pitchFamily="18" charset="0"/>
              <a:cs typeface="Times New Roman" pitchFamily="18" charset="0"/>
            </a:endParaRPr>
          </a:p>
          <a:p>
            <a:pPr algn="just"/>
            <a:r>
              <a:rPr lang="pt-BR" sz="1400" dirty="0">
                <a:latin typeface="Times New Roman" pitchFamily="18" charset="0"/>
                <a:cs typeface="Times New Roman" pitchFamily="18" charset="0"/>
              </a:rPr>
              <a:t>Meta Física - Total de atendimento dos dentistas (total de consultas) e os procedimentos realizados;</a:t>
            </a:r>
          </a:p>
          <a:p>
            <a:pPr algn="just"/>
            <a:r>
              <a:rPr lang="pt-BR" sz="1400" dirty="0">
                <a:latin typeface="Times New Roman" pitchFamily="18" charset="0"/>
                <a:cs typeface="Times New Roman" pitchFamily="18" charset="0"/>
              </a:rPr>
              <a:t>Meta Financeira – despesas com folha de pagamento, encargos patronais, vale alimentação, material odontológico.</a:t>
            </a:r>
          </a:p>
          <a:p>
            <a:pPr algn="just"/>
            <a:r>
              <a:rPr lang="pt-BR" sz="1400" dirty="0">
                <a:latin typeface="Times New Roman" pitchFamily="18" charset="0"/>
                <a:cs typeface="Times New Roman" pitchFamily="18" charset="0"/>
              </a:rPr>
              <a:t> </a:t>
            </a:r>
          </a:p>
          <a:p>
            <a:pPr algn="just"/>
            <a:r>
              <a:rPr lang="pt-BR" sz="1400" b="1" u="sng" dirty="0">
                <a:latin typeface="Times New Roman" pitchFamily="18" charset="0"/>
                <a:cs typeface="Times New Roman" pitchFamily="18" charset="0"/>
              </a:rPr>
              <a:t>Projeto Atividade 2034</a:t>
            </a:r>
            <a:endParaRPr lang="pt-BR" sz="1400" dirty="0">
              <a:latin typeface="Times New Roman" pitchFamily="18" charset="0"/>
              <a:cs typeface="Times New Roman" pitchFamily="18" charset="0"/>
            </a:endParaRPr>
          </a:p>
          <a:p>
            <a:pPr algn="just"/>
            <a:r>
              <a:rPr lang="pt-BR" sz="1400" dirty="0">
                <a:latin typeface="Times New Roman" pitchFamily="18" charset="0"/>
                <a:cs typeface="Times New Roman" pitchFamily="18" charset="0"/>
              </a:rPr>
              <a:t>Meta Física - Total de medicamento distribuído na farmácia da unidade;</a:t>
            </a:r>
          </a:p>
          <a:p>
            <a:pPr algn="just"/>
            <a:r>
              <a:rPr lang="pt-BR" sz="1400" dirty="0">
                <a:latin typeface="Times New Roman" pitchFamily="18" charset="0"/>
                <a:cs typeface="Times New Roman" pitchFamily="18" charset="0"/>
              </a:rPr>
              <a:t>Meta Financeira – Material farmacológico.</a:t>
            </a:r>
          </a:p>
          <a:p>
            <a:pPr algn="just"/>
            <a:r>
              <a:rPr lang="pt-BR" sz="1400" dirty="0">
                <a:latin typeface="Times New Roman" pitchFamily="18" charset="0"/>
                <a:cs typeface="Times New Roman" pitchFamily="18" charset="0"/>
              </a:rPr>
              <a:t> </a:t>
            </a:r>
          </a:p>
          <a:p>
            <a:pPr algn="just"/>
            <a:r>
              <a:rPr lang="pt-BR" sz="1400" b="1" u="sng" dirty="0">
                <a:latin typeface="Times New Roman" pitchFamily="18" charset="0"/>
                <a:cs typeface="Times New Roman" pitchFamily="18" charset="0"/>
              </a:rPr>
              <a:t>Projeto Atividade 2035</a:t>
            </a:r>
            <a:endParaRPr lang="pt-BR" sz="1400" dirty="0">
              <a:latin typeface="Times New Roman" pitchFamily="18" charset="0"/>
              <a:cs typeface="Times New Roman" pitchFamily="18" charset="0"/>
            </a:endParaRPr>
          </a:p>
          <a:p>
            <a:pPr algn="just"/>
            <a:r>
              <a:rPr lang="pt-BR" sz="1400" dirty="0">
                <a:latin typeface="Times New Roman" pitchFamily="18" charset="0"/>
                <a:cs typeface="Times New Roman" pitchFamily="18" charset="0"/>
              </a:rPr>
              <a:t>Meta Física - Ações pertinentes a Vigilância Sanitária.</a:t>
            </a:r>
          </a:p>
          <a:p>
            <a:pPr algn="just"/>
            <a:r>
              <a:rPr lang="pt-BR" sz="1400" dirty="0">
                <a:latin typeface="Times New Roman" pitchFamily="18" charset="0"/>
                <a:cs typeface="Times New Roman" pitchFamily="18" charset="0"/>
              </a:rPr>
              <a:t>Meta financeira – tarifas bancárias, despesa de pessoal, encargos patronais, vale alimentação, suporte técnico de informática, cópia/impressão/digitalização, combustível, licenciamento veículo e seguro DPVAT, </a:t>
            </a:r>
            <a:r>
              <a:rPr lang="pt-BR" sz="1400" dirty="0" err="1">
                <a:latin typeface="Times New Roman" pitchFamily="18" charset="0"/>
                <a:cs typeface="Times New Roman" pitchFamily="18" charset="0"/>
              </a:rPr>
              <a:t>coffe</a:t>
            </a:r>
            <a:r>
              <a:rPr lang="pt-BR" sz="1400" dirty="0">
                <a:latin typeface="Times New Roman" pitchFamily="18" charset="0"/>
                <a:cs typeface="Times New Roman" pitchFamily="18" charset="0"/>
              </a:rPr>
              <a:t> break fiscal mirim, material químico.</a:t>
            </a:r>
          </a:p>
          <a:p>
            <a:pPr algn="just"/>
            <a:r>
              <a:rPr lang="pt-BR" sz="1400" b="1" dirty="0">
                <a:latin typeface="Times New Roman" pitchFamily="18" charset="0"/>
                <a:cs typeface="Times New Roman" pitchFamily="18" charset="0"/>
              </a:rPr>
              <a:t> </a:t>
            </a:r>
            <a:endParaRPr lang="pt-BR" sz="1400" dirty="0">
              <a:latin typeface="Times New Roman" pitchFamily="18" charset="0"/>
              <a:cs typeface="Times New Roman" pitchFamily="18" charset="0"/>
            </a:endParaRPr>
          </a:p>
          <a:p>
            <a:pPr algn="just"/>
            <a:r>
              <a:rPr lang="pt-BR" sz="1400" b="1" u="sng" dirty="0">
                <a:latin typeface="Times New Roman" pitchFamily="18" charset="0"/>
                <a:cs typeface="Times New Roman" pitchFamily="18" charset="0"/>
              </a:rPr>
              <a:t>Projeto Atividade 2036</a:t>
            </a:r>
            <a:endParaRPr lang="pt-BR" sz="1400" dirty="0">
              <a:latin typeface="Times New Roman" pitchFamily="18" charset="0"/>
              <a:cs typeface="Times New Roman" pitchFamily="18" charset="0"/>
            </a:endParaRPr>
          </a:p>
          <a:p>
            <a:pPr algn="just"/>
            <a:r>
              <a:rPr lang="pt-BR" sz="1400" dirty="0">
                <a:latin typeface="Times New Roman" pitchFamily="18" charset="0"/>
                <a:cs typeface="Times New Roman" pitchFamily="18" charset="0"/>
              </a:rPr>
              <a:t>Meta Física - Ações pertinentes a Vigilância Epidemiológica;</a:t>
            </a:r>
          </a:p>
          <a:p>
            <a:pPr algn="just"/>
            <a:r>
              <a:rPr lang="pt-BR" sz="1400" dirty="0">
                <a:latin typeface="Times New Roman" pitchFamily="18" charset="0"/>
                <a:cs typeface="Times New Roman" pitchFamily="18" charset="0"/>
              </a:rPr>
              <a:t>Meta Financeira – Combustível, despesa com folha de pagamento, vale alimentação, encargos patronais, óleos e filtros, suporte técnico de informática, cópia/impressão/digitalização, manutenção/peças veículos, alimentação campanha de vacinação, material gráfico, </a:t>
            </a:r>
          </a:p>
        </p:txBody>
      </p:sp>
    </p:spTree>
    <p:extLst>
      <p:ext uri="{BB962C8B-B14F-4D97-AF65-F5344CB8AC3E}">
        <p14:creationId xmlns:p14="http://schemas.microsoft.com/office/powerpoint/2010/main" val="40401237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p:cNvGraphicFramePr>
            <a:graphicFrameLocks noGrp="1"/>
          </p:cNvGraphicFramePr>
          <p:nvPr>
            <p:extLst>
              <p:ext uri="{D42A27DB-BD31-4B8C-83A1-F6EECF244321}">
                <p14:modId xmlns:p14="http://schemas.microsoft.com/office/powerpoint/2010/main" val="1405207822"/>
              </p:ext>
            </p:extLst>
          </p:nvPr>
        </p:nvGraphicFramePr>
        <p:xfrm>
          <a:off x="1331640" y="332656"/>
          <a:ext cx="7499350" cy="720377"/>
        </p:xfrm>
        <a:graphic>
          <a:graphicData uri="http://schemas.openxmlformats.org/drawingml/2006/table">
            <a:tbl>
              <a:tblPr>
                <a:tableStyleId>{5C22544A-7EE6-4342-B048-85BDC9FD1C3A}</a:tableStyleId>
              </a:tblPr>
              <a:tblGrid>
                <a:gridCol w="455354"/>
                <a:gridCol w="2080892"/>
                <a:gridCol w="637496"/>
                <a:gridCol w="516916"/>
                <a:gridCol w="636987"/>
                <a:gridCol w="648689"/>
                <a:gridCol w="580004"/>
                <a:gridCol w="649197"/>
                <a:gridCol w="649197"/>
                <a:gridCol w="644618"/>
              </a:tblGrid>
              <a:tr h="109970">
                <a:tc>
                  <a:txBody>
                    <a:bodyPr/>
                    <a:lstStyle/>
                    <a:p>
                      <a:pPr algn="ctr">
                        <a:spcAft>
                          <a:spcPts val="0"/>
                        </a:spcAft>
                      </a:pPr>
                      <a:r>
                        <a:rPr lang="pt-BR" sz="700">
                          <a:effectLst/>
                        </a:rPr>
                        <a:t>0013</a:t>
                      </a:r>
                      <a:endParaRPr lang="pt-BR" sz="1000">
                        <a:effectLst/>
                        <a:latin typeface="Times New Roman"/>
                        <a:ea typeface="Times New Roman"/>
                      </a:endParaRPr>
                    </a:p>
                  </a:txBody>
                  <a:tcPr marL="35638" marR="35638" marT="0" marB="0" anchor="b"/>
                </a:tc>
                <a:tc gridSpan="3">
                  <a:txBody>
                    <a:bodyPr/>
                    <a:lstStyle/>
                    <a:p>
                      <a:pPr>
                        <a:spcAft>
                          <a:spcPts val="0"/>
                        </a:spcAft>
                      </a:pPr>
                      <a:r>
                        <a:rPr lang="pt-BR" sz="700">
                          <a:effectLst/>
                        </a:rPr>
                        <a:t>GESTAÕ DO REGIME PROPRIO DE PREVIDÊNCIA SOCIAL</a:t>
                      </a:r>
                      <a:endParaRPr lang="pt-BR" sz="1000">
                        <a:effectLst/>
                        <a:latin typeface="Times New Roman"/>
                        <a:ea typeface="Times New Roman"/>
                      </a:endParaRPr>
                    </a:p>
                  </a:txBody>
                  <a:tcPr marL="35638" marR="35638" marT="0" marB="0" anchor="b"/>
                </a:tc>
                <a:tc hMerge="1">
                  <a:txBody>
                    <a:bodyPr/>
                    <a:lstStyle/>
                    <a:p>
                      <a:endParaRPr lang="pt-BR"/>
                    </a:p>
                  </a:txBody>
                  <a:tcPr/>
                </a:tc>
                <a:tc hMerge="1">
                  <a:txBody>
                    <a:bodyPr/>
                    <a:lstStyle/>
                    <a:p>
                      <a:endParaRPr lang="pt-BR"/>
                    </a:p>
                  </a:txBody>
                  <a:tcPr/>
                </a:tc>
                <a:tc>
                  <a:txBody>
                    <a:bodyPr/>
                    <a:lstStyle/>
                    <a:p>
                      <a:pPr algn="r">
                        <a:spcAft>
                          <a:spcPts val="0"/>
                        </a:spcAft>
                      </a:pPr>
                      <a:r>
                        <a:rPr lang="pt-BR" sz="700">
                          <a:effectLst/>
                        </a:rPr>
                        <a:t> </a:t>
                      </a:r>
                      <a:endParaRPr lang="pt-BR" sz="1000">
                        <a:effectLst/>
                        <a:latin typeface="Times New Roman"/>
                        <a:ea typeface="Times New Roman"/>
                      </a:endParaRPr>
                    </a:p>
                  </a:txBody>
                  <a:tcPr marL="35638" marR="35638" marT="0" marB="0" anchor="b"/>
                </a:tc>
                <a:tc>
                  <a:txBody>
                    <a:bodyPr/>
                    <a:lstStyle/>
                    <a:p>
                      <a:pPr algn="r">
                        <a:spcAft>
                          <a:spcPts val="0"/>
                        </a:spcAft>
                      </a:pPr>
                      <a:r>
                        <a:rPr lang="pt-BR" sz="700">
                          <a:effectLst/>
                        </a:rPr>
                        <a:t> </a:t>
                      </a:r>
                      <a:endParaRPr lang="pt-BR" sz="1000">
                        <a:effectLst/>
                        <a:latin typeface="Times New Roman"/>
                        <a:ea typeface="Times New Roman"/>
                      </a:endParaRPr>
                    </a:p>
                  </a:txBody>
                  <a:tcPr marL="35638" marR="35638" marT="0" marB="0" anchor="b"/>
                </a:tc>
                <a:tc>
                  <a:txBody>
                    <a:bodyPr/>
                    <a:lstStyle/>
                    <a:p>
                      <a:pPr algn="r">
                        <a:spcAft>
                          <a:spcPts val="0"/>
                        </a:spcAft>
                      </a:pPr>
                      <a:r>
                        <a:rPr lang="pt-BR" sz="700">
                          <a:effectLst/>
                        </a:rPr>
                        <a:t> </a:t>
                      </a:r>
                      <a:endParaRPr lang="pt-BR" sz="1000">
                        <a:effectLst/>
                        <a:latin typeface="Times New Roman"/>
                        <a:ea typeface="Times New Roman"/>
                      </a:endParaRPr>
                    </a:p>
                  </a:txBody>
                  <a:tcPr marL="35638" marR="35638" marT="0" marB="0" anchor="b"/>
                </a:tc>
                <a:tc>
                  <a:txBody>
                    <a:bodyPr/>
                    <a:lstStyle/>
                    <a:p>
                      <a:pPr algn="r">
                        <a:spcAft>
                          <a:spcPts val="0"/>
                        </a:spcAft>
                      </a:pPr>
                      <a:r>
                        <a:rPr lang="pt-BR" sz="700">
                          <a:effectLst/>
                        </a:rPr>
                        <a:t> </a:t>
                      </a:r>
                      <a:endParaRPr lang="pt-BR" sz="1000">
                        <a:effectLst/>
                        <a:latin typeface="Times New Roman"/>
                        <a:ea typeface="Times New Roman"/>
                      </a:endParaRPr>
                    </a:p>
                  </a:txBody>
                  <a:tcPr marL="35638" marR="35638" marT="0" marB="0" anchor="b"/>
                </a:tc>
                <a:tc>
                  <a:txBody>
                    <a:bodyPr/>
                    <a:lstStyle/>
                    <a:p>
                      <a:pPr algn="r">
                        <a:spcAft>
                          <a:spcPts val="0"/>
                        </a:spcAft>
                      </a:pPr>
                      <a:r>
                        <a:rPr lang="pt-BR" sz="700">
                          <a:effectLst/>
                        </a:rPr>
                        <a:t> </a:t>
                      </a:r>
                      <a:endParaRPr lang="pt-BR" sz="1000">
                        <a:effectLst/>
                        <a:latin typeface="Times New Roman"/>
                        <a:ea typeface="Times New Roman"/>
                      </a:endParaRPr>
                    </a:p>
                  </a:txBody>
                  <a:tcPr marL="35638" marR="35638" marT="0" marB="0"/>
                </a:tc>
                <a:tc>
                  <a:txBody>
                    <a:bodyPr/>
                    <a:lstStyle/>
                    <a:p>
                      <a:pPr algn="r">
                        <a:spcAft>
                          <a:spcPts val="0"/>
                        </a:spcAft>
                      </a:pPr>
                      <a:r>
                        <a:rPr lang="pt-BR" sz="700">
                          <a:effectLst/>
                        </a:rPr>
                        <a:t> </a:t>
                      </a:r>
                      <a:endParaRPr lang="pt-BR" sz="1000">
                        <a:effectLst/>
                        <a:latin typeface="Times New Roman"/>
                        <a:ea typeface="Times New Roman"/>
                      </a:endParaRPr>
                    </a:p>
                  </a:txBody>
                  <a:tcPr marL="35638" marR="35638" marT="0" marB="0" anchor="b"/>
                </a:tc>
              </a:tr>
              <a:tr h="122189">
                <a:tc>
                  <a:txBody>
                    <a:bodyPr/>
                    <a:lstStyle/>
                    <a:p>
                      <a:pPr algn="ctr">
                        <a:spcAft>
                          <a:spcPts val="0"/>
                        </a:spcAft>
                      </a:pPr>
                      <a:r>
                        <a:rPr lang="pt-BR" sz="800">
                          <a:effectLst/>
                        </a:rPr>
                        <a:t>2037</a:t>
                      </a:r>
                      <a:endParaRPr lang="pt-BR" sz="1000">
                        <a:effectLst/>
                        <a:latin typeface="Times New Roman"/>
                        <a:ea typeface="Times New Roman"/>
                      </a:endParaRPr>
                    </a:p>
                  </a:txBody>
                  <a:tcPr marL="35638" marR="35638" marT="0" marB="0" anchor="b"/>
                </a:tc>
                <a:tc>
                  <a:txBody>
                    <a:bodyPr/>
                    <a:lstStyle/>
                    <a:p>
                      <a:pPr indent="237490">
                        <a:spcAft>
                          <a:spcPts val="0"/>
                        </a:spcAft>
                      </a:pPr>
                      <a:r>
                        <a:rPr lang="pt-BR" sz="800">
                          <a:effectLst/>
                        </a:rPr>
                        <a:t>Administração do Ipreancarlos</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Servidor</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Unidade</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280</a:t>
                      </a:r>
                      <a:endParaRPr lang="pt-BR" sz="1000">
                        <a:effectLst/>
                        <a:latin typeface="Times New Roman"/>
                        <a:ea typeface="Times New Roman"/>
                      </a:endParaRPr>
                    </a:p>
                  </a:txBody>
                  <a:tcPr marL="35638" marR="35638" marT="0" marB="0" anchor="b"/>
                </a:tc>
                <a:tc>
                  <a:txBody>
                    <a:bodyPr/>
                    <a:lstStyle/>
                    <a:p>
                      <a:pPr algn="r">
                        <a:spcAft>
                          <a:spcPts val="0"/>
                        </a:spcAft>
                      </a:pPr>
                      <a:r>
                        <a:rPr lang="pt-BR" sz="800" dirty="0" smtClean="0">
                          <a:effectLst/>
                        </a:rPr>
                        <a:t>279</a:t>
                      </a:r>
                      <a:r>
                        <a:rPr lang="pt-BR" sz="800" dirty="0">
                          <a:effectLst/>
                        </a:rPr>
                        <a:t> </a:t>
                      </a:r>
                      <a:endParaRPr lang="pt-BR" sz="1000" dirty="0">
                        <a:effectLst/>
                        <a:latin typeface="Times New Roman"/>
                        <a:ea typeface="Times New Roman"/>
                      </a:endParaRPr>
                    </a:p>
                  </a:txBody>
                  <a:tcPr marL="35638" marR="35638" marT="0" marB="0" anchor="b"/>
                </a:tc>
                <a:tc>
                  <a:txBody>
                    <a:bodyPr/>
                    <a:lstStyle/>
                    <a:p>
                      <a:pPr algn="r">
                        <a:spcAft>
                          <a:spcPts val="0"/>
                        </a:spcAft>
                      </a:pPr>
                      <a:r>
                        <a:rPr lang="pt-BR" sz="800" dirty="0" smtClean="0">
                          <a:effectLst/>
                        </a:rPr>
                        <a:t>(1)</a:t>
                      </a:r>
                      <a:r>
                        <a:rPr lang="pt-BR" sz="800" dirty="0">
                          <a:effectLst/>
                        </a:rPr>
                        <a:t> </a:t>
                      </a:r>
                      <a:endParaRPr lang="pt-BR" sz="1000" dirty="0">
                        <a:effectLst/>
                        <a:latin typeface="Times New Roman"/>
                        <a:ea typeface="Times New Roman"/>
                      </a:endParaRPr>
                    </a:p>
                  </a:txBody>
                  <a:tcPr marL="35638" marR="35638" marT="0" marB="0" anchor="b"/>
                </a:tc>
                <a:tc>
                  <a:txBody>
                    <a:bodyPr/>
                    <a:lstStyle/>
                    <a:p>
                      <a:pPr algn="r">
                        <a:spcAft>
                          <a:spcPts val="0"/>
                        </a:spcAft>
                      </a:pPr>
                      <a:r>
                        <a:rPr lang="pt-BR" sz="800">
                          <a:effectLst/>
                        </a:rPr>
                        <a:t>61.000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47.729</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(13.271)</a:t>
                      </a:r>
                      <a:endParaRPr lang="pt-BR" sz="1000">
                        <a:effectLst/>
                        <a:latin typeface="Times New Roman"/>
                        <a:ea typeface="Times New Roman"/>
                      </a:endParaRPr>
                    </a:p>
                  </a:txBody>
                  <a:tcPr marL="35638" marR="35638" marT="0" marB="0" anchor="b"/>
                </a:tc>
              </a:tr>
              <a:tr h="122189">
                <a:tc>
                  <a:txBody>
                    <a:bodyPr/>
                    <a:lstStyle/>
                    <a:p>
                      <a:pPr algn="ctr">
                        <a:spcAft>
                          <a:spcPts val="0"/>
                        </a:spcAft>
                      </a:pPr>
                      <a:r>
                        <a:rPr lang="pt-BR" sz="800">
                          <a:effectLst/>
                        </a:rPr>
                        <a:t>0006</a:t>
                      </a:r>
                      <a:endParaRPr lang="pt-BR" sz="1000">
                        <a:effectLst/>
                        <a:latin typeface="Times New Roman"/>
                        <a:ea typeface="Times New Roman"/>
                      </a:endParaRPr>
                    </a:p>
                  </a:txBody>
                  <a:tcPr marL="35638" marR="35638" marT="0" marB="0" anchor="b"/>
                </a:tc>
                <a:tc>
                  <a:txBody>
                    <a:bodyPr/>
                    <a:lstStyle/>
                    <a:p>
                      <a:pPr indent="237490">
                        <a:spcAft>
                          <a:spcPts val="0"/>
                        </a:spcAft>
                      </a:pPr>
                      <a:r>
                        <a:rPr lang="pt-BR" sz="800">
                          <a:effectLst/>
                        </a:rPr>
                        <a:t>Pagamento de Inativos e Pensionistas Ipre</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Beneficiários</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Unidade</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63</a:t>
                      </a:r>
                      <a:endParaRPr lang="pt-BR" sz="1000">
                        <a:effectLst/>
                        <a:latin typeface="Times New Roman"/>
                        <a:ea typeface="Times New Roman"/>
                      </a:endParaRPr>
                    </a:p>
                  </a:txBody>
                  <a:tcPr marL="35638" marR="35638" marT="0" marB="0" anchor="b"/>
                </a:tc>
                <a:tc>
                  <a:txBody>
                    <a:bodyPr/>
                    <a:lstStyle/>
                    <a:p>
                      <a:pPr algn="r">
                        <a:spcAft>
                          <a:spcPts val="0"/>
                        </a:spcAft>
                      </a:pPr>
                      <a:r>
                        <a:rPr lang="pt-BR" sz="800" dirty="0" smtClean="0">
                          <a:effectLst/>
                        </a:rPr>
                        <a:t>77</a:t>
                      </a:r>
                      <a:r>
                        <a:rPr lang="pt-BR" sz="800" dirty="0">
                          <a:effectLst/>
                        </a:rPr>
                        <a:t> </a:t>
                      </a:r>
                      <a:endParaRPr lang="pt-BR" sz="1000" dirty="0">
                        <a:effectLst/>
                        <a:latin typeface="Times New Roman"/>
                        <a:ea typeface="Times New Roman"/>
                      </a:endParaRPr>
                    </a:p>
                  </a:txBody>
                  <a:tcPr marL="35638" marR="35638" marT="0" marB="0" anchor="b"/>
                </a:tc>
                <a:tc>
                  <a:txBody>
                    <a:bodyPr/>
                    <a:lstStyle/>
                    <a:p>
                      <a:pPr algn="r">
                        <a:spcAft>
                          <a:spcPts val="0"/>
                        </a:spcAft>
                      </a:pPr>
                      <a:r>
                        <a:rPr lang="pt-BR" sz="800" dirty="0" smtClean="0">
                          <a:effectLst/>
                        </a:rPr>
                        <a:t>14</a:t>
                      </a:r>
                      <a:r>
                        <a:rPr lang="pt-BR" sz="800" dirty="0">
                          <a:effectLst/>
                        </a:rPr>
                        <a:t> </a:t>
                      </a:r>
                      <a:endParaRPr lang="pt-BR" sz="1000" dirty="0">
                        <a:effectLst/>
                        <a:latin typeface="Times New Roman"/>
                        <a:ea typeface="Times New Roman"/>
                      </a:endParaRPr>
                    </a:p>
                  </a:txBody>
                  <a:tcPr marL="35638" marR="35638" marT="0" marB="0" anchor="b"/>
                </a:tc>
                <a:tc>
                  <a:txBody>
                    <a:bodyPr/>
                    <a:lstStyle/>
                    <a:p>
                      <a:pPr algn="r">
                        <a:spcAft>
                          <a:spcPts val="0"/>
                        </a:spcAft>
                      </a:pPr>
                      <a:r>
                        <a:rPr lang="pt-BR" sz="800">
                          <a:effectLst/>
                        </a:rPr>
                        <a:t>1.006.000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756.074</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(249.926)</a:t>
                      </a:r>
                      <a:endParaRPr lang="pt-BR" sz="1000">
                        <a:effectLst/>
                        <a:latin typeface="Times New Roman"/>
                        <a:ea typeface="Times New Roman"/>
                      </a:endParaRPr>
                    </a:p>
                  </a:txBody>
                  <a:tcPr marL="35638" marR="35638" marT="0" marB="0" anchor="b"/>
                </a:tc>
              </a:tr>
              <a:tr h="244378">
                <a:tc>
                  <a:txBody>
                    <a:bodyPr/>
                    <a:lstStyle/>
                    <a:p>
                      <a:pPr algn="ctr">
                        <a:spcAft>
                          <a:spcPts val="0"/>
                        </a:spcAft>
                      </a:pPr>
                      <a:r>
                        <a:rPr lang="pt-BR" sz="800">
                          <a:effectLst/>
                        </a:rPr>
                        <a:t>0007</a:t>
                      </a:r>
                      <a:endParaRPr lang="pt-BR" sz="1000">
                        <a:effectLst/>
                        <a:latin typeface="Times New Roman"/>
                        <a:ea typeface="Times New Roman"/>
                      </a:endParaRPr>
                    </a:p>
                  </a:txBody>
                  <a:tcPr marL="35638" marR="35638" marT="0" marB="0" anchor="b"/>
                </a:tc>
                <a:tc>
                  <a:txBody>
                    <a:bodyPr/>
                    <a:lstStyle/>
                    <a:p>
                      <a:pPr indent="237490">
                        <a:spcAft>
                          <a:spcPts val="0"/>
                        </a:spcAft>
                      </a:pPr>
                      <a:r>
                        <a:rPr lang="pt-BR" sz="800">
                          <a:effectLst/>
                        </a:rPr>
                        <a:t>Pagamento de Inativos e Pensionistas Tesouro</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Beneficiários</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Unidade</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11</a:t>
                      </a:r>
                      <a:endParaRPr lang="pt-BR" sz="1000">
                        <a:effectLst/>
                        <a:latin typeface="Times New Roman"/>
                        <a:ea typeface="Times New Roman"/>
                      </a:endParaRPr>
                    </a:p>
                  </a:txBody>
                  <a:tcPr marL="35638" marR="35638" marT="0" marB="0" anchor="b"/>
                </a:tc>
                <a:tc>
                  <a:txBody>
                    <a:bodyPr/>
                    <a:lstStyle/>
                    <a:p>
                      <a:pPr algn="r">
                        <a:spcAft>
                          <a:spcPts val="0"/>
                        </a:spcAft>
                      </a:pPr>
                      <a:r>
                        <a:rPr lang="pt-BR" sz="800" dirty="0" smtClean="0">
                          <a:effectLst/>
                        </a:rPr>
                        <a:t>10</a:t>
                      </a:r>
                      <a:r>
                        <a:rPr lang="pt-BR" sz="800" dirty="0">
                          <a:effectLst/>
                        </a:rPr>
                        <a:t> </a:t>
                      </a:r>
                      <a:endParaRPr lang="pt-BR" sz="1000" dirty="0">
                        <a:effectLst/>
                        <a:latin typeface="Times New Roman"/>
                        <a:ea typeface="Times New Roman"/>
                      </a:endParaRPr>
                    </a:p>
                  </a:txBody>
                  <a:tcPr marL="35638" marR="35638" marT="0" marB="0" anchor="b"/>
                </a:tc>
                <a:tc>
                  <a:txBody>
                    <a:bodyPr/>
                    <a:lstStyle/>
                    <a:p>
                      <a:pPr algn="r">
                        <a:spcAft>
                          <a:spcPts val="0"/>
                        </a:spcAft>
                      </a:pPr>
                      <a:r>
                        <a:rPr lang="pt-BR" sz="800" dirty="0" smtClean="0">
                          <a:effectLst/>
                        </a:rPr>
                        <a:t>(1)</a:t>
                      </a:r>
                      <a:r>
                        <a:rPr lang="pt-BR" sz="800" dirty="0">
                          <a:effectLst/>
                        </a:rPr>
                        <a:t> </a:t>
                      </a:r>
                      <a:endParaRPr lang="pt-BR" sz="1000" dirty="0">
                        <a:effectLst/>
                        <a:latin typeface="Times New Roman"/>
                        <a:ea typeface="Times New Roman"/>
                      </a:endParaRPr>
                    </a:p>
                  </a:txBody>
                  <a:tcPr marL="35638" marR="35638" marT="0" marB="0" anchor="b"/>
                </a:tc>
                <a:tc>
                  <a:txBody>
                    <a:bodyPr/>
                    <a:lstStyle/>
                    <a:p>
                      <a:pPr algn="r">
                        <a:spcAft>
                          <a:spcPts val="0"/>
                        </a:spcAft>
                      </a:pPr>
                      <a:r>
                        <a:rPr lang="pt-BR" sz="800">
                          <a:effectLst/>
                        </a:rPr>
                        <a:t>105.000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94.100</a:t>
                      </a:r>
                      <a:endParaRPr lang="pt-BR" sz="1000">
                        <a:effectLst/>
                        <a:latin typeface="Times New Roman"/>
                        <a:ea typeface="Times New Roman"/>
                      </a:endParaRPr>
                    </a:p>
                  </a:txBody>
                  <a:tcPr marL="35638" marR="35638" marT="0" marB="0"/>
                </a:tc>
                <a:tc>
                  <a:txBody>
                    <a:bodyPr/>
                    <a:lstStyle/>
                    <a:p>
                      <a:pPr algn="r">
                        <a:spcAft>
                          <a:spcPts val="0"/>
                        </a:spcAft>
                      </a:pPr>
                      <a:r>
                        <a:rPr lang="pt-BR" sz="800" dirty="0">
                          <a:effectLst/>
                        </a:rPr>
                        <a:t>(10.900)</a:t>
                      </a:r>
                      <a:endParaRPr lang="pt-BR" sz="1000" dirty="0">
                        <a:effectLst/>
                        <a:latin typeface="Times New Roman"/>
                        <a:ea typeface="Times New Roman"/>
                      </a:endParaRPr>
                    </a:p>
                  </a:txBody>
                  <a:tcPr marL="35638" marR="35638" marT="0" marB="0" anchor="b"/>
                </a:tc>
              </a:tr>
            </a:tbl>
          </a:graphicData>
        </a:graphic>
      </p:graphicFrame>
      <p:sp>
        <p:nvSpPr>
          <p:cNvPr id="4" name="CaixaDeTexto 3"/>
          <p:cNvSpPr txBox="1"/>
          <p:nvPr/>
        </p:nvSpPr>
        <p:spPr>
          <a:xfrm>
            <a:off x="1403648" y="1628800"/>
            <a:ext cx="7488832" cy="2893100"/>
          </a:xfrm>
          <a:prstGeom prst="rect">
            <a:avLst/>
          </a:prstGeom>
          <a:noFill/>
        </p:spPr>
        <p:txBody>
          <a:bodyPr wrap="square" rtlCol="0">
            <a:spAutoFit/>
          </a:bodyPr>
          <a:lstStyle/>
          <a:p>
            <a:pPr algn="just"/>
            <a:r>
              <a:rPr lang="pt-BR" sz="1400" b="1" u="sng" dirty="0">
                <a:latin typeface="Times New Roman" pitchFamily="18" charset="0"/>
                <a:cs typeface="Times New Roman" pitchFamily="18" charset="0"/>
              </a:rPr>
              <a:t>Projeto Atividade 2037</a:t>
            </a:r>
            <a:endParaRPr lang="pt-BR" sz="1400" dirty="0">
              <a:latin typeface="Times New Roman" pitchFamily="18" charset="0"/>
              <a:cs typeface="Times New Roman" pitchFamily="18" charset="0"/>
            </a:endParaRPr>
          </a:p>
          <a:p>
            <a:pPr algn="just"/>
            <a:r>
              <a:rPr lang="pt-BR" sz="1400" dirty="0">
                <a:latin typeface="Times New Roman" pitchFamily="18" charset="0"/>
                <a:cs typeface="Times New Roman" pitchFamily="18" charset="0"/>
              </a:rPr>
              <a:t>Meta Física – Despesas com a administração do </a:t>
            </a:r>
            <a:r>
              <a:rPr lang="pt-BR" sz="1400" dirty="0" err="1">
                <a:latin typeface="Times New Roman" pitchFamily="18" charset="0"/>
                <a:cs typeface="Times New Roman" pitchFamily="18" charset="0"/>
              </a:rPr>
              <a:t>Ipreancarlos</a:t>
            </a:r>
            <a:r>
              <a:rPr lang="pt-BR" sz="1400" dirty="0">
                <a:latin typeface="Times New Roman" pitchFamily="18" charset="0"/>
                <a:cs typeface="Times New Roman" pitchFamily="18" charset="0"/>
              </a:rPr>
              <a:t>.</a:t>
            </a:r>
          </a:p>
          <a:p>
            <a:pPr algn="just"/>
            <a:r>
              <a:rPr lang="pt-BR" sz="1400" dirty="0">
                <a:latin typeface="Times New Roman" pitchFamily="18" charset="0"/>
                <a:cs typeface="Times New Roman" pitchFamily="18" charset="0"/>
              </a:rPr>
              <a:t>Meta Financeira – Aluguel de sistema de contabilidade, folha e </a:t>
            </a:r>
            <a:r>
              <a:rPr lang="pt-BR" sz="1400" dirty="0" err="1">
                <a:latin typeface="Times New Roman" pitchFamily="18" charset="0"/>
                <a:cs typeface="Times New Roman" pitchFamily="18" charset="0"/>
              </a:rPr>
              <a:t>fly</a:t>
            </a:r>
            <a:r>
              <a:rPr lang="pt-BR" sz="1400" dirty="0">
                <a:latin typeface="Times New Roman" pitchFamily="18" charset="0"/>
                <a:cs typeface="Times New Roman" pitchFamily="18" charset="0"/>
              </a:rPr>
              <a:t> transparência, tarifas bancárias, serviço de consultoria previdenciária, anuidade </a:t>
            </a:r>
            <a:r>
              <a:rPr lang="pt-BR" sz="1400" dirty="0" err="1">
                <a:latin typeface="Times New Roman" pitchFamily="18" charset="0"/>
                <a:cs typeface="Times New Roman" pitchFamily="18" charset="0"/>
              </a:rPr>
              <a:t>Assimpasc</a:t>
            </a:r>
            <a:r>
              <a:rPr lang="pt-BR" sz="1400" dirty="0">
                <a:latin typeface="Times New Roman" pitchFamily="18" charset="0"/>
                <a:cs typeface="Times New Roman" pitchFamily="18" charset="0"/>
              </a:rPr>
              <a:t>, despesa de pessoal Contadora e Diretora Executiva, Serviço de consultoria em relação ao mercado financeiro, PASEP, auxílio combustível</a:t>
            </a:r>
            <a:r>
              <a:rPr lang="pt-BR" sz="1400" dirty="0" smtClean="0">
                <a:latin typeface="Times New Roman" pitchFamily="18" charset="0"/>
                <a:cs typeface="Times New Roman" pitchFamily="18" charset="0"/>
              </a:rPr>
              <a:t>.</a:t>
            </a:r>
          </a:p>
          <a:p>
            <a:pPr algn="just"/>
            <a:endParaRPr lang="pt-BR" sz="1400" dirty="0">
              <a:latin typeface="Times New Roman" pitchFamily="18" charset="0"/>
              <a:cs typeface="Times New Roman" pitchFamily="18" charset="0"/>
            </a:endParaRPr>
          </a:p>
          <a:p>
            <a:r>
              <a:rPr lang="pt-BR" sz="1400" b="1" u="sng" dirty="0">
                <a:latin typeface="Times New Roman" pitchFamily="18" charset="0"/>
                <a:cs typeface="Times New Roman" pitchFamily="18" charset="0"/>
              </a:rPr>
              <a:t>Projeto Atividade 0006</a:t>
            </a:r>
            <a:endParaRPr lang="pt-BR" sz="1400" dirty="0">
              <a:latin typeface="Times New Roman" pitchFamily="18" charset="0"/>
              <a:cs typeface="Times New Roman" pitchFamily="18" charset="0"/>
            </a:endParaRPr>
          </a:p>
          <a:p>
            <a:r>
              <a:rPr lang="pt-BR" sz="1400" dirty="0">
                <a:latin typeface="Times New Roman" pitchFamily="18" charset="0"/>
                <a:cs typeface="Times New Roman" pitchFamily="18" charset="0"/>
              </a:rPr>
              <a:t>Até </a:t>
            </a:r>
            <a:r>
              <a:rPr lang="pt-BR" sz="1400" dirty="0" smtClean="0">
                <a:latin typeface="Times New Roman" pitchFamily="18" charset="0"/>
                <a:cs typeface="Times New Roman" pitchFamily="18" charset="0"/>
              </a:rPr>
              <a:t>30/04/2019 </a:t>
            </a:r>
            <a:r>
              <a:rPr lang="pt-BR" sz="1400" dirty="0">
                <a:latin typeface="Times New Roman" pitchFamily="18" charset="0"/>
                <a:cs typeface="Times New Roman" pitchFamily="18" charset="0"/>
              </a:rPr>
              <a:t>eram </a:t>
            </a:r>
            <a:r>
              <a:rPr lang="pt-BR" sz="1400" dirty="0" smtClean="0">
                <a:latin typeface="Times New Roman" pitchFamily="18" charset="0"/>
                <a:cs typeface="Times New Roman" pitchFamily="18" charset="0"/>
              </a:rPr>
              <a:t>76 aposentados e pensionistas (64 aposentados e 12 pensionistas), destes 01 </a:t>
            </a:r>
            <a:r>
              <a:rPr lang="pt-BR" sz="1400" dirty="0">
                <a:latin typeface="Times New Roman" pitchFamily="18" charset="0"/>
                <a:cs typeface="Times New Roman" pitchFamily="18" charset="0"/>
              </a:rPr>
              <a:t>se </a:t>
            </a:r>
            <a:r>
              <a:rPr lang="pt-BR" sz="1400" dirty="0" smtClean="0">
                <a:latin typeface="Times New Roman" pitchFamily="18" charset="0"/>
                <a:cs typeface="Times New Roman" pitchFamily="18" charset="0"/>
              </a:rPr>
              <a:t>aposentou </a:t>
            </a:r>
            <a:r>
              <a:rPr lang="pt-BR" sz="1400" dirty="0">
                <a:latin typeface="Times New Roman" pitchFamily="18" charset="0"/>
                <a:cs typeface="Times New Roman" pitchFamily="18" charset="0"/>
              </a:rPr>
              <a:t>entre </a:t>
            </a:r>
            <a:r>
              <a:rPr lang="pt-BR" sz="1400" dirty="0" smtClean="0">
                <a:latin typeface="Times New Roman" pitchFamily="18" charset="0"/>
                <a:cs typeface="Times New Roman" pitchFamily="18" charset="0"/>
              </a:rPr>
              <a:t>01/01/2019 </a:t>
            </a:r>
            <a:r>
              <a:rPr lang="pt-BR" sz="1400" dirty="0">
                <a:latin typeface="Times New Roman" pitchFamily="18" charset="0"/>
                <a:cs typeface="Times New Roman" pitchFamily="18" charset="0"/>
              </a:rPr>
              <a:t>à </a:t>
            </a:r>
            <a:r>
              <a:rPr lang="pt-BR" sz="1400" dirty="0" smtClean="0">
                <a:latin typeface="Times New Roman" pitchFamily="18" charset="0"/>
                <a:cs typeface="Times New Roman" pitchFamily="18" charset="0"/>
              </a:rPr>
              <a:t>30/04/2019 </a:t>
            </a:r>
            <a:r>
              <a:rPr lang="pt-BR" sz="1400" dirty="0">
                <a:latin typeface="Times New Roman" pitchFamily="18" charset="0"/>
                <a:cs typeface="Times New Roman" pitchFamily="18" charset="0"/>
              </a:rPr>
              <a:t>– </a:t>
            </a:r>
            <a:r>
              <a:rPr lang="pt-BR" sz="1400" dirty="0" smtClean="0">
                <a:latin typeface="Times New Roman" pitchFamily="18" charset="0"/>
                <a:cs typeface="Times New Roman" pitchFamily="18" charset="0"/>
              </a:rPr>
              <a:t>Arlete Bernadete Junkes Pauli.</a:t>
            </a:r>
            <a:endParaRPr lang="pt-BR" sz="1400" dirty="0">
              <a:latin typeface="Times New Roman" pitchFamily="18" charset="0"/>
              <a:cs typeface="Times New Roman" pitchFamily="18" charset="0"/>
            </a:endParaRPr>
          </a:p>
          <a:p>
            <a:r>
              <a:rPr lang="pt-BR" sz="1400" dirty="0">
                <a:solidFill>
                  <a:srgbClr val="FF0000"/>
                </a:solidFill>
                <a:latin typeface="Times New Roman" pitchFamily="18" charset="0"/>
                <a:cs typeface="Times New Roman" pitchFamily="18" charset="0"/>
              </a:rPr>
              <a:t> </a:t>
            </a:r>
          </a:p>
          <a:p>
            <a:r>
              <a:rPr lang="pt-BR" sz="1400" b="1" u="sng" dirty="0">
                <a:latin typeface="Times New Roman" pitchFamily="18" charset="0"/>
                <a:cs typeface="Times New Roman" pitchFamily="18" charset="0"/>
              </a:rPr>
              <a:t>Projeto Atividade 0007</a:t>
            </a:r>
            <a:endParaRPr lang="pt-BR" sz="1400" dirty="0">
              <a:latin typeface="Times New Roman" pitchFamily="18" charset="0"/>
              <a:cs typeface="Times New Roman" pitchFamily="18" charset="0"/>
            </a:endParaRPr>
          </a:p>
          <a:p>
            <a:r>
              <a:rPr lang="pt-BR" sz="1400" dirty="0">
                <a:latin typeface="Times New Roman" pitchFamily="18" charset="0"/>
                <a:cs typeface="Times New Roman" pitchFamily="18" charset="0"/>
              </a:rPr>
              <a:t>São 10 pessoas aposentadas pelo tesouro. São 05 inativos e 05 pensionistas a cargo do tesouro.</a:t>
            </a:r>
          </a:p>
          <a:p>
            <a:pPr algn="just"/>
            <a:endParaRPr lang="pt-BR" sz="1400" dirty="0">
              <a:latin typeface="Times New Roman" pitchFamily="18" charset="0"/>
              <a:cs typeface="Times New Roman" pitchFamily="18" charset="0"/>
            </a:endParaRPr>
          </a:p>
        </p:txBody>
      </p:sp>
    </p:spTree>
    <p:extLst>
      <p:ext uri="{BB962C8B-B14F-4D97-AF65-F5344CB8AC3E}">
        <p14:creationId xmlns:p14="http://schemas.microsoft.com/office/powerpoint/2010/main" val="394116934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p:cNvGraphicFramePr>
            <a:graphicFrameLocks noGrp="1"/>
          </p:cNvGraphicFramePr>
          <p:nvPr>
            <p:extLst>
              <p:ext uri="{D42A27DB-BD31-4B8C-83A1-F6EECF244321}">
                <p14:modId xmlns:p14="http://schemas.microsoft.com/office/powerpoint/2010/main" val="2106700368"/>
              </p:ext>
            </p:extLst>
          </p:nvPr>
        </p:nvGraphicFramePr>
        <p:xfrm>
          <a:off x="1259632" y="260648"/>
          <a:ext cx="7499350" cy="476537"/>
        </p:xfrm>
        <a:graphic>
          <a:graphicData uri="http://schemas.openxmlformats.org/drawingml/2006/table">
            <a:tbl>
              <a:tblPr>
                <a:tableStyleId>{5C22544A-7EE6-4342-B048-85BDC9FD1C3A}</a:tableStyleId>
              </a:tblPr>
              <a:tblGrid>
                <a:gridCol w="455354"/>
                <a:gridCol w="2496974"/>
                <a:gridCol w="720080"/>
                <a:gridCol w="558561"/>
                <a:gridCol w="449551"/>
                <a:gridCol w="288032"/>
                <a:gridCol w="587786"/>
                <a:gridCol w="649197"/>
                <a:gridCol w="649197"/>
                <a:gridCol w="644618"/>
              </a:tblGrid>
              <a:tr h="109970">
                <a:tc>
                  <a:txBody>
                    <a:bodyPr/>
                    <a:lstStyle/>
                    <a:p>
                      <a:pPr algn="ctr">
                        <a:spcAft>
                          <a:spcPts val="0"/>
                        </a:spcAft>
                      </a:pPr>
                      <a:r>
                        <a:rPr lang="pt-BR" sz="700" dirty="0">
                          <a:effectLst/>
                        </a:rPr>
                        <a:t>0014</a:t>
                      </a:r>
                      <a:endParaRPr lang="pt-BR" sz="1000" dirty="0">
                        <a:effectLst/>
                        <a:latin typeface="Times New Roman"/>
                        <a:ea typeface="Times New Roman"/>
                      </a:endParaRPr>
                    </a:p>
                  </a:txBody>
                  <a:tcPr marL="35638" marR="35638" marT="0" marB="0" anchor="b"/>
                </a:tc>
                <a:tc>
                  <a:txBody>
                    <a:bodyPr/>
                    <a:lstStyle/>
                    <a:p>
                      <a:pPr indent="237490">
                        <a:spcAft>
                          <a:spcPts val="0"/>
                        </a:spcAft>
                      </a:pPr>
                      <a:r>
                        <a:rPr lang="pt-BR" sz="700">
                          <a:effectLst/>
                        </a:rPr>
                        <a:t>ENCARGOS GERAIS</a:t>
                      </a:r>
                      <a:endParaRPr lang="pt-BR" sz="1000">
                        <a:effectLst/>
                        <a:latin typeface="Times New Roman"/>
                        <a:ea typeface="Times New Roman"/>
                      </a:endParaRPr>
                    </a:p>
                  </a:txBody>
                  <a:tcPr marL="35638" marR="35638" marT="0" marB="0" anchor="b"/>
                </a:tc>
                <a:tc>
                  <a:txBody>
                    <a:bodyPr/>
                    <a:lstStyle/>
                    <a:p>
                      <a:pPr algn="ctr">
                        <a:spcAft>
                          <a:spcPts val="0"/>
                        </a:spcAft>
                      </a:pPr>
                      <a:r>
                        <a:rPr lang="pt-BR" sz="700">
                          <a:effectLst/>
                        </a:rPr>
                        <a:t> </a:t>
                      </a:r>
                      <a:endParaRPr lang="pt-BR" sz="1000">
                        <a:effectLst/>
                        <a:latin typeface="Times New Roman"/>
                        <a:ea typeface="Times New Roman"/>
                      </a:endParaRPr>
                    </a:p>
                  </a:txBody>
                  <a:tcPr marL="35638" marR="35638" marT="0" marB="0" anchor="b"/>
                </a:tc>
                <a:tc>
                  <a:txBody>
                    <a:bodyPr/>
                    <a:lstStyle/>
                    <a:p>
                      <a:pPr algn="ctr">
                        <a:spcAft>
                          <a:spcPts val="0"/>
                        </a:spcAft>
                      </a:pPr>
                      <a:r>
                        <a:rPr lang="pt-BR" sz="700">
                          <a:effectLst/>
                        </a:rPr>
                        <a:t> </a:t>
                      </a:r>
                      <a:endParaRPr lang="pt-BR" sz="1000">
                        <a:effectLst/>
                        <a:latin typeface="Times New Roman"/>
                        <a:ea typeface="Times New Roman"/>
                      </a:endParaRPr>
                    </a:p>
                  </a:txBody>
                  <a:tcPr marL="35638" marR="35638" marT="0" marB="0" anchor="b"/>
                </a:tc>
                <a:tc>
                  <a:txBody>
                    <a:bodyPr/>
                    <a:lstStyle/>
                    <a:p>
                      <a:pPr algn="r">
                        <a:spcAft>
                          <a:spcPts val="0"/>
                        </a:spcAft>
                      </a:pPr>
                      <a:r>
                        <a:rPr lang="pt-BR" sz="700">
                          <a:effectLst/>
                        </a:rPr>
                        <a:t> </a:t>
                      </a:r>
                      <a:endParaRPr lang="pt-BR" sz="1000">
                        <a:effectLst/>
                        <a:latin typeface="Times New Roman"/>
                        <a:ea typeface="Times New Roman"/>
                      </a:endParaRPr>
                    </a:p>
                  </a:txBody>
                  <a:tcPr marL="35638" marR="35638" marT="0" marB="0" anchor="b"/>
                </a:tc>
                <a:tc>
                  <a:txBody>
                    <a:bodyPr/>
                    <a:lstStyle/>
                    <a:p>
                      <a:pPr algn="r">
                        <a:spcAft>
                          <a:spcPts val="0"/>
                        </a:spcAft>
                      </a:pPr>
                      <a:r>
                        <a:rPr lang="pt-BR" sz="700">
                          <a:effectLst/>
                        </a:rPr>
                        <a:t> </a:t>
                      </a:r>
                      <a:endParaRPr lang="pt-BR" sz="1000">
                        <a:effectLst/>
                        <a:latin typeface="Times New Roman"/>
                        <a:ea typeface="Times New Roman"/>
                      </a:endParaRPr>
                    </a:p>
                  </a:txBody>
                  <a:tcPr marL="35638" marR="35638" marT="0" marB="0" anchor="b"/>
                </a:tc>
                <a:tc>
                  <a:txBody>
                    <a:bodyPr/>
                    <a:lstStyle/>
                    <a:p>
                      <a:pPr algn="r">
                        <a:spcAft>
                          <a:spcPts val="0"/>
                        </a:spcAft>
                      </a:pPr>
                      <a:r>
                        <a:rPr lang="pt-BR" sz="700">
                          <a:effectLst/>
                        </a:rPr>
                        <a:t> </a:t>
                      </a:r>
                      <a:endParaRPr lang="pt-BR" sz="1000">
                        <a:effectLst/>
                        <a:latin typeface="Times New Roman"/>
                        <a:ea typeface="Times New Roman"/>
                      </a:endParaRPr>
                    </a:p>
                  </a:txBody>
                  <a:tcPr marL="35638" marR="35638" marT="0" marB="0" anchor="b"/>
                </a:tc>
                <a:tc>
                  <a:txBody>
                    <a:bodyPr/>
                    <a:lstStyle/>
                    <a:p>
                      <a:pPr algn="r">
                        <a:spcAft>
                          <a:spcPts val="0"/>
                        </a:spcAft>
                      </a:pPr>
                      <a:r>
                        <a:rPr lang="pt-BR" sz="700">
                          <a:effectLst/>
                        </a:rPr>
                        <a:t> </a:t>
                      </a:r>
                      <a:endParaRPr lang="pt-BR" sz="1000">
                        <a:effectLst/>
                        <a:latin typeface="Times New Roman"/>
                        <a:ea typeface="Times New Roman"/>
                      </a:endParaRPr>
                    </a:p>
                  </a:txBody>
                  <a:tcPr marL="35638" marR="35638" marT="0" marB="0" anchor="b"/>
                </a:tc>
                <a:tc>
                  <a:txBody>
                    <a:bodyPr/>
                    <a:lstStyle/>
                    <a:p>
                      <a:pPr algn="r">
                        <a:spcAft>
                          <a:spcPts val="0"/>
                        </a:spcAft>
                      </a:pPr>
                      <a:r>
                        <a:rPr lang="pt-BR" sz="700">
                          <a:effectLst/>
                        </a:rPr>
                        <a:t> </a:t>
                      </a:r>
                      <a:endParaRPr lang="pt-BR" sz="1000">
                        <a:effectLst/>
                        <a:latin typeface="Times New Roman"/>
                        <a:ea typeface="Times New Roman"/>
                      </a:endParaRPr>
                    </a:p>
                  </a:txBody>
                  <a:tcPr marL="35638" marR="35638" marT="0" marB="0"/>
                </a:tc>
                <a:tc>
                  <a:txBody>
                    <a:bodyPr/>
                    <a:lstStyle/>
                    <a:p>
                      <a:pPr algn="r">
                        <a:spcAft>
                          <a:spcPts val="0"/>
                        </a:spcAft>
                      </a:pPr>
                      <a:r>
                        <a:rPr lang="pt-BR" sz="700">
                          <a:effectLst/>
                        </a:rPr>
                        <a:t> </a:t>
                      </a:r>
                      <a:endParaRPr lang="pt-BR" sz="1000">
                        <a:effectLst/>
                        <a:latin typeface="Times New Roman"/>
                        <a:ea typeface="Times New Roman"/>
                      </a:endParaRPr>
                    </a:p>
                  </a:txBody>
                  <a:tcPr marL="35638" marR="35638" marT="0" marB="0" anchor="b"/>
                </a:tc>
              </a:tr>
              <a:tr h="122189">
                <a:tc>
                  <a:txBody>
                    <a:bodyPr/>
                    <a:lstStyle/>
                    <a:p>
                      <a:pPr algn="ctr">
                        <a:spcAft>
                          <a:spcPts val="0"/>
                        </a:spcAft>
                      </a:pPr>
                      <a:r>
                        <a:rPr lang="pt-BR" sz="800">
                          <a:effectLst/>
                        </a:rPr>
                        <a:t>0003</a:t>
                      </a:r>
                      <a:endParaRPr lang="pt-BR" sz="1000">
                        <a:effectLst/>
                        <a:latin typeface="Times New Roman"/>
                        <a:ea typeface="Times New Roman"/>
                      </a:endParaRPr>
                    </a:p>
                  </a:txBody>
                  <a:tcPr marL="35638" marR="35638" marT="0" marB="0" anchor="b"/>
                </a:tc>
                <a:tc>
                  <a:txBody>
                    <a:bodyPr/>
                    <a:lstStyle/>
                    <a:p>
                      <a:pPr indent="237490">
                        <a:spcAft>
                          <a:spcPts val="0"/>
                        </a:spcAft>
                      </a:pPr>
                      <a:r>
                        <a:rPr lang="pt-BR" sz="800">
                          <a:effectLst/>
                        </a:rPr>
                        <a:t>Amortização de Dívidas</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Contrato</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Unidade</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4</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5</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1</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430.000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430.796</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796</a:t>
                      </a:r>
                      <a:endParaRPr lang="pt-BR" sz="1000">
                        <a:effectLst/>
                        <a:latin typeface="Times New Roman"/>
                        <a:ea typeface="Times New Roman"/>
                      </a:endParaRPr>
                    </a:p>
                  </a:txBody>
                  <a:tcPr marL="35638" marR="35638" marT="0" marB="0" anchor="b"/>
                </a:tc>
              </a:tr>
              <a:tr h="122189">
                <a:tc>
                  <a:txBody>
                    <a:bodyPr/>
                    <a:lstStyle/>
                    <a:p>
                      <a:pPr algn="ctr">
                        <a:spcAft>
                          <a:spcPts val="0"/>
                        </a:spcAft>
                      </a:pPr>
                      <a:r>
                        <a:rPr lang="pt-BR" sz="800">
                          <a:effectLst/>
                        </a:rPr>
                        <a:t>0004</a:t>
                      </a:r>
                      <a:endParaRPr lang="pt-BR" sz="1000">
                        <a:effectLst/>
                        <a:latin typeface="Times New Roman"/>
                        <a:ea typeface="Times New Roman"/>
                      </a:endParaRPr>
                    </a:p>
                  </a:txBody>
                  <a:tcPr marL="35638" marR="35638" marT="0" marB="0" anchor="b"/>
                </a:tc>
                <a:tc>
                  <a:txBody>
                    <a:bodyPr/>
                    <a:lstStyle/>
                    <a:p>
                      <a:pPr indent="237490">
                        <a:spcAft>
                          <a:spcPts val="0"/>
                        </a:spcAft>
                      </a:pPr>
                      <a:r>
                        <a:rPr lang="pt-BR" sz="800" dirty="0">
                          <a:effectLst/>
                        </a:rPr>
                        <a:t>Contribuição ao PASEP</a:t>
                      </a:r>
                      <a:endParaRPr lang="pt-BR" sz="1000" dirty="0">
                        <a:effectLst/>
                        <a:latin typeface="Times New Roman"/>
                        <a:ea typeface="Times New Roman"/>
                      </a:endParaRPr>
                    </a:p>
                  </a:txBody>
                  <a:tcPr marL="35638" marR="35638" marT="0" marB="0" anchor="b"/>
                </a:tc>
                <a:tc>
                  <a:txBody>
                    <a:bodyPr/>
                    <a:lstStyle/>
                    <a:p>
                      <a:pPr algn="ctr">
                        <a:spcAft>
                          <a:spcPts val="0"/>
                        </a:spcAft>
                      </a:pPr>
                      <a:r>
                        <a:rPr lang="pt-BR" sz="800">
                          <a:effectLst/>
                        </a:rPr>
                        <a:t>Beneficiários</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Unidade</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280</a:t>
                      </a:r>
                      <a:endParaRPr lang="pt-BR" sz="1000">
                        <a:effectLst/>
                        <a:latin typeface="Times New Roman"/>
                        <a:ea typeface="Times New Roman"/>
                      </a:endParaRPr>
                    </a:p>
                  </a:txBody>
                  <a:tcPr marL="35638" marR="35638" marT="0" marB="0" anchor="b"/>
                </a:tc>
                <a:tc>
                  <a:txBody>
                    <a:bodyPr/>
                    <a:lstStyle/>
                    <a:p>
                      <a:pPr algn="r">
                        <a:spcAft>
                          <a:spcPts val="0"/>
                        </a:spcAft>
                      </a:pPr>
                      <a:r>
                        <a:rPr lang="pt-BR" sz="800" dirty="0" smtClean="0">
                          <a:effectLst/>
                        </a:rPr>
                        <a:t>279</a:t>
                      </a:r>
                      <a:r>
                        <a:rPr lang="pt-BR" sz="800" dirty="0">
                          <a:effectLst/>
                        </a:rPr>
                        <a:t> </a:t>
                      </a:r>
                      <a:endParaRPr lang="pt-BR" sz="1000" dirty="0">
                        <a:effectLst/>
                        <a:latin typeface="Times New Roman"/>
                        <a:ea typeface="Times New Roman"/>
                      </a:endParaRPr>
                    </a:p>
                  </a:txBody>
                  <a:tcPr marL="35638" marR="35638" marT="0" marB="0" anchor="b"/>
                </a:tc>
                <a:tc>
                  <a:txBody>
                    <a:bodyPr/>
                    <a:lstStyle/>
                    <a:p>
                      <a:pPr algn="r">
                        <a:spcAft>
                          <a:spcPts val="0"/>
                        </a:spcAft>
                      </a:pPr>
                      <a:r>
                        <a:rPr lang="pt-BR" sz="800" dirty="0" smtClean="0">
                          <a:effectLst/>
                        </a:rPr>
                        <a:t>(1)</a:t>
                      </a:r>
                      <a:r>
                        <a:rPr lang="pt-BR" sz="800" dirty="0">
                          <a:effectLst/>
                        </a:rPr>
                        <a:t> </a:t>
                      </a:r>
                      <a:endParaRPr lang="pt-BR" sz="1000" dirty="0">
                        <a:effectLst/>
                        <a:latin typeface="Times New Roman"/>
                        <a:ea typeface="Times New Roman"/>
                      </a:endParaRPr>
                    </a:p>
                  </a:txBody>
                  <a:tcPr marL="35638" marR="35638" marT="0" marB="0" anchor="b"/>
                </a:tc>
                <a:tc>
                  <a:txBody>
                    <a:bodyPr/>
                    <a:lstStyle/>
                    <a:p>
                      <a:pPr algn="r">
                        <a:spcAft>
                          <a:spcPts val="0"/>
                        </a:spcAft>
                      </a:pPr>
                      <a:r>
                        <a:rPr lang="pt-BR" sz="800">
                          <a:effectLst/>
                        </a:rPr>
                        <a:t>113.000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89.795</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(23.205)</a:t>
                      </a:r>
                      <a:endParaRPr lang="pt-BR" sz="1000">
                        <a:effectLst/>
                        <a:latin typeface="Times New Roman"/>
                        <a:ea typeface="Times New Roman"/>
                      </a:endParaRPr>
                    </a:p>
                  </a:txBody>
                  <a:tcPr marL="35638" marR="35638" marT="0" marB="0" anchor="b"/>
                </a:tc>
              </a:tr>
              <a:tr h="122189">
                <a:tc>
                  <a:txBody>
                    <a:bodyPr/>
                    <a:lstStyle/>
                    <a:p>
                      <a:pPr algn="ctr">
                        <a:spcAft>
                          <a:spcPts val="0"/>
                        </a:spcAft>
                      </a:pPr>
                      <a:r>
                        <a:rPr lang="pt-BR" sz="800">
                          <a:effectLst/>
                        </a:rPr>
                        <a:t>0005</a:t>
                      </a:r>
                      <a:endParaRPr lang="pt-BR" sz="1000">
                        <a:effectLst/>
                        <a:latin typeface="Times New Roman"/>
                        <a:ea typeface="Times New Roman"/>
                      </a:endParaRPr>
                    </a:p>
                  </a:txBody>
                  <a:tcPr marL="35638" marR="35638" marT="0" marB="0" anchor="b"/>
                </a:tc>
                <a:tc>
                  <a:txBody>
                    <a:bodyPr/>
                    <a:lstStyle/>
                    <a:p>
                      <a:pPr indent="237490">
                        <a:spcAft>
                          <a:spcPts val="0"/>
                        </a:spcAft>
                      </a:pPr>
                      <a:r>
                        <a:rPr lang="pt-BR" sz="800">
                          <a:effectLst/>
                        </a:rPr>
                        <a:t>Contribuições a Entidades Municipalistas</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Entidade</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Unidade</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3</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3</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46.000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49.721</a:t>
                      </a:r>
                      <a:endParaRPr lang="pt-BR" sz="1000">
                        <a:effectLst/>
                        <a:latin typeface="Times New Roman"/>
                        <a:ea typeface="Times New Roman"/>
                      </a:endParaRPr>
                    </a:p>
                  </a:txBody>
                  <a:tcPr marL="35638" marR="35638" marT="0" marB="0"/>
                </a:tc>
                <a:tc>
                  <a:txBody>
                    <a:bodyPr/>
                    <a:lstStyle/>
                    <a:p>
                      <a:pPr algn="r">
                        <a:spcAft>
                          <a:spcPts val="0"/>
                        </a:spcAft>
                      </a:pPr>
                      <a:r>
                        <a:rPr lang="pt-BR" sz="800" dirty="0">
                          <a:effectLst/>
                        </a:rPr>
                        <a:t>3.721</a:t>
                      </a:r>
                      <a:endParaRPr lang="pt-BR" sz="1000" dirty="0">
                        <a:effectLst/>
                        <a:latin typeface="Times New Roman"/>
                        <a:ea typeface="Times New Roman"/>
                      </a:endParaRPr>
                    </a:p>
                  </a:txBody>
                  <a:tcPr marL="35638" marR="35638" marT="0" marB="0" anchor="b"/>
                </a:tc>
              </a:tr>
            </a:tbl>
          </a:graphicData>
        </a:graphic>
      </p:graphicFrame>
      <p:sp>
        <p:nvSpPr>
          <p:cNvPr id="4" name="CaixaDeTexto 3"/>
          <p:cNvSpPr txBox="1"/>
          <p:nvPr/>
        </p:nvSpPr>
        <p:spPr>
          <a:xfrm>
            <a:off x="1259632" y="1196752"/>
            <a:ext cx="7632848" cy="2246769"/>
          </a:xfrm>
          <a:prstGeom prst="rect">
            <a:avLst/>
          </a:prstGeom>
          <a:noFill/>
        </p:spPr>
        <p:txBody>
          <a:bodyPr wrap="square" rtlCol="0">
            <a:spAutoFit/>
          </a:bodyPr>
          <a:lstStyle/>
          <a:p>
            <a:pPr algn="just"/>
            <a:r>
              <a:rPr lang="pt-BR" sz="1400" b="1" u="sng" dirty="0">
                <a:latin typeface="Times New Roman" pitchFamily="18" charset="0"/>
                <a:cs typeface="Times New Roman" pitchFamily="18" charset="0"/>
              </a:rPr>
              <a:t>Projeto Atividade 0003</a:t>
            </a:r>
            <a:endParaRPr lang="pt-BR" sz="1400" dirty="0">
              <a:latin typeface="Times New Roman" pitchFamily="18" charset="0"/>
              <a:cs typeface="Times New Roman" pitchFamily="18" charset="0"/>
            </a:endParaRPr>
          </a:p>
          <a:p>
            <a:pPr algn="just"/>
            <a:r>
              <a:rPr lang="pt-BR" sz="1400" dirty="0">
                <a:latin typeface="Times New Roman" pitchFamily="18" charset="0"/>
                <a:cs typeface="Times New Roman" pitchFamily="18" charset="0"/>
              </a:rPr>
              <a:t>Se refere à amortização de parcelas para o </a:t>
            </a:r>
            <a:r>
              <a:rPr lang="pt-BR" sz="1400" dirty="0" err="1">
                <a:latin typeface="Times New Roman" pitchFamily="18" charset="0"/>
                <a:cs typeface="Times New Roman" pitchFamily="18" charset="0"/>
              </a:rPr>
              <a:t>Badesc</a:t>
            </a:r>
            <a:r>
              <a:rPr lang="pt-BR" sz="1400" dirty="0">
                <a:latin typeface="Times New Roman" pitchFamily="18" charset="0"/>
                <a:cs typeface="Times New Roman" pitchFamily="18" charset="0"/>
              </a:rPr>
              <a:t> Cidades, Cohab, </a:t>
            </a:r>
            <a:r>
              <a:rPr lang="pt-BR" sz="1400" dirty="0" err="1">
                <a:latin typeface="Times New Roman" pitchFamily="18" charset="0"/>
                <a:cs typeface="Times New Roman" pitchFamily="18" charset="0"/>
              </a:rPr>
              <a:t>Badesc</a:t>
            </a:r>
            <a:r>
              <a:rPr lang="pt-BR" sz="1400" dirty="0">
                <a:latin typeface="Times New Roman" pitchFamily="18" charset="0"/>
                <a:cs typeface="Times New Roman" pitchFamily="18" charset="0"/>
              </a:rPr>
              <a:t> e o parcelamento do INSS – que são duas dívidas e BRDE</a:t>
            </a:r>
          </a:p>
          <a:p>
            <a:pPr algn="just"/>
            <a:r>
              <a:rPr lang="pt-BR" sz="1400" dirty="0">
                <a:latin typeface="Times New Roman" pitchFamily="18" charset="0"/>
                <a:cs typeface="Times New Roman" pitchFamily="18" charset="0"/>
              </a:rPr>
              <a:t> </a:t>
            </a:r>
          </a:p>
          <a:p>
            <a:pPr algn="just"/>
            <a:r>
              <a:rPr lang="pt-BR" sz="1400" b="1" u="sng" dirty="0">
                <a:latin typeface="Times New Roman" pitchFamily="18" charset="0"/>
                <a:cs typeface="Times New Roman" pitchFamily="18" charset="0"/>
              </a:rPr>
              <a:t>Projeto Atividade 0004</a:t>
            </a:r>
            <a:endParaRPr lang="pt-BR" sz="1400" dirty="0">
              <a:latin typeface="Times New Roman" pitchFamily="18" charset="0"/>
              <a:cs typeface="Times New Roman" pitchFamily="18" charset="0"/>
            </a:endParaRPr>
          </a:p>
          <a:p>
            <a:pPr algn="just"/>
            <a:r>
              <a:rPr lang="pt-BR" sz="1400" dirty="0">
                <a:latin typeface="Times New Roman" pitchFamily="18" charset="0"/>
                <a:cs typeface="Times New Roman" pitchFamily="18" charset="0"/>
              </a:rPr>
              <a:t>É a própria despesa PASEP e a dedução de PASEP nas receitas de </a:t>
            </a:r>
            <a:r>
              <a:rPr lang="pt-BR" sz="1400" dirty="0" smtClean="0">
                <a:latin typeface="Times New Roman" pitchFamily="18" charset="0"/>
                <a:cs typeface="Times New Roman" pitchFamily="18" charset="0"/>
              </a:rPr>
              <a:t>IPI, </a:t>
            </a:r>
            <a:r>
              <a:rPr lang="pt-BR" sz="1400" dirty="0">
                <a:latin typeface="Times New Roman" pitchFamily="18" charset="0"/>
                <a:cs typeface="Times New Roman" pitchFamily="18" charset="0"/>
              </a:rPr>
              <a:t>FPM, </a:t>
            </a:r>
            <a:r>
              <a:rPr lang="pt-BR" sz="1400" dirty="0" smtClean="0">
                <a:latin typeface="Times New Roman" pitchFamily="18" charset="0"/>
                <a:cs typeface="Times New Roman" pitchFamily="18" charset="0"/>
              </a:rPr>
              <a:t>ITR, entre outras.</a:t>
            </a:r>
            <a:endParaRPr lang="pt-BR" sz="1400" dirty="0">
              <a:latin typeface="Times New Roman" pitchFamily="18" charset="0"/>
              <a:cs typeface="Times New Roman" pitchFamily="18" charset="0"/>
            </a:endParaRPr>
          </a:p>
          <a:p>
            <a:pPr algn="just"/>
            <a:r>
              <a:rPr lang="pt-BR" sz="1400" b="1" dirty="0">
                <a:latin typeface="Times New Roman" pitchFamily="18" charset="0"/>
                <a:cs typeface="Times New Roman" pitchFamily="18" charset="0"/>
              </a:rPr>
              <a:t> </a:t>
            </a:r>
            <a:endParaRPr lang="pt-BR" sz="1400" dirty="0">
              <a:latin typeface="Times New Roman" pitchFamily="18" charset="0"/>
              <a:cs typeface="Times New Roman" pitchFamily="18" charset="0"/>
            </a:endParaRPr>
          </a:p>
          <a:p>
            <a:pPr algn="just"/>
            <a:r>
              <a:rPr lang="pt-BR" sz="1400" b="1" u="sng" dirty="0">
                <a:latin typeface="Times New Roman" pitchFamily="18" charset="0"/>
                <a:cs typeface="Times New Roman" pitchFamily="18" charset="0"/>
              </a:rPr>
              <a:t>Projeto Atividade 0005</a:t>
            </a:r>
            <a:endParaRPr lang="pt-BR" sz="1400" dirty="0">
              <a:latin typeface="Times New Roman" pitchFamily="18" charset="0"/>
              <a:cs typeface="Times New Roman" pitchFamily="18" charset="0"/>
            </a:endParaRPr>
          </a:p>
          <a:p>
            <a:pPr algn="just"/>
            <a:r>
              <a:rPr lang="pt-BR" sz="1400" dirty="0">
                <a:latin typeface="Times New Roman" pitchFamily="18" charset="0"/>
                <a:cs typeface="Times New Roman" pitchFamily="18" charset="0"/>
              </a:rPr>
              <a:t>Se refere à transferência da </a:t>
            </a:r>
            <a:r>
              <a:rPr lang="pt-BR" sz="1400" dirty="0" err="1">
                <a:latin typeface="Times New Roman" pitchFamily="18" charset="0"/>
                <a:cs typeface="Times New Roman" pitchFamily="18" charset="0"/>
              </a:rPr>
              <a:t>Fecam</a:t>
            </a:r>
            <a:r>
              <a:rPr lang="pt-BR" sz="1400" dirty="0">
                <a:latin typeface="Times New Roman" pitchFamily="18" charset="0"/>
                <a:cs typeface="Times New Roman" pitchFamily="18" charset="0"/>
              </a:rPr>
              <a:t>, Confederação Nacional dos Municípios e pela contribuição à Associação dos Municípios da </a:t>
            </a:r>
            <a:r>
              <a:rPr lang="pt-BR" sz="1400" dirty="0" err="1">
                <a:latin typeface="Times New Roman" pitchFamily="18" charset="0"/>
                <a:cs typeface="Times New Roman" pitchFamily="18" charset="0"/>
              </a:rPr>
              <a:t>Granfpolis</a:t>
            </a:r>
            <a:r>
              <a:rPr lang="pt-BR" sz="1400" dirty="0">
                <a:latin typeface="Times New Roman" pitchFamily="18" charset="0"/>
                <a:cs typeface="Times New Roman" pitchFamily="18" charset="0"/>
              </a:rPr>
              <a:t>.</a:t>
            </a:r>
          </a:p>
        </p:txBody>
      </p:sp>
    </p:spTree>
    <p:extLst>
      <p:ext uri="{BB962C8B-B14F-4D97-AF65-F5344CB8AC3E}">
        <p14:creationId xmlns:p14="http://schemas.microsoft.com/office/powerpoint/2010/main" val="409229420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p:cNvGraphicFramePr>
            <a:graphicFrameLocks noGrp="1"/>
          </p:cNvGraphicFramePr>
          <p:nvPr>
            <p:extLst>
              <p:ext uri="{D42A27DB-BD31-4B8C-83A1-F6EECF244321}">
                <p14:modId xmlns:p14="http://schemas.microsoft.com/office/powerpoint/2010/main" val="1696458057"/>
              </p:ext>
            </p:extLst>
          </p:nvPr>
        </p:nvGraphicFramePr>
        <p:xfrm>
          <a:off x="1259632" y="260648"/>
          <a:ext cx="7499350" cy="733134"/>
        </p:xfrm>
        <a:graphic>
          <a:graphicData uri="http://schemas.openxmlformats.org/drawingml/2006/table">
            <a:tbl>
              <a:tblPr>
                <a:tableStyleId>{5C22544A-7EE6-4342-B048-85BDC9FD1C3A}</a:tableStyleId>
              </a:tblPr>
              <a:tblGrid>
                <a:gridCol w="455354"/>
                <a:gridCol w="2496974"/>
                <a:gridCol w="504056"/>
                <a:gridCol w="648072"/>
                <a:gridCol w="223189"/>
                <a:gridCol w="648689"/>
                <a:gridCol w="580004"/>
                <a:gridCol w="649197"/>
                <a:gridCol w="649197"/>
                <a:gridCol w="644618"/>
              </a:tblGrid>
              <a:tr h="122189">
                <a:tc>
                  <a:txBody>
                    <a:bodyPr/>
                    <a:lstStyle/>
                    <a:p>
                      <a:pPr algn="ctr">
                        <a:spcAft>
                          <a:spcPts val="0"/>
                        </a:spcAft>
                      </a:pPr>
                      <a:r>
                        <a:rPr lang="pt-BR" sz="800" dirty="0">
                          <a:effectLst/>
                        </a:rPr>
                        <a:t>0015</a:t>
                      </a:r>
                      <a:endParaRPr lang="pt-BR" sz="1000" dirty="0">
                        <a:effectLst/>
                        <a:latin typeface="Times New Roman"/>
                        <a:ea typeface="Times New Roman"/>
                      </a:endParaRPr>
                    </a:p>
                  </a:txBody>
                  <a:tcPr marL="35638" marR="35638" marT="0" marB="0" anchor="b"/>
                </a:tc>
                <a:tc>
                  <a:txBody>
                    <a:bodyPr/>
                    <a:lstStyle/>
                    <a:p>
                      <a:pPr indent="237490">
                        <a:spcAft>
                          <a:spcPts val="0"/>
                        </a:spcAft>
                      </a:pPr>
                      <a:r>
                        <a:rPr lang="pt-BR" sz="800">
                          <a:effectLst/>
                        </a:rPr>
                        <a:t>AÇÃO LEGISLATIVA</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 </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 </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 </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 </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 </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 </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 </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 </a:t>
                      </a:r>
                      <a:endParaRPr lang="pt-BR" sz="1000">
                        <a:effectLst/>
                        <a:latin typeface="Times New Roman"/>
                        <a:ea typeface="Times New Roman"/>
                      </a:endParaRPr>
                    </a:p>
                  </a:txBody>
                  <a:tcPr marL="35638" marR="35638" marT="0" marB="0" anchor="b"/>
                </a:tc>
              </a:tr>
              <a:tr h="244378">
                <a:tc>
                  <a:txBody>
                    <a:bodyPr/>
                    <a:lstStyle/>
                    <a:p>
                      <a:pPr algn="ctr">
                        <a:spcAft>
                          <a:spcPts val="0"/>
                        </a:spcAft>
                      </a:pPr>
                      <a:r>
                        <a:rPr lang="pt-BR" sz="800">
                          <a:effectLst/>
                        </a:rPr>
                        <a:t>2038</a:t>
                      </a:r>
                      <a:endParaRPr lang="pt-BR" sz="1000">
                        <a:effectLst/>
                        <a:latin typeface="Times New Roman"/>
                        <a:ea typeface="Times New Roman"/>
                      </a:endParaRPr>
                    </a:p>
                  </a:txBody>
                  <a:tcPr marL="35638" marR="35638" marT="0" marB="0" anchor="b"/>
                </a:tc>
                <a:tc>
                  <a:txBody>
                    <a:bodyPr/>
                    <a:lstStyle/>
                    <a:p>
                      <a:pPr indent="237490">
                        <a:spcAft>
                          <a:spcPts val="0"/>
                        </a:spcAft>
                      </a:pPr>
                      <a:r>
                        <a:rPr lang="pt-BR" sz="800" dirty="0" err="1">
                          <a:effectLst/>
                        </a:rPr>
                        <a:t>Manut</a:t>
                      </a:r>
                      <a:r>
                        <a:rPr lang="pt-BR" sz="800" dirty="0">
                          <a:effectLst/>
                        </a:rPr>
                        <a:t>. das atividades Político Parlamentares</a:t>
                      </a:r>
                      <a:endParaRPr lang="pt-BR" sz="1000" dirty="0">
                        <a:effectLst/>
                        <a:latin typeface="Times New Roman"/>
                        <a:ea typeface="Times New Roman"/>
                      </a:endParaRPr>
                    </a:p>
                  </a:txBody>
                  <a:tcPr marL="35638" marR="35638" marT="0" marB="0" anchor="b"/>
                </a:tc>
                <a:tc>
                  <a:txBody>
                    <a:bodyPr/>
                    <a:lstStyle/>
                    <a:p>
                      <a:pPr algn="ctr">
                        <a:spcAft>
                          <a:spcPts val="0"/>
                        </a:spcAft>
                      </a:pPr>
                      <a:r>
                        <a:rPr lang="pt-BR" sz="800">
                          <a:effectLst/>
                        </a:rPr>
                        <a:t>Sessões </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Unidade</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12</a:t>
                      </a:r>
                      <a:endParaRPr lang="pt-BR" sz="1000">
                        <a:effectLst/>
                        <a:latin typeface="Times New Roman"/>
                        <a:ea typeface="Times New Roman"/>
                      </a:endParaRPr>
                    </a:p>
                  </a:txBody>
                  <a:tcPr marL="35638" marR="35638" marT="0" marB="0" anchor="b"/>
                </a:tc>
                <a:tc>
                  <a:txBody>
                    <a:bodyPr/>
                    <a:lstStyle/>
                    <a:p>
                      <a:pPr algn="r">
                        <a:spcAft>
                          <a:spcPts val="0"/>
                        </a:spcAft>
                      </a:pPr>
                      <a:r>
                        <a:rPr lang="pt-BR" sz="800" dirty="0" smtClean="0">
                          <a:effectLst/>
                        </a:rPr>
                        <a:t>12</a:t>
                      </a:r>
                      <a:r>
                        <a:rPr lang="pt-BR" sz="800" dirty="0">
                          <a:effectLst/>
                        </a:rPr>
                        <a:t> </a:t>
                      </a:r>
                      <a:endParaRPr lang="pt-BR" sz="1000" dirty="0">
                        <a:effectLst/>
                        <a:latin typeface="Times New Roman"/>
                        <a:ea typeface="Times New Roman"/>
                      </a:endParaRPr>
                    </a:p>
                  </a:txBody>
                  <a:tcPr marL="35638" marR="35638" marT="0" marB="0" anchor="b"/>
                </a:tc>
                <a:tc>
                  <a:txBody>
                    <a:bodyPr/>
                    <a:lstStyle/>
                    <a:p>
                      <a:pPr algn="r">
                        <a:spcAft>
                          <a:spcPts val="0"/>
                        </a:spcAft>
                      </a:pPr>
                      <a:r>
                        <a:rPr lang="pt-BR" sz="800" dirty="0" smtClean="0">
                          <a:effectLst/>
                        </a:rPr>
                        <a:t>-</a:t>
                      </a:r>
                      <a:r>
                        <a:rPr lang="pt-BR" sz="800" dirty="0">
                          <a:effectLst/>
                        </a:rPr>
                        <a:t> </a:t>
                      </a:r>
                      <a:endParaRPr lang="pt-BR" sz="1000" dirty="0">
                        <a:effectLst/>
                        <a:latin typeface="Times New Roman"/>
                        <a:ea typeface="Times New Roman"/>
                      </a:endParaRPr>
                    </a:p>
                  </a:txBody>
                  <a:tcPr marL="35638" marR="35638" marT="0" marB="0" anchor="b"/>
                </a:tc>
                <a:tc>
                  <a:txBody>
                    <a:bodyPr/>
                    <a:lstStyle/>
                    <a:p>
                      <a:pPr algn="r">
                        <a:spcAft>
                          <a:spcPts val="0"/>
                        </a:spcAft>
                      </a:pPr>
                      <a:r>
                        <a:rPr lang="pt-BR" sz="800">
                          <a:effectLst/>
                        </a:rPr>
                        <a:t>550.000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345.810</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(204.190)</a:t>
                      </a:r>
                      <a:endParaRPr lang="pt-BR" sz="1000">
                        <a:effectLst/>
                        <a:latin typeface="Times New Roman"/>
                        <a:ea typeface="Times New Roman"/>
                      </a:endParaRPr>
                    </a:p>
                  </a:txBody>
                  <a:tcPr marL="35638" marR="35638" marT="0" marB="0" anchor="b"/>
                </a:tc>
              </a:tr>
              <a:tr h="122189">
                <a:tc>
                  <a:txBody>
                    <a:bodyPr/>
                    <a:lstStyle/>
                    <a:p>
                      <a:pPr algn="ctr">
                        <a:spcAft>
                          <a:spcPts val="0"/>
                        </a:spcAft>
                      </a:pPr>
                      <a:r>
                        <a:rPr lang="pt-BR" sz="800">
                          <a:effectLst/>
                        </a:rPr>
                        <a:t>2039</a:t>
                      </a:r>
                      <a:endParaRPr lang="pt-BR" sz="1000">
                        <a:effectLst/>
                        <a:latin typeface="Times New Roman"/>
                        <a:ea typeface="Times New Roman"/>
                      </a:endParaRPr>
                    </a:p>
                  </a:txBody>
                  <a:tcPr marL="35638" marR="35638" marT="0" marB="0" anchor="b"/>
                </a:tc>
                <a:tc>
                  <a:txBody>
                    <a:bodyPr/>
                    <a:lstStyle/>
                    <a:p>
                      <a:pPr indent="237490">
                        <a:spcAft>
                          <a:spcPts val="0"/>
                        </a:spcAft>
                      </a:pPr>
                      <a:r>
                        <a:rPr lang="pt-BR" sz="800">
                          <a:effectLst/>
                        </a:rPr>
                        <a:t>Manutenção da Câmara Mirim</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Diversos</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Unidade</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1</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(1)</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3.000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a:t>
                      </a:r>
                      <a:endParaRPr lang="pt-BR" sz="1000">
                        <a:effectLst/>
                        <a:latin typeface="Times New Roman"/>
                        <a:ea typeface="Times New Roman"/>
                      </a:endParaRPr>
                    </a:p>
                  </a:txBody>
                  <a:tcPr marL="35638" marR="35638" marT="0" marB="0"/>
                </a:tc>
                <a:tc>
                  <a:txBody>
                    <a:bodyPr/>
                    <a:lstStyle/>
                    <a:p>
                      <a:pPr algn="r">
                        <a:spcAft>
                          <a:spcPts val="0"/>
                        </a:spcAft>
                      </a:pPr>
                      <a:r>
                        <a:rPr lang="pt-BR" sz="800">
                          <a:effectLst/>
                        </a:rPr>
                        <a:t>(3.000)</a:t>
                      </a:r>
                      <a:endParaRPr lang="pt-BR" sz="1000">
                        <a:effectLst/>
                        <a:latin typeface="Times New Roman"/>
                        <a:ea typeface="Times New Roman"/>
                      </a:endParaRPr>
                    </a:p>
                  </a:txBody>
                  <a:tcPr marL="35638" marR="35638" marT="0" marB="0" anchor="b"/>
                </a:tc>
              </a:tr>
              <a:tr h="244378">
                <a:tc>
                  <a:txBody>
                    <a:bodyPr/>
                    <a:lstStyle/>
                    <a:p>
                      <a:pPr algn="ctr">
                        <a:spcAft>
                          <a:spcPts val="0"/>
                        </a:spcAft>
                      </a:pPr>
                      <a:r>
                        <a:rPr lang="pt-BR" sz="800">
                          <a:effectLst/>
                        </a:rPr>
                        <a:t>1020</a:t>
                      </a:r>
                      <a:endParaRPr lang="pt-BR" sz="1000">
                        <a:effectLst/>
                        <a:latin typeface="Times New Roman"/>
                        <a:ea typeface="Times New Roman"/>
                      </a:endParaRPr>
                    </a:p>
                  </a:txBody>
                  <a:tcPr marL="35638" marR="35638" marT="0" marB="0" anchor="b"/>
                </a:tc>
                <a:tc>
                  <a:txBody>
                    <a:bodyPr/>
                    <a:lstStyle/>
                    <a:p>
                      <a:pPr indent="237490">
                        <a:spcAft>
                          <a:spcPts val="0"/>
                        </a:spcAft>
                      </a:pPr>
                      <a:r>
                        <a:rPr lang="pt-BR" sz="800">
                          <a:effectLst/>
                        </a:rPr>
                        <a:t>Reforma e Melhoria Sede Câmara Municipal</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Obra Exec.</a:t>
                      </a:r>
                      <a:endParaRPr lang="pt-BR" sz="1000">
                        <a:effectLst/>
                        <a:latin typeface="Times New Roman"/>
                        <a:ea typeface="Times New Roman"/>
                      </a:endParaRPr>
                    </a:p>
                  </a:txBody>
                  <a:tcPr marL="35638" marR="35638" marT="0" marB="0" anchor="b"/>
                </a:tc>
                <a:tc>
                  <a:txBody>
                    <a:bodyPr/>
                    <a:lstStyle/>
                    <a:p>
                      <a:pPr algn="ctr">
                        <a:spcAft>
                          <a:spcPts val="0"/>
                        </a:spcAft>
                      </a:pPr>
                      <a:r>
                        <a:rPr lang="pt-BR" sz="800">
                          <a:effectLst/>
                        </a:rPr>
                        <a:t>Unidade</a:t>
                      </a:r>
                      <a:endParaRPr lang="pt-BR" sz="1000">
                        <a:effectLst/>
                        <a:latin typeface="Times New Roman"/>
                        <a:ea typeface="Times New Roman"/>
                      </a:endParaRPr>
                    </a:p>
                  </a:txBody>
                  <a:tcPr marL="35638" marR="35638" marT="0" marB="0" anchor="b"/>
                </a:tc>
                <a:tc>
                  <a:txBody>
                    <a:bodyPr/>
                    <a:lstStyle/>
                    <a:p>
                      <a:pPr algn="r">
                        <a:spcAft>
                          <a:spcPts val="0"/>
                        </a:spcAft>
                      </a:pPr>
                      <a:r>
                        <a:rPr lang="pt-BR" sz="800" dirty="0">
                          <a:effectLst/>
                        </a:rPr>
                        <a:t>1</a:t>
                      </a:r>
                      <a:endParaRPr lang="pt-BR" sz="1000" dirty="0">
                        <a:effectLst/>
                        <a:latin typeface="Times New Roman"/>
                        <a:ea typeface="Times New Roman"/>
                      </a:endParaRPr>
                    </a:p>
                  </a:txBody>
                  <a:tcPr marL="35638" marR="35638" marT="0" marB="0" anchor="b"/>
                </a:tc>
                <a:tc>
                  <a:txBody>
                    <a:bodyPr/>
                    <a:lstStyle/>
                    <a:p>
                      <a:pPr algn="r">
                        <a:spcAft>
                          <a:spcPts val="0"/>
                        </a:spcAft>
                      </a:pPr>
                      <a:r>
                        <a:rPr lang="pt-BR" sz="800">
                          <a:effectLst/>
                        </a:rPr>
                        <a:t>-</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(1)</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30.000</a:t>
                      </a:r>
                      <a:endParaRPr lang="pt-BR" sz="1000">
                        <a:effectLst/>
                        <a:latin typeface="Times New Roman"/>
                        <a:ea typeface="Times New Roman"/>
                      </a:endParaRPr>
                    </a:p>
                  </a:txBody>
                  <a:tcPr marL="35638" marR="35638" marT="0" marB="0" anchor="b"/>
                </a:tc>
                <a:tc>
                  <a:txBody>
                    <a:bodyPr/>
                    <a:lstStyle/>
                    <a:p>
                      <a:pPr algn="r">
                        <a:spcAft>
                          <a:spcPts val="0"/>
                        </a:spcAft>
                      </a:pPr>
                      <a:r>
                        <a:rPr lang="pt-BR" sz="800">
                          <a:effectLst/>
                        </a:rPr>
                        <a:t>-</a:t>
                      </a:r>
                      <a:endParaRPr lang="pt-BR" sz="1000">
                        <a:effectLst/>
                        <a:latin typeface="Times New Roman"/>
                        <a:ea typeface="Times New Roman"/>
                      </a:endParaRPr>
                    </a:p>
                  </a:txBody>
                  <a:tcPr marL="35638" marR="35638" marT="0" marB="0"/>
                </a:tc>
                <a:tc>
                  <a:txBody>
                    <a:bodyPr/>
                    <a:lstStyle/>
                    <a:p>
                      <a:pPr algn="r">
                        <a:spcAft>
                          <a:spcPts val="0"/>
                        </a:spcAft>
                      </a:pPr>
                      <a:r>
                        <a:rPr lang="pt-BR" sz="800" dirty="0">
                          <a:effectLst/>
                        </a:rPr>
                        <a:t>(30.000)</a:t>
                      </a:r>
                      <a:endParaRPr lang="pt-BR" sz="1000" dirty="0">
                        <a:effectLst/>
                        <a:latin typeface="Times New Roman"/>
                        <a:ea typeface="Times New Roman"/>
                      </a:endParaRPr>
                    </a:p>
                  </a:txBody>
                  <a:tcPr marL="35638" marR="35638" marT="0" marB="0" anchor="b"/>
                </a:tc>
              </a:tr>
            </a:tbl>
          </a:graphicData>
        </a:graphic>
      </p:graphicFrame>
      <p:sp>
        <p:nvSpPr>
          <p:cNvPr id="4" name="CaixaDeTexto 3"/>
          <p:cNvSpPr txBox="1"/>
          <p:nvPr/>
        </p:nvSpPr>
        <p:spPr>
          <a:xfrm>
            <a:off x="1619672" y="1700808"/>
            <a:ext cx="6336704" cy="2523768"/>
          </a:xfrm>
          <a:prstGeom prst="rect">
            <a:avLst/>
          </a:prstGeom>
          <a:noFill/>
        </p:spPr>
        <p:txBody>
          <a:bodyPr wrap="square" rtlCol="0">
            <a:spAutoFit/>
          </a:bodyPr>
          <a:lstStyle/>
          <a:p>
            <a:pPr algn="just"/>
            <a:r>
              <a:rPr lang="pt-BR" sz="1400" b="1" u="sng" dirty="0">
                <a:latin typeface="Times New Roman" pitchFamily="18" charset="0"/>
                <a:cs typeface="Times New Roman" pitchFamily="18" charset="0"/>
              </a:rPr>
              <a:t>Projeto Atividade 2038</a:t>
            </a:r>
            <a:endParaRPr lang="pt-BR" sz="1400" dirty="0">
              <a:latin typeface="Times New Roman" pitchFamily="18" charset="0"/>
              <a:cs typeface="Times New Roman" pitchFamily="18" charset="0"/>
            </a:endParaRPr>
          </a:p>
          <a:p>
            <a:pPr algn="just"/>
            <a:r>
              <a:rPr lang="pt-BR" sz="1400" dirty="0">
                <a:latin typeface="Times New Roman" pitchFamily="18" charset="0"/>
                <a:cs typeface="Times New Roman" pitchFamily="18" charset="0"/>
              </a:rPr>
              <a:t>Meta Física – quantidade de sessões realizadas no quadrimestre.</a:t>
            </a:r>
          </a:p>
          <a:p>
            <a:pPr algn="just"/>
            <a:r>
              <a:rPr lang="pt-BR" sz="1400" dirty="0">
                <a:latin typeface="Times New Roman" pitchFamily="18" charset="0"/>
                <a:cs typeface="Times New Roman" pitchFamily="18" charset="0"/>
              </a:rPr>
              <a:t>Meta Financeira – Todas as despesas com a manutenção do poder legislativo. </a:t>
            </a:r>
            <a:r>
              <a:rPr lang="pt-BR" sz="1400" dirty="0" err="1">
                <a:latin typeface="Times New Roman" pitchFamily="18" charset="0"/>
                <a:cs typeface="Times New Roman" pitchFamily="18" charset="0"/>
              </a:rPr>
              <a:t>Casan</a:t>
            </a:r>
            <a:r>
              <a:rPr lang="pt-BR" sz="1400" dirty="0">
                <a:latin typeface="Times New Roman" pitchFamily="18" charset="0"/>
                <a:cs typeface="Times New Roman" pitchFamily="18" charset="0"/>
              </a:rPr>
              <a:t>, Celesc, </a:t>
            </a:r>
            <a:r>
              <a:rPr lang="pt-BR" sz="1400" dirty="0" err="1">
                <a:latin typeface="Times New Roman" pitchFamily="18" charset="0"/>
                <a:cs typeface="Times New Roman" pitchFamily="18" charset="0"/>
              </a:rPr>
              <a:t>Uvesc</a:t>
            </a:r>
            <a:r>
              <a:rPr lang="pt-BR" sz="1400" dirty="0">
                <a:latin typeface="Times New Roman" pitchFamily="18" charset="0"/>
                <a:cs typeface="Times New Roman" pitchFamily="18" charset="0"/>
              </a:rPr>
              <a:t>, Combustível, Certificado Digital, serviços de limpeza, adiantamento pequenas despesas, conta telefônica, aluguel de sistema de contabilidade, folha, compras e </a:t>
            </a:r>
            <a:r>
              <a:rPr lang="pt-BR" sz="1400" dirty="0" err="1">
                <a:latin typeface="Times New Roman" pitchFamily="18" charset="0"/>
                <a:cs typeface="Times New Roman" pitchFamily="18" charset="0"/>
              </a:rPr>
              <a:t>fly</a:t>
            </a:r>
            <a:r>
              <a:rPr lang="pt-BR" sz="1400" dirty="0">
                <a:latin typeface="Times New Roman" pitchFamily="18" charset="0"/>
                <a:cs typeface="Times New Roman" pitchFamily="18" charset="0"/>
              </a:rPr>
              <a:t> transparência, carimbos, consórcio de informática, 	despesas com folha de pagamento, vale alimentação, encargos patronais, material de expediente, passagens aéreas, diárias, uniforme, manutenção preventiva e corretiva dos computadores, </a:t>
            </a:r>
            <a:r>
              <a:rPr lang="pt-BR" sz="1400" dirty="0" err="1">
                <a:latin typeface="Times New Roman" pitchFamily="18" charset="0"/>
                <a:cs typeface="Times New Roman" pitchFamily="18" charset="0"/>
              </a:rPr>
              <a:t>encadernamento</a:t>
            </a:r>
            <a:r>
              <a:rPr lang="pt-BR" sz="1400" dirty="0">
                <a:latin typeface="Times New Roman" pitchFamily="18" charset="0"/>
                <a:cs typeface="Times New Roman" pitchFamily="18" charset="0"/>
              </a:rPr>
              <a:t>, gravação e douração de livros, assessoria técnica e capacitação servidores no envio das informações dos sistemas, inscrições cursos/congressos, </a:t>
            </a:r>
            <a:r>
              <a:rPr lang="pt-BR" sz="1400" dirty="0" smtClean="0">
                <a:latin typeface="Times New Roman" pitchFamily="18" charset="0"/>
                <a:cs typeface="Times New Roman" pitchFamily="18" charset="0"/>
              </a:rPr>
              <a:t>estagiária</a:t>
            </a:r>
            <a:r>
              <a:rPr lang="pt-BR" sz="1400" dirty="0">
                <a:latin typeface="Times New Roman" pitchFamily="18" charset="0"/>
                <a:cs typeface="Times New Roman" pitchFamily="18" charset="0"/>
              </a:rPr>
              <a:t>.</a:t>
            </a:r>
          </a:p>
        </p:txBody>
      </p:sp>
    </p:spTree>
    <p:extLst>
      <p:ext uri="{BB962C8B-B14F-4D97-AF65-F5344CB8AC3E}">
        <p14:creationId xmlns:p14="http://schemas.microsoft.com/office/powerpoint/2010/main" val="30976728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1619672" y="548680"/>
            <a:ext cx="7344816" cy="5047536"/>
          </a:xfrm>
          <a:prstGeom prst="rect">
            <a:avLst/>
          </a:prstGeom>
          <a:noFill/>
        </p:spPr>
        <p:txBody>
          <a:bodyPr wrap="square" rtlCol="0">
            <a:spAutoFit/>
          </a:bodyPr>
          <a:lstStyle/>
          <a:p>
            <a:pPr algn="ctr"/>
            <a:r>
              <a:rPr lang="pt-BR" sz="2800" b="1" dirty="0"/>
              <a:t>Obrigada pela Presença!</a:t>
            </a:r>
          </a:p>
          <a:p>
            <a:pPr algn="ctr"/>
            <a:endParaRPr lang="pt-BR" sz="2800" b="1" dirty="0"/>
          </a:p>
          <a:p>
            <a:pPr algn="ctr"/>
            <a:r>
              <a:rPr lang="pt-BR" sz="2800" b="1" dirty="0"/>
              <a:t>Boa noite!</a:t>
            </a:r>
          </a:p>
          <a:p>
            <a:endParaRPr lang="pt-BR" sz="2800" dirty="0"/>
          </a:p>
          <a:p>
            <a:endParaRPr lang="pt-BR" sz="2800" dirty="0"/>
          </a:p>
          <a:p>
            <a:endParaRPr lang="pt-BR" sz="2800" dirty="0"/>
          </a:p>
          <a:p>
            <a:endParaRPr lang="pt-BR" sz="2800" dirty="0"/>
          </a:p>
          <a:p>
            <a:pPr algn="r"/>
            <a:r>
              <a:rPr lang="pt-BR" dirty="0"/>
              <a:t>Ana Carla </a:t>
            </a:r>
            <a:r>
              <a:rPr lang="pt-BR" dirty="0" err="1"/>
              <a:t>Prim</a:t>
            </a:r>
            <a:endParaRPr lang="pt-BR" dirty="0"/>
          </a:p>
          <a:p>
            <a:pPr algn="r"/>
            <a:r>
              <a:rPr lang="pt-BR" dirty="0"/>
              <a:t>Diretora de Controle Interno</a:t>
            </a:r>
          </a:p>
          <a:p>
            <a:pPr algn="r"/>
            <a:endParaRPr lang="pt-BR" dirty="0"/>
          </a:p>
          <a:p>
            <a:pPr algn="r"/>
            <a:r>
              <a:rPr lang="pt-BR" dirty="0"/>
              <a:t>Elaine A. </a:t>
            </a:r>
            <a:r>
              <a:rPr lang="pt-BR" dirty="0" err="1"/>
              <a:t>Petry</a:t>
            </a:r>
            <a:r>
              <a:rPr lang="pt-BR" dirty="0"/>
              <a:t> </a:t>
            </a:r>
            <a:r>
              <a:rPr lang="pt-BR" dirty="0" err="1"/>
              <a:t>Cunradi</a:t>
            </a:r>
            <a:endParaRPr lang="pt-BR" dirty="0"/>
          </a:p>
          <a:p>
            <a:pPr algn="r"/>
            <a:r>
              <a:rPr lang="pt-BR" dirty="0"/>
              <a:t>Contadora</a:t>
            </a:r>
          </a:p>
          <a:p>
            <a:pPr algn="r"/>
            <a:endParaRPr lang="pt-BR" dirty="0"/>
          </a:p>
          <a:p>
            <a:pPr algn="r"/>
            <a:r>
              <a:rPr lang="pt-BR" dirty="0" smtClean="0"/>
              <a:t>28/05/2019</a:t>
            </a:r>
            <a:endParaRPr lang="pt-BR" dirty="0"/>
          </a:p>
        </p:txBody>
      </p:sp>
    </p:spTree>
    <p:extLst>
      <p:ext uri="{BB962C8B-B14F-4D97-AF65-F5344CB8AC3E}">
        <p14:creationId xmlns:p14="http://schemas.microsoft.com/office/powerpoint/2010/main" val="1526669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Receita Total x Receita 1º </a:t>
            </a:r>
            <a:r>
              <a:rPr lang="pt-BR" dirty="0" err="1" smtClean="0"/>
              <a:t>Quad</a:t>
            </a:r>
            <a:r>
              <a:rPr lang="pt-BR" dirty="0" smtClean="0"/>
              <a:t>.</a:t>
            </a:r>
            <a:endParaRPr lang="pt-BR" dirty="0"/>
          </a:p>
        </p:txBody>
      </p:sp>
      <p:sp>
        <p:nvSpPr>
          <p:cNvPr id="3" name="Espaço Reservado para Conteúdo 2"/>
          <p:cNvSpPr>
            <a:spLocks noGrp="1"/>
          </p:cNvSpPr>
          <p:nvPr>
            <p:ph idx="1"/>
          </p:nvPr>
        </p:nvSpPr>
        <p:spPr>
          <a:xfrm>
            <a:off x="1435608" y="1447800"/>
            <a:ext cx="7498080" cy="5053034"/>
          </a:xfrm>
        </p:spPr>
        <p:txBody>
          <a:bodyPr>
            <a:normAutofit fontScale="92500" lnSpcReduction="10000"/>
          </a:bodyPr>
          <a:lstStyle/>
          <a:p>
            <a:endParaRPr lang="pt-BR" dirty="0" smtClean="0"/>
          </a:p>
          <a:p>
            <a:r>
              <a:rPr lang="pt-BR" dirty="0" smtClean="0"/>
              <a:t>Receita Estimada para o ano de 2019:</a:t>
            </a:r>
          </a:p>
          <a:p>
            <a:pPr>
              <a:buNone/>
            </a:pPr>
            <a:r>
              <a:rPr lang="pt-BR" dirty="0" smtClean="0"/>
              <a:t>  R$ 45.215.450,00</a:t>
            </a:r>
          </a:p>
          <a:p>
            <a:endParaRPr lang="pt-BR" dirty="0" smtClean="0"/>
          </a:p>
          <a:p>
            <a:r>
              <a:rPr lang="pt-BR" dirty="0" smtClean="0"/>
              <a:t>1º Quadrimestre</a:t>
            </a:r>
          </a:p>
          <a:p>
            <a:pPr>
              <a:buNone/>
            </a:pPr>
            <a:r>
              <a:rPr lang="pt-BR" dirty="0" smtClean="0"/>
              <a:t>Meta: R$ 11.902.190,00</a:t>
            </a:r>
          </a:p>
          <a:p>
            <a:pPr>
              <a:buNone/>
            </a:pPr>
            <a:r>
              <a:rPr lang="pt-BR" dirty="0" smtClean="0"/>
              <a:t>Realizado: R$ 13.744.117,62</a:t>
            </a:r>
          </a:p>
          <a:p>
            <a:pPr>
              <a:buNone/>
            </a:pPr>
            <a:r>
              <a:rPr lang="pt-BR" dirty="0" smtClean="0"/>
              <a:t>Diferença: </a:t>
            </a:r>
            <a:r>
              <a:rPr lang="pt-BR" dirty="0" smtClean="0">
                <a:solidFill>
                  <a:srgbClr val="00B050"/>
                </a:solidFill>
              </a:rPr>
              <a:t>R$ 1.841.927,62</a:t>
            </a:r>
          </a:p>
          <a:p>
            <a:pPr>
              <a:buNone/>
            </a:pPr>
            <a:endParaRPr lang="pt-BR" dirty="0" smtClean="0">
              <a:solidFill>
                <a:srgbClr val="00B050"/>
              </a:solidFill>
            </a:endParaRPr>
          </a:p>
          <a:p>
            <a:pPr>
              <a:buNone/>
            </a:pPr>
            <a:r>
              <a:rPr lang="pt-BR" dirty="0" smtClean="0"/>
              <a:t>% Arrecadado sobre o estimado: 30,40%</a:t>
            </a:r>
          </a:p>
          <a:p>
            <a:endParaRPr lang="pt-B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Receita de Recursos Ordinários</a:t>
            </a:r>
            <a:endParaRPr lang="pt-BR" dirty="0"/>
          </a:p>
        </p:txBody>
      </p:sp>
      <p:sp>
        <p:nvSpPr>
          <p:cNvPr id="3" name="Espaço Reservado para Conteúdo 2"/>
          <p:cNvSpPr>
            <a:spLocks noGrp="1"/>
          </p:cNvSpPr>
          <p:nvPr>
            <p:ph idx="1"/>
          </p:nvPr>
        </p:nvSpPr>
        <p:spPr/>
        <p:txBody>
          <a:bodyPr/>
          <a:lstStyle/>
          <a:p>
            <a:r>
              <a:rPr lang="pt-BR" dirty="0" smtClean="0"/>
              <a:t>Meta: R$ 4.634.150,000</a:t>
            </a:r>
          </a:p>
          <a:p>
            <a:r>
              <a:rPr lang="pt-BR" dirty="0" smtClean="0"/>
              <a:t>Realizado: R$ 5.186.471,99</a:t>
            </a:r>
          </a:p>
          <a:p>
            <a:r>
              <a:rPr lang="pt-BR" dirty="0" smtClean="0"/>
              <a:t>Diferença: </a:t>
            </a:r>
            <a:r>
              <a:rPr lang="pt-BR" dirty="0" smtClean="0">
                <a:solidFill>
                  <a:srgbClr val="00B050"/>
                </a:solidFill>
              </a:rPr>
              <a:t>R$ 552.321,99</a:t>
            </a:r>
          </a:p>
          <a:p>
            <a:pPr>
              <a:buNone/>
            </a:pPr>
            <a:endParaRPr lang="pt-B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Receita de Impostos p/ Educação</a:t>
            </a:r>
            <a:endParaRPr lang="pt-BR" dirty="0"/>
          </a:p>
        </p:txBody>
      </p:sp>
      <p:sp>
        <p:nvSpPr>
          <p:cNvPr id="3" name="Espaço Reservado para Conteúdo 2"/>
          <p:cNvSpPr>
            <a:spLocks noGrp="1"/>
          </p:cNvSpPr>
          <p:nvPr>
            <p:ph idx="1"/>
          </p:nvPr>
        </p:nvSpPr>
        <p:spPr/>
        <p:txBody>
          <a:bodyPr/>
          <a:lstStyle/>
          <a:p>
            <a:r>
              <a:rPr lang="pt-BR" dirty="0" smtClean="0"/>
              <a:t>Meta: R$ 800.000,00</a:t>
            </a:r>
          </a:p>
          <a:p>
            <a:r>
              <a:rPr lang="pt-BR" dirty="0" smtClean="0"/>
              <a:t>Realizado: R$ 991.648.74</a:t>
            </a:r>
          </a:p>
          <a:p>
            <a:r>
              <a:rPr lang="pt-BR" dirty="0" smtClean="0"/>
              <a:t>Diferença: </a:t>
            </a:r>
            <a:r>
              <a:rPr lang="pt-BR" dirty="0" smtClean="0">
                <a:solidFill>
                  <a:srgbClr val="00B050"/>
                </a:solidFill>
              </a:rPr>
              <a:t>R$ 191.648,74</a:t>
            </a:r>
          </a:p>
          <a:p>
            <a:endParaRPr lang="pt-B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Receita de Impostos p/ Saúde</a:t>
            </a:r>
            <a:endParaRPr lang="pt-BR" dirty="0"/>
          </a:p>
        </p:txBody>
      </p:sp>
      <p:sp>
        <p:nvSpPr>
          <p:cNvPr id="3" name="Espaço Reservado para Conteúdo 2"/>
          <p:cNvSpPr>
            <a:spLocks noGrp="1"/>
          </p:cNvSpPr>
          <p:nvPr>
            <p:ph idx="1"/>
          </p:nvPr>
        </p:nvSpPr>
        <p:spPr/>
        <p:txBody>
          <a:bodyPr/>
          <a:lstStyle/>
          <a:p>
            <a:r>
              <a:rPr lang="pt-BR" dirty="0" smtClean="0"/>
              <a:t>Meta: R$ 1.855.000,00</a:t>
            </a:r>
          </a:p>
          <a:p>
            <a:r>
              <a:rPr lang="pt-BR" dirty="0" smtClean="0"/>
              <a:t>Realizado: R$ 2.180.782,60</a:t>
            </a:r>
          </a:p>
          <a:p>
            <a:r>
              <a:rPr lang="pt-BR" dirty="0" smtClean="0"/>
              <a:t>Diferença: </a:t>
            </a:r>
            <a:r>
              <a:rPr lang="pt-BR" dirty="0" smtClean="0">
                <a:solidFill>
                  <a:srgbClr val="00B050"/>
                </a:solidFill>
              </a:rPr>
              <a:t>R$ 325.782,60</a:t>
            </a:r>
          </a:p>
          <a:p>
            <a:endParaRPr lang="pt-B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Receita de Recursos Vinculados	</a:t>
            </a:r>
            <a:endParaRPr lang="pt-BR" dirty="0"/>
          </a:p>
        </p:txBody>
      </p:sp>
      <p:sp>
        <p:nvSpPr>
          <p:cNvPr id="3" name="Espaço Reservado para Conteúdo 2"/>
          <p:cNvSpPr>
            <a:spLocks noGrp="1"/>
          </p:cNvSpPr>
          <p:nvPr>
            <p:ph idx="1"/>
          </p:nvPr>
        </p:nvSpPr>
        <p:spPr/>
        <p:txBody>
          <a:bodyPr/>
          <a:lstStyle/>
          <a:p>
            <a:r>
              <a:rPr lang="pt-BR" dirty="0" smtClean="0"/>
              <a:t>Meta: R$ 4.613.040,00</a:t>
            </a:r>
          </a:p>
          <a:p>
            <a:r>
              <a:rPr lang="pt-BR" dirty="0" smtClean="0"/>
              <a:t>Realizado: R$ 5.385.214,29	</a:t>
            </a:r>
          </a:p>
          <a:p>
            <a:r>
              <a:rPr lang="pt-BR" dirty="0" smtClean="0"/>
              <a:t>Diferença: </a:t>
            </a:r>
            <a:r>
              <a:rPr lang="pt-BR" dirty="0" smtClean="0">
                <a:solidFill>
                  <a:srgbClr val="00B050"/>
                </a:solidFill>
              </a:rPr>
              <a:t>R$ 772.174,29</a:t>
            </a:r>
          </a:p>
          <a:p>
            <a:endParaRPr lang="pt-B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ício">
  <a:themeElements>
    <a:clrScheme name="Solstí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í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í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521</TotalTime>
  <Words>3753</Words>
  <Application>Microsoft Office PowerPoint</Application>
  <PresentationFormat>Apresentação na tela (4:3)</PresentationFormat>
  <Paragraphs>1226</Paragraphs>
  <Slides>48</Slides>
  <Notes>0</Notes>
  <HiddenSlides>0</HiddenSlides>
  <MMClips>0</MMClips>
  <ScaleCrop>false</ScaleCrop>
  <HeadingPairs>
    <vt:vector size="4" baseType="variant">
      <vt:variant>
        <vt:lpstr>Tema</vt:lpstr>
      </vt:variant>
      <vt:variant>
        <vt:i4>1</vt:i4>
      </vt:variant>
      <vt:variant>
        <vt:lpstr>Títulos de slides</vt:lpstr>
      </vt:variant>
      <vt:variant>
        <vt:i4>48</vt:i4>
      </vt:variant>
    </vt:vector>
  </HeadingPairs>
  <TitlesOfParts>
    <vt:vector size="49" baseType="lpstr">
      <vt:lpstr>Solstício</vt:lpstr>
      <vt:lpstr>Audiência Pública </vt:lpstr>
      <vt:lpstr>Apresentação do PowerPoint</vt:lpstr>
      <vt:lpstr>Apresentação do PowerPoint</vt:lpstr>
      <vt:lpstr>Receita Pública </vt:lpstr>
      <vt:lpstr>Receita Total x Receita 1º Quad.</vt:lpstr>
      <vt:lpstr>Receita de Recursos Ordinários</vt:lpstr>
      <vt:lpstr>Receita de Impostos p/ Educação</vt:lpstr>
      <vt:lpstr>Receita de Impostos p/ Saúde</vt:lpstr>
      <vt:lpstr>Receita de Recursos Vinculados </vt:lpstr>
      <vt:lpstr>Apresentação do PowerPoint</vt:lpstr>
      <vt:lpstr>Apresentação do PowerPoint</vt:lpstr>
      <vt:lpstr>Apresentação do PowerPoint</vt:lpstr>
      <vt:lpstr>Apresentação do PowerPoint</vt:lpstr>
      <vt:lpstr>Demonstrativo da Despesa por Unidade Orçamentária</vt:lpstr>
      <vt:lpstr>Demonstrativo da Despesa por Unidade Orçamentária</vt:lpstr>
      <vt:lpstr>Demonstrativo da Despesa Segundo sua Natureza</vt:lpstr>
      <vt:lpstr>Restos a Pagar</vt:lpstr>
      <vt:lpstr>Transferências Financeiras</vt:lpstr>
      <vt:lpstr>Saldo bancário em 30/04/2019 </vt:lpstr>
      <vt:lpstr>Apresentação do PowerPoint</vt:lpstr>
      <vt:lpstr>Demonstrativo da Despesa Com Pessoal EXECUTIVO</vt:lpstr>
      <vt:lpstr>Demonstrativo da Despesa Com Pessoal LEGISLATIVO</vt:lpstr>
      <vt:lpstr>Apresentação do PowerPoint</vt:lpstr>
      <vt:lpstr>Aplicação na Manutenção e Desenvolvimento do Ensino</vt:lpstr>
      <vt:lpstr>Apresentação do PowerPoint</vt:lpstr>
      <vt:lpstr>Aplicação em Saúde</vt:lpstr>
      <vt:lpstr>Apresentação do PowerPoint</vt:lpstr>
      <vt:lpstr>Amortização das Dívidas </vt:lpstr>
      <vt:lpstr>Resultado Primário</vt:lpstr>
      <vt:lpstr>Resultado Nominal</vt:lpstr>
      <vt:lpstr>  Avaliação das Metas Físicas 1º quadrimestre 2019    Ana Carla Prim </vt:lpstr>
      <vt:lpstr>Apresentação do PowerPoint</vt:lpstr>
      <vt:lpstr>Apresentação do PowerPoint</vt:lpstr>
      <vt:lpstr>Apresentação do PowerPoint</vt:lpstr>
      <vt:lpstr>Apresentação do PowerPoint</vt:lpstr>
      <vt:lpstr>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Audiência Pública</dc:title>
  <dc:creator>user</dc:creator>
  <cp:lastModifiedBy>CONTBL</cp:lastModifiedBy>
  <cp:revision>72</cp:revision>
  <cp:lastPrinted>2019-05-28T19:53:45Z</cp:lastPrinted>
  <dcterms:created xsi:type="dcterms:W3CDTF">2019-05-20T16:37:42Z</dcterms:created>
  <dcterms:modified xsi:type="dcterms:W3CDTF">2019-05-28T19:56:37Z</dcterms:modified>
</cp:coreProperties>
</file>