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2"/>
  </p:handoutMasterIdLst>
  <p:sldIdLst>
    <p:sldId id="256" r:id="rId2"/>
    <p:sldId id="257" r:id="rId3"/>
    <p:sldId id="258" r:id="rId4"/>
    <p:sldId id="296" r:id="rId5"/>
    <p:sldId id="259" r:id="rId6"/>
    <p:sldId id="260" r:id="rId7"/>
    <p:sldId id="261" r:id="rId8"/>
    <p:sldId id="262" r:id="rId9"/>
    <p:sldId id="263" r:id="rId10"/>
    <p:sldId id="264" r:id="rId11"/>
    <p:sldId id="265" r:id="rId12"/>
    <p:sldId id="266" r:id="rId13"/>
    <p:sldId id="269" r:id="rId14"/>
    <p:sldId id="267" r:id="rId15"/>
    <p:sldId id="268"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91" r:id="rId29"/>
    <p:sldId id="282" r:id="rId30"/>
    <p:sldId id="283" r:id="rId31"/>
    <p:sldId id="284" r:id="rId32"/>
    <p:sldId id="292" r:id="rId33"/>
    <p:sldId id="285" r:id="rId34"/>
    <p:sldId id="286" r:id="rId35"/>
    <p:sldId id="293" r:id="rId36"/>
    <p:sldId id="287" r:id="rId37"/>
    <p:sldId id="288" r:id="rId38"/>
    <p:sldId id="289" r:id="rId39"/>
    <p:sldId id="290" r:id="rId40"/>
    <p:sldId id="294" r:id="rId41"/>
  </p:sldIdLst>
  <p:sldSz cx="9144000" cy="6858000" type="screen4x3"/>
  <p:notesSz cx="6797675" cy="992663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Estilo Claro 2 - Ênfas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9007EED-BB68-40F0-B85B-7F39236CCA7A}" type="datetimeFigureOut">
              <a:rPr lang="pt-BR" smtClean="0"/>
              <a:t>12/08/2019</a:t>
            </a:fld>
            <a:endParaRPr lang="pt-BR"/>
          </a:p>
        </p:txBody>
      </p:sp>
      <p:sp>
        <p:nvSpPr>
          <p:cNvPr id="4" name="Espaço Reservado para Rodapé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5815EA6E-2818-4F10-9E66-B001122364C8}" type="slidenum">
              <a:rPr lang="pt-BR" smtClean="0"/>
              <a:t>‹nº›</a:t>
            </a:fld>
            <a:endParaRPr lang="pt-BR"/>
          </a:p>
        </p:txBody>
      </p:sp>
    </p:spTree>
    <p:extLst>
      <p:ext uri="{BB962C8B-B14F-4D97-AF65-F5344CB8AC3E}">
        <p14:creationId xmlns:p14="http://schemas.microsoft.com/office/powerpoint/2010/main" val="259326503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5" name="Retângulo de cantos arredondado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tângulo de cantos arredondados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ítulo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pt-BR" smtClean="0"/>
              <a:t>Clique para editar o título mestre</a:t>
            </a:r>
            <a:endParaRPr kumimoji="0" lang="en-US"/>
          </a:p>
        </p:txBody>
      </p:sp>
      <p:sp>
        <p:nvSpPr>
          <p:cNvPr id="20" name="Subtítulo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sp>
        <p:nvSpPr>
          <p:cNvPr id="19" name="Espaço Reservado para Data 18"/>
          <p:cNvSpPr>
            <a:spLocks noGrp="1"/>
          </p:cNvSpPr>
          <p:nvPr>
            <p:ph type="dt" sz="half" idx="10"/>
          </p:nvPr>
        </p:nvSpPr>
        <p:spPr/>
        <p:txBody>
          <a:bodyPr/>
          <a:lstStyle>
            <a:extLst/>
          </a:lstStyle>
          <a:p>
            <a:fld id="{F362C706-1DDF-47B3-8C39-C8CB7BCBA902}" type="datetimeFigureOut">
              <a:rPr lang="pt-BR" smtClean="0"/>
              <a:t>12/08/2019</a:t>
            </a:fld>
            <a:endParaRPr lang="pt-BR"/>
          </a:p>
        </p:txBody>
      </p:sp>
      <p:sp>
        <p:nvSpPr>
          <p:cNvPr id="8" name="Espaço Reservado para Rodapé 7"/>
          <p:cNvSpPr>
            <a:spLocks noGrp="1"/>
          </p:cNvSpPr>
          <p:nvPr>
            <p:ph type="ftr" sz="quarter" idx="11"/>
          </p:nvPr>
        </p:nvSpPr>
        <p:spPr/>
        <p:txBody>
          <a:bodyPr/>
          <a:lstStyle>
            <a:extLst/>
          </a:lstStyle>
          <a:p>
            <a:endParaRPr lang="pt-BR"/>
          </a:p>
        </p:txBody>
      </p:sp>
      <p:sp>
        <p:nvSpPr>
          <p:cNvPr id="11" name="Espaço Reservado para Número de Slide 10"/>
          <p:cNvSpPr>
            <a:spLocks noGrp="1"/>
          </p:cNvSpPr>
          <p:nvPr>
            <p:ph type="sldNum" sz="quarter" idx="12"/>
          </p:nvPr>
        </p:nvSpPr>
        <p:spPr/>
        <p:txBody>
          <a:bodyPr/>
          <a:lstStyle>
            <a:extLst/>
          </a:lstStyle>
          <a:p>
            <a:fld id="{87651658-B12A-4EF0-A267-00D11B709587}"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502920" y="4983480"/>
            <a:ext cx="8183880" cy="1051560"/>
          </a:xfrm>
        </p:spPr>
        <p:txBody>
          <a:bodyPr/>
          <a:lstStyle>
            <a:extLs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502920" y="530352"/>
            <a:ext cx="8183880" cy="4187952"/>
          </a:xfrm>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F362C706-1DDF-47B3-8C39-C8CB7BCBA902}" type="datetimeFigureOut">
              <a:rPr lang="pt-BR" smtClean="0"/>
              <a:t>12/08/2019</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87651658-B12A-4EF0-A267-00D11B709587}"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533404"/>
            <a:ext cx="1981200" cy="5257799"/>
          </a:xfrm>
        </p:spPr>
        <p:txBody>
          <a:bodyPr vert="eaVert"/>
          <a:lstStyle>
            <a:extLs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533400" y="533402"/>
            <a:ext cx="5943600" cy="5257801"/>
          </a:xfrm>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F362C706-1DDF-47B3-8C39-C8CB7BCBA902}" type="datetimeFigureOut">
              <a:rPr lang="pt-BR" smtClean="0"/>
              <a:t>12/08/2019</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87651658-B12A-4EF0-A267-00D11B709587}"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502920" y="4983480"/>
            <a:ext cx="8183880" cy="1051560"/>
          </a:xfrm>
        </p:spPr>
        <p:txBody>
          <a:bodyPr/>
          <a:lstStyle>
            <a:extLst/>
          </a:lstStyle>
          <a:p>
            <a:r>
              <a:rPr kumimoji="0" lang="pt-BR" smtClean="0"/>
              <a:t>Clique para editar o título mestre</a:t>
            </a:r>
            <a:endParaRPr kumimoji="0" lang="en-US"/>
          </a:p>
        </p:txBody>
      </p:sp>
      <p:sp>
        <p:nvSpPr>
          <p:cNvPr id="3" name="Espaço Reservado para Conteúdo 2"/>
          <p:cNvSpPr>
            <a:spLocks noGrp="1"/>
          </p:cNvSpPr>
          <p:nvPr>
            <p:ph idx="1"/>
          </p:nvPr>
        </p:nvSpPr>
        <p:spPr>
          <a:xfrm>
            <a:off x="502920" y="530352"/>
            <a:ext cx="8183880" cy="4187952"/>
          </a:xfrm>
        </p:spPr>
        <p:txBody>
          <a:bodyPr/>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F362C706-1DDF-47B3-8C39-C8CB7BCBA902}" type="datetimeFigureOut">
              <a:rPr lang="pt-BR" smtClean="0"/>
              <a:t>12/08/2019</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87651658-B12A-4EF0-A267-00D11B709587}"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14" name="Retângulo de cantos arredondados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tângulo de cantos arredondados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ítulo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 texto mestre</a:t>
            </a:r>
          </a:p>
        </p:txBody>
      </p:sp>
      <p:sp>
        <p:nvSpPr>
          <p:cNvPr id="4" name="Espaço Reservado para Data 3"/>
          <p:cNvSpPr>
            <a:spLocks noGrp="1"/>
          </p:cNvSpPr>
          <p:nvPr>
            <p:ph type="dt" sz="half" idx="10"/>
          </p:nvPr>
        </p:nvSpPr>
        <p:spPr/>
        <p:txBody>
          <a:bodyPr/>
          <a:lstStyle>
            <a:extLst/>
          </a:lstStyle>
          <a:p>
            <a:fld id="{F362C706-1DDF-47B3-8C39-C8CB7BCBA902}" type="datetimeFigureOut">
              <a:rPr lang="pt-BR" smtClean="0"/>
              <a:t>12/08/2019</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87651658-B12A-4EF0-A267-00D11B709587}"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título mestre</a:t>
            </a:r>
            <a:endParaRPr kumimoji="0" lang="en-US"/>
          </a:p>
        </p:txBody>
      </p:sp>
      <p:sp>
        <p:nvSpPr>
          <p:cNvPr id="3" name="Espaço Reservado para Conteúdo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F362C706-1DDF-47B3-8C39-C8CB7BCBA902}" type="datetimeFigureOut">
              <a:rPr lang="pt-BR" smtClean="0"/>
              <a:t>12/08/2019</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87651658-B12A-4EF0-A267-00D11B709587}"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502920" y="4983480"/>
            <a:ext cx="8183880" cy="1051560"/>
          </a:xfrm>
        </p:spPr>
        <p:txBody>
          <a:bodyPr anchor="b"/>
          <a:lstStyle>
            <a:lvl1pPr>
              <a:defRPr b="1"/>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 texto mestre</a:t>
            </a:r>
          </a:p>
        </p:txBody>
      </p:sp>
      <p:sp>
        <p:nvSpPr>
          <p:cNvPr id="4" name="Espaço Reservado para Texto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 texto mestre</a:t>
            </a:r>
          </a:p>
        </p:txBody>
      </p:sp>
      <p:sp>
        <p:nvSpPr>
          <p:cNvPr id="5" name="Espaço Reservado para Conteúdo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fld id="{F362C706-1DDF-47B3-8C39-C8CB7BCBA902}" type="datetimeFigureOut">
              <a:rPr lang="pt-BR" smtClean="0"/>
              <a:t>12/08/2019</a:t>
            </a:fld>
            <a:endParaRPr lang="pt-BR"/>
          </a:p>
        </p:txBody>
      </p:sp>
      <p:sp>
        <p:nvSpPr>
          <p:cNvPr id="8" name="Espaço Reservado para Rodapé 7"/>
          <p:cNvSpPr>
            <a:spLocks noGrp="1"/>
          </p:cNvSpPr>
          <p:nvPr>
            <p:ph type="ftr" sz="quarter" idx="11"/>
          </p:nvPr>
        </p:nvSpPr>
        <p:spPr/>
        <p:txBody>
          <a:bodyPr/>
          <a:lstStyle>
            <a:extLst/>
          </a:lstStyle>
          <a:p>
            <a:endParaRPr lang="pt-BR"/>
          </a:p>
        </p:txBody>
      </p:sp>
      <p:sp>
        <p:nvSpPr>
          <p:cNvPr id="9" name="Espaço Reservado para Número de Slide 8"/>
          <p:cNvSpPr>
            <a:spLocks noGrp="1"/>
          </p:cNvSpPr>
          <p:nvPr>
            <p:ph type="sldNum" sz="quarter" idx="12"/>
          </p:nvPr>
        </p:nvSpPr>
        <p:spPr/>
        <p:txBody>
          <a:bodyPr/>
          <a:lstStyle>
            <a:extLst/>
          </a:lstStyle>
          <a:p>
            <a:fld id="{87651658-B12A-4EF0-A267-00D11B709587}"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título mestre</a:t>
            </a:r>
            <a:endParaRPr kumimoji="0" lang="en-US"/>
          </a:p>
        </p:txBody>
      </p:sp>
      <p:sp>
        <p:nvSpPr>
          <p:cNvPr id="3" name="Espaço Reservado para Data 2"/>
          <p:cNvSpPr>
            <a:spLocks noGrp="1"/>
          </p:cNvSpPr>
          <p:nvPr>
            <p:ph type="dt" sz="half" idx="10"/>
          </p:nvPr>
        </p:nvSpPr>
        <p:spPr/>
        <p:txBody>
          <a:bodyPr/>
          <a:lstStyle>
            <a:extLst/>
          </a:lstStyle>
          <a:p>
            <a:fld id="{F362C706-1DDF-47B3-8C39-C8CB7BCBA902}" type="datetimeFigureOut">
              <a:rPr lang="pt-BR" smtClean="0"/>
              <a:t>12/08/2019</a:t>
            </a:fld>
            <a:endParaRPr lang="pt-BR"/>
          </a:p>
        </p:txBody>
      </p:sp>
      <p:sp>
        <p:nvSpPr>
          <p:cNvPr id="4" name="Espaço Reservado para Rodapé 3"/>
          <p:cNvSpPr>
            <a:spLocks noGrp="1"/>
          </p:cNvSpPr>
          <p:nvPr>
            <p:ph type="ftr" sz="quarter" idx="11"/>
          </p:nvPr>
        </p:nvSpPr>
        <p:spPr/>
        <p:txBody>
          <a:bodyPr/>
          <a:lstStyle>
            <a:extLst/>
          </a:lstStyle>
          <a:p>
            <a:endParaRPr lang="pt-BR"/>
          </a:p>
        </p:txBody>
      </p:sp>
      <p:sp>
        <p:nvSpPr>
          <p:cNvPr id="5" name="Espaço Reservado para Número de Slide 4"/>
          <p:cNvSpPr>
            <a:spLocks noGrp="1"/>
          </p:cNvSpPr>
          <p:nvPr>
            <p:ph type="sldNum" sz="quarter" idx="12"/>
          </p:nvPr>
        </p:nvSpPr>
        <p:spPr/>
        <p:txBody>
          <a:bodyPr/>
          <a:lstStyle>
            <a:extLst/>
          </a:lstStyle>
          <a:p>
            <a:fld id="{87651658-B12A-4EF0-A267-00D11B709587}"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7" name="Retângulo de cantos arredondado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ço Reservado para Data 1"/>
          <p:cNvSpPr>
            <a:spLocks noGrp="1"/>
          </p:cNvSpPr>
          <p:nvPr>
            <p:ph type="dt" sz="half" idx="10"/>
          </p:nvPr>
        </p:nvSpPr>
        <p:spPr/>
        <p:txBody>
          <a:bodyPr/>
          <a:lstStyle>
            <a:extLst/>
          </a:lstStyle>
          <a:p>
            <a:fld id="{F362C706-1DDF-47B3-8C39-C8CB7BCBA902}" type="datetimeFigureOut">
              <a:rPr lang="pt-BR" smtClean="0"/>
              <a:t>12/08/2019</a:t>
            </a:fld>
            <a:endParaRPr lang="pt-BR"/>
          </a:p>
        </p:txBody>
      </p:sp>
      <p:sp>
        <p:nvSpPr>
          <p:cNvPr id="3" name="Espaço Reservado para Rodapé 2"/>
          <p:cNvSpPr>
            <a:spLocks noGrp="1"/>
          </p:cNvSpPr>
          <p:nvPr>
            <p:ph type="ftr" sz="quarter" idx="11"/>
          </p:nvPr>
        </p:nvSpPr>
        <p:spPr/>
        <p:txBody>
          <a:bodyPr/>
          <a:lstStyle>
            <a:extLst/>
          </a:lstStyle>
          <a:p>
            <a:endParaRPr lang="pt-BR"/>
          </a:p>
        </p:txBody>
      </p:sp>
      <p:sp>
        <p:nvSpPr>
          <p:cNvPr id="4" name="Espaço Reservado para Número de Slide 3"/>
          <p:cNvSpPr>
            <a:spLocks noGrp="1"/>
          </p:cNvSpPr>
          <p:nvPr>
            <p:ph type="sldNum" sz="quarter" idx="12"/>
          </p:nvPr>
        </p:nvSpPr>
        <p:spPr/>
        <p:txBody>
          <a:bodyPr/>
          <a:lstStyle>
            <a:extLst/>
          </a:lstStyle>
          <a:p>
            <a:fld id="{87651658-B12A-4EF0-A267-00D11B709587}"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F362C706-1DDF-47B3-8C39-C8CB7BCBA902}" type="datetimeFigureOut">
              <a:rPr lang="pt-BR" smtClean="0"/>
              <a:t>12/08/2019</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87651658-B12A-4EF0-A267-00D11B709587}"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5" name="Retângulo de cantos arredondado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rredondar Retângulo em um Canto Único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ítulo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pt-BR" smtClean="0"/>
              <a:t>Clique para editar o título mestre</a:t>
            </a:r>
            <a:endParaRPr kumimoji="0" lang="en-US"/>
          </a:p>
        </p:txBody>
      </p:sp>
      <p:sp>
        <p:nvSpPr>
          <p:cNvPr id="4" name="Espaço Reservado para Texto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F362C706-1DDF-47B3-8C39-C8CB7BCBA902}" type="datetimeFigureOut">
              <a:rPr lang="pt-BR" smtClean="0"/>
              <a:t>12/08/2019</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87651658-B12A-4EF0-A267-00D11B709587}" type="slidenum">
              <a:rPr lang="pt-BR" smtClean="0"/>
              <a:t>‹nº›</a:t>
            </a:fld>
            <a:endParaRPr lang="pt-BR"/>
          </a:p>
        </p:txBody>
      </p:sp>
      <p:sp>
        <p:nvSpPr>
          <p:cNvPr id="3" name="Espaço Reservado para Imagem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pt-BR" smtClean="0"/>
              <a:t>Clique no ícone para adicionar uma imagem</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tângulo de cantos arredondado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tângulo de cantos arredondados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Espaço Reservado para Título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pt-BR" smtClean="0"/>
              <a:t>Clique para editar o título mestre</a:t>
            </a:r>
            <a:endParaRPr kumimoji="0" lang="en-US"/>
          </a:p>
        </p:txBody>
      </p:sp>
      <p:sp>
        <p:nvSpPr>
          <p:cNvPr id="4" name="Espaço Reservado para Texto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25" name="Espaço Reservado para Data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362C706-1DDF-47B3-8C39-C8CB7BCBA902}" type="datetimeFigureOut">
              <a:rPr lang="pt-BR" smtClean="0"/>
              <a:t>12/08/2019</a:t>
            </a:fld>
            <a:endParaRPr lang="pt-BR"/>
          </a:p>
        </p:txBody>
      </p:sp>
      <p:sp>
        <p:nvSpPr>
          <p:cNvPr id="18" name="Espaço Reservado para Rodapé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pt-BR"/>
          </a:p>
        </p:txBody>
      </p:sp>
      <p:sp>
        <p:nvSpPr>
          <p:cNvPr id="5" name="Espaço Reservado para Número de Slide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7651658-B12A-4EF0-A267-00D11B709587}"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AUDIÊNCIA PÚBLICA</a:t>
            </a:r>
            <a:endParaRPr lang="pt-BR" dirty="0"/>
          </a:p>
        </p:txBody>
      </p:sp>
      <p:sp>
        <p:nvSpPr>
          <p:cNvPr id="3" name="Subtítulo 2"/>
          <p:cNvSpPr>
            <a:spLocks noGrp="1"/>
          </p:cNvSpPr>
          <p:nvPr>
            <p:ph type="subTitle" idx="1"/>
          </p:nvPr>
        </p:nvSpPr>
        <p:spPr>
          <a:xfrm>
            <a:off x="755576" y="4221088"/>
            <a:ext cx="7772400" cy="914400"/>
          </a:xfrm>
        </p:spPr>
        <p:txBody>
          <a:bodyPr/>
          <a:lstStyle/>
          <a:p>
            <a:r>
              <a:rPr lang="pt-BR" dirty="0" smtClean="0"/>
              <a:t>AVALIAÇÃO DAS METAS DO 3º QUADRIMESTRE DE 2018</a:t>
            </a:r>
            <a:endParaRPr lang="pt-BR" dirty="0"/>
          </a:p>
        </p:txBody>
      </p:sp>
    </p:spTree>
    <p:extLst>
      <p:ext uri="{BB962C8B-B14F-4D97-AF65-F5344CB8AC3E}">
        <p14:creationId xmlns:p14="http://schemas.microsoft.com/office/powerpoint/2010/main" val="33479111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4" y="476672"/>
            <a:ext cx="7677249" cy="59046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043837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02920" y="530352"/>
            <a:ext cx="8183880" cy="5634952"/>
          </a:xfrm>
        </p:spPr>
        <p:txBody>
          <a:bodyPr>
            <a:normAutofit/>
          </a:bodyPr>
          <a:lstStyle/>
          <a:p>
            <a:pPr algn="ctr"/>
            <a:r>
              <a:rPr lang="pt-BR" sz="2600" dirty="0" smtClean="0"/>
              <a:t>Comportamento da Despesa</a:t>
            </a:r>
          </a:p>
          <a:p>
            <a:pPr algn="ctr"/>
            <a:endParaRPr lang="pt-BR" sz="2600" dirty="0"/>
          </a:p>
        </p:txBody>
      </p:sp>
      <p:graphicFrame>
        <p:nvGraphicFramePr>
          <p:cNvPr id="5" name="Tabela 4"/>
          <p:cNvGraphicFramePr>
            <a:graphicFrameLocks noGrp="1"/>
          </p:cNvGraphicFramePr>
          <p:nvPr>
            <p:extLst>
              <p:ext uri="{D42A27DB-BD31-4B8C-83A1-F6EECF244321}">
                <p14:modId xmlns:p14="http://schemas.microsoft.com/office/powerpoint/2010/main" val="3563074443"/>
              </p:ext>
            </p:extLst>
          </p:nvPr>
        </p:nvGraphicFramePr>
        <p:xfrm>
          <a:off x="539551" y="1628797"/>
          <a:ext cx="7848873" cy="3672410"/>
        </p:xfrm>
        <a:graphic>
          <a:graphicData uri="http://schemas.openxmlformats.org/drawingml/2006/table">
            <a:tbl>
              <a:tblPr firstRow="1" firstCol="1" bandRow="1">
                <a:tableStyleId>{5C22544A-7EE6-4342-B048-85BDC9FD1C3A}</a:tableStyleId>
              </a:tblPr>
              <a:tblGrid>
                <a:gridCol w="1171030"/>
                <a:gridCol w="1725492"/>
                <a:gridCol w="1642683"/>
                <a:gridCol w="1584176"/>
                <a:gridCol w="1725492"/>
              </a:tblGrid>
              <a:tr h="1049260">
                <a:tc>
                  <a:txBody>
                    <a:bodyPr/>
                    <a:lstStyle/>
                    <a:p>
                      <a:pPr>
                        <a:spcAft>
                          <a:spcPts val="0"/>
                        </a:spcAft>
                      </a:pPr>
                      <a:r>
                        <a:rPr lang="pt-BR" sz="1100" dirty="0">
                          <a:effectLst/>
                        </a:rPr>
                        <a:t> </a:t>
                      </a:r>
                      <a:endParaRPr lang="pt-BR" sz="1200" dirty="0">
                        <a:effectLst/>
                        <a:latin typeface="Times New Roman"/>
                        <a:ea typeface="Times New Roman"/>
                      </a:endParaRPr>
                    </a:p>
                  </a:txBody>
                  <a:tcPr marL="68580" marR="68580" marT="0" marB="0"/>
                </a:tc>
                <a:tc>
                  <a:txBody>
                    <a:bodyPr/>
                    <a:lstStyle/>
                    <a:p>
                      <a:pPr>
                        <a:spcAft>
                          <a:spcPts val="0"/>
                        </a:spcAft>
                      </a:pPr>
                      <a:r>
                        <a:rPr lang="pt-BR" sz="1100">
                          <a:effectLst/>
                        </a:rPr>
                        <a:t>DESPESA EMPENHADA ATÉ O 3º QUAD</a:t>
                      </a:r>
                      <a:endParaRPr lang="pt-BR" sz="1200">
                        <a:effectLst/>
                        <a:latin typeface="Times New Roman"/>
                        <a:ea typeface="Times New Roman"/>
                      </a:endParaRPr>
                    </a:p>
                  </a:txBody>
                  <a:tcPr marL="68580" marR="68580" marT="0" marB="0"/>
                </a:tc>
                <a:tc>
                  <a:txBody>
                    <a:bodyPr/>
                    <a:lstStyle/>
                    <a:p>
                      <a:pPr>
                        <a:spcAft>
                          <a:spcPts val="0"/>
                        </a:spcAft>
                      </a:pPr>
                      <a:r>
                        <a:rPr lang="pt-BR" sz="1100">
                          <a:effectLst/>
                        </a:rPr>
                        <a:t>DESPESA LIQUIDADA ATÉ O 3º QUAD</a:t>
                      </a:r>
                      <a:endParaRPr lang="pt-BR" sz="1200">
                        <a:effectLst/>
                        <a:latin typeface="Times New Roman"/>
                        <a:ea typeface="Times New Roman"/>
                      </a:endParaRPr>
                    </a:p>
                  </a:txBody>
                  <a:tcPr marL="68580" marR="68580" marT="0" marB="0"/>
                </a:tc>
                <a:tc>
                  <a:txBody>
                    <a:bodyPr/>
                    <a:lstStyle/>
                    <a:p>
                      <a:pPr>
                        <a:spcAft>
                          <a:spcPts val="0"/>
                        </a:spcAft>
                      </a:pPr>
                      <a:r>
                        <a:rPr lang="pt-BR" sz="1100">
                          <a:effectLst/>
                        </a:rPr>
                        <a:t>DESPESA PAGA ATÉ O 3º QUAD</a:t>
                      </a:r>
                      <a:endParaRPr lang="pt-BR" sz="1200">
                        <a:effectLst/>
                        <a:latin typeface="Times New Roman"/>
                        <a:ea typeface="Times New Roman"/>
                      </a:endParaRPr>
                    </a:p>
                  </a:txBody>
                  <a:tcPr marL="68580" marR="68580" marT="0" marB="0"/>
                </a:tc>
                <a:tc>
                  <a:txBody>
                    <a:bodyPr/>
                    <a:lstStyle/>
                    <a:p>
                      <a:pPr>
                        <a:spcAft>
                          <a:spcPts val="0"/>
                        </a:spcAft>
                      </a:pPr>
                      <a:r>
                        <a:rPr lang="pt-BR" sz="1100">
                          <a:effectLst/>
                        </a:rPr>
                        <a:t>DESPESA EMPENHADA A PAGAR</a:t>
                      </a:r>
                      <a:endParaRPr lang="pt-BR" sz="1200">
                        <a:effectLst/>
                        <a:latin typeface="Times New Roman"/>
                        <a:ea typeface="Times New Roman"/>
                      </a:endParaRPr>
                    </a:p>
                  </a:txBody>
                  <a:tcPr marL="68580" marR="68580" marT="0" marB="0"/>
                </a:tc>
              </a:tr>
              <a:tr h="1049260">
                <a:tc>
                  <a:txBody>
                    <a:bodyPr/>
                    <a:lstStyle/>
                    <a:p>
                      <a:pPr>
                        <a:spcAft>
                          <a:spcPts val="0"/>
                        </a:spcAft>
                      </a:pPr>
                      <a:r>
                        <a:rPr lang="pt-BR" sz="1100">
                          <a:effectLst/>
                        </a:rPr>
                        <a:t>Prefeitura Municipal</a:t>
                      </a:r>
                      <a:endParaRPr lang="pt-BR" sz="1200">
                        <a:effectLst/>
                        <a:latin typeface="Times New Roman"/>
                        <a:ea typeface="Times New Roman"/>
                      </a:endParaRPr>
                    </a:p>
                  </a:txBody>
                  <a:tcPr marL="68580" marR="68580" marT="0" marB="0" anchor="ctr"/>
                </a:tc>
                <a:tc>
                  <a:txBody>
                    <a:bodyPr/>
                    <a:lstStyle/>
                    <a:p>
                      <a:pPr algn="ctr">
                        <a:spcAft>
                          <a:spcPts val="0"/>
                        </a:spcAft>
                      </a:pPr>
                      <a:r>
                        <a:rPr lang="pt-BR" sz="1100" dirty="0">
                          <a:effectLst/>
                        </a:rPr>
                        <a:t>24.543.980,00</a:t>
                      </a:r>
                      <a:endParaRPr lang="pt-BR" sz="1200" dirty="0">
                        <a:effectLst/>
                        <a:latin typeface="Times New Roman"/>
                        <a:ea typeface="Times New Roman"/>
                      </a:endParaRPr>
                    </a:p>
                  </a:txBody>
                  <a:tcPr marL="68580" marR="68580" marT="0" marB="0" anchor="ctr"/>
                </a:tc>
                <a:tc>
                  <a:txBody>
                    <a:bodyPr/>
                    <a:lstStyle/>
                    <a:p>
                      <a:pPr algn="ctr">
                        <a:spcAft>
                          <a:spcPts val="0"/>
                        </a:spcAft>
                      </a:pPr>
                      <a:r>
                        <a:rPr lang="pt-BR" sz="1100" dirty="0">
                          <a:effectLst/>
                        </a:rPr>
                        <a:t>23.446.579,02</a:t>
                      </a:r>
                      <a:endParaRPr lang="pt-BR" sz="1200" dirty="0">
                        <a:effectLst/>
                        <a:latin typeface="Times New Roman"/>
                        <a:ea typeface="Times New Roman"/>
                      </a:endParaRPr>
                    </a:p>
                  </a:txBody>
                  <a:tcPr marL="68580" marR="68580" marT="0" marB="0" anchor="ctr"/>
                </a:tc>
                <a:tc>
                  <a:txBody>
                    <a:bodyPr/>
                    <a:lstStyle/>
                    <a:p>
                      <a:pPr algn="ctr">
                        <a:spcAft>
                          <a:spcPts val="0"/>
                        </a:spcAft>
                      </a:pPr>
                      <a:r>
                        <a:rPr lang="pt-BR" sz="1100">
                          <a:effectLst/>
                        </a:rPr>
                        <a:t>22.945.949,45</a:t>
                      </a:r>
                      <a:endParaRPr lang="pt-BR" sz="1200">
                        <a:effectLst/>
                        <a:latin typeface="Times New Roman"/>
                        <a:ea typeface="Times New Roman"/>
                      </a:endParaRPr>
                    </a:p>
                  </a:txBody>
                  <a:tcPr marL="68580" marR="68580" marT="0" marB="0" anchor="ctr"/>
                </a:tc>
                <a:tc>
                  <a:txBody>
                    <a:bodyPr/>
                    <a:lstStyle/>
                    <a:p>
                      <a:pPr algn="ctr">
                        <a:spcAft>
                          <a:spcPts val="0"/>
                        </a:spcAft>
                      </a:pPr>
                      <a:r>
                        <a:rPr lang="pt-BR" sz="1100">
                          <a:effectLst/>
                        </a:rPr>
                        <a:t>1.598.030,55</a:t>
                      </a:r>
                      <a:endParaRPr lang="pt-BR" sz="1200">
                        <a:effectLst/>
                        <a:latin typeface="Times New Roman"/>
                        <a:ea typeface="Times New Roman"/>
                      </a:endParaRPr>
                    </a:p>
                  </a:txBody>
                  <a:tcPr marL="68580" marR="68580" marT="0" marB="0" anchor="ctr"/>
                </a:tc>
              </a:tr>
              <a:tr h="262315">
                <a:tc>
                  <a:txBody>
                    <a:bodyPr/>
                    <a:lstStyle/>
                    <a:p>
                      <a:pPr>
                        <a:spcAft>
                          <a:spcPts val="0"/>
                        </a:spcAft>
                      </a:pPr>
                      <a:r>
                        <a:rPr lang="pt-BR" sz="1100">
                          <a:effectLst/>
                        </a:rPr>
                        <a:t>Saúde</a:t>
                      </a:r>
                      <a:endParaRPr lang="pt-BR" sz="1200">
                        <a:effectLst/>
                        <a:latin typeface="Times New Roman"/>
                        <a:ea typeface="Times New Roman"/>
                      </a:endParaRPr>
                    </a:p>
                  </a:txBody>
                  <a:tcPr marL="68580" marR="68580" marT="0" marB="0" anchor="ctr"/>
                </a:tc>
                <a:tc>
                  <a:txBody>
                    <a:bodyPr/>
                    <a:lstStyle/>
                    <a:p>
                      <a:pPr algn="ctr">
                        <a:spcAft>
                          <a:spcPts val="0"/>
                        </a:spcAft>
                      </a:pPr>
                      <a:r>
                        <a:rPr lang="pt-BR" sz="1100">
                          <a:effectLst/>
                        </a:rPr>
                        <a:t>8.276.662,11</a:t>
                      </a:r>
                      <a:endParaRPr lang="pt-BR" sz="1200">
                        <a:effectLst/>
                        <a:latin typeface="Times New Roman"/>
                        <a:ea typeface="Times New Roman"/>
                      </a:endParaRPr>
                    </a:p>
                  </a:txBody>
                  <a:tcPr marL="68580" marR="68580" marT="0" marB="0" anchor="ctr"/>
                </a:tc>
                <a:tc>
                  <a:txBody>
                    <a:bodyPr/>
                    <a:lstStyle/>
                    <a:p>
                      <a:pPr algn="ctr">
                        <a:spcAft>
                          <a:spcPts val="0"/>
                        </a:spcAft>
                      </a:pPr>
                      <a:r>
                        <a:rPr lang="pt-BR" sz="1100" dirty="0">
                          <a:effectLst/>
                        </a:rPr>
                        <a:t>7.808.918,38</a:t>
                      </a:r>
                      <a:endParaRPr lang="pt-BR" sz="1200" dirty="0">
                        <a:effectLst/>
                        <a:latin typeface="Times New Roman"/>
                        <a:ea typeface="Times New Roman"/>
                      </a:endParaRPr>
                    </a:p>
                  </a:txBody>
                  <a:tcPr marL="68580" marR="68580" marT="0" marB="0" anchor="ctr"/>
                </a:tc>
                <a:tc>
                  <a:txBody>
                    <a:bodyPr/>
                    <a:lstStyle/>
                    <a:p>
                      <a:pPr algn="ctr">
                        <a:spcAft>
                          <a:spcPts val="0"/>
                        </a:spcAft>
                      </a:pPr>
                      <a:r>
                        <a:rPr lang="pt-BR" sz="1100">
                          <a:effectLst/>
                        </a:rPr>
                        <a:t>7.649.351,54</a:t>
                      </a:r>
                      <a:endParaRPr lang="pt-BR" sz="1200">
                        <a:effectLst/>
                        <a:latin typeface="Times New Roman"/>
                        <a:ea typeface="Times New Roman"/>
                      </a:endParaRPr>
                    </a:p>
                  </a:txBody>
                  <a:tcPr marL="68580" marR="68580" marT="0" marB="0" anchor="ctr"/>
                </a:tc>
                <a:tc>
                  <a:txBody>
                    <a:bodyPr/>
                    <a:lstStyle/>
                    <a:p>
                      <a:pPr algn="ctr">
                        <a:spcAft>
                          <a:spcPts val="0"/>
                        </a:spcAft>
                      </a:pPr>
                      <a:r>
                        <a:rPr lang="pt-BR" sz="1100">
                          <a:effectLst/>
                        </a:rPr>
                        <a:t>627.310,57</a:t>
                      </a:r>
                      <a:endParaRPr lang="pt-BR" sz="1200">
                        <a:effectLst/>
                        <a:latin typeface="Times New Roman"/>
                        <a:ea typeface="Times New Roman"/>
                      </a:endParaRPr>
                    </a:p>
                  </a:txBody>
                  <a:tcPr marL="68580" marR="68580" marT="0" marB="0" anchor="ctr"/>
                </a:tc>
              </a:tr>
              <a:tr h="524630">
                <a:tc>
                  <a:txBody>
                    <a:bodyPr/>
                    <a:lstStyle/>
                    <a:p>
                      <a:pPr>
                        <a:spcAft>
                          <a:spcPts val="0"/>
                        </a:spcAft>
                      </a:pPr>
                      <a:r>
                        <a:rPr lang="pt-BR" sz="1100">
                          <a:effectLst/>
                        </a:rPr>
                        <a:t>Ipreancarlos</a:t>
                      </a:r>
                      <a:endParaRPr lang="pt-BR" sz="1200">
                        <a:effectLst/>
                        <a:latin typeface="Times New Roman"/>
                        <a:ea typeface="Times New Roman"/>
                      </a:endParaRPr>
                    </a:p>
                  </a:txBody>
                  <a:tcPr marL="68580" marR="68580" marT="0" marB="0" anchor="ctr"/>
                </a:tc>
                <a:tc>
                  <a:txBody>
                    <a:bodyPr/>
                    <a:lstStyle/>
                    <a:p>
                      <a:pPr algn="ctr">
                        <a:spcAft>
                          <a:spcPts val="0"/>
                        </a:spcAft>
                      </a:pPr>
                      <a:r>
                        <a:rPr lang="pt-BR" sz="1100">
                          <a:effectLst/>
                        </a:rPr>
                        <a:t>2.780.567,71</a:t>
                      </a:r>
                      <a:endParaRPr lang="pt-BR" sz="1200">
                        <a:effectLst/>
                        <a:latin typeface="Times New Roman"/>
                        <a:ea typeface="Times New Roman"/>
                      </a:endParaRPr>
                    </a:p>
                  </a:txBody>
                  <a:tcPr marL="68580" marR="68580" marT="0" marB="0" anchor="ctr"/>
                </a:tc>
                <a:tc>
                  <a:txBody>
                    <a:bodyPr/>
                    <a:lstStyle/>
                    <a:p>
                      <a:pPr algn="ctr">
                        <a:spcAft>
                          <a:spcPts val="0"/>
                        </a:spcAft>
                      </a:pPr>
                      <a:r>
                        <a:rPr lang="pt-BR" sz="1100" dirty="0">
                          <a:effectLst/>
                        </a:rPr>
                        <a:t>2.775.717,71</a:t>
                      </a:r>
                      <a:endParaRPr lang="pt-BR" sz="1200" dirty="0">
                        <a:effectLst/>
                        <a:latin typeface="Times New Roman"/>
                        <a:ea typeface="Times New Roman"/>
                      </a:endParaRPr>
                    </a:p>
                  </a:txBody>
                  <a:tcPr marL="68580" marR="68580" marT="0" marB="0" anchor="ctr"/>
                </a:tc>
                <a:tc>
                  <a:txBody>
                    <a:bodyPr/>
                    <a:lstStyle/>
                    <a:p>
                      <a:pPr algn="ctr">
                        <a:spcAft>
                          <a:spcPts val="0"/>
                        </a:spcAft>
                      </a:pPr>
                      <a:r>
                        <a:rPr lang="pt-BR" sz="1100" dirty="0">
                          <a:effectLst/>
                        </a:rPr>
                        <a:t>2.768.217,86</a:t>
                      </a:r>
                      <a:endParaRPr lang="pt-BR" sz="1200" dirty="0">
                        <a:effectLst/>
                        <a:latin typeface="Times New Roman"/>
                        <a:ea typeface="Times New Roman"/>
                      </a:endParaRPr>
                    </a:p>
                  </a:txBody>
                  <a:tcPr marL="68580" marR="68580" marT="0" marB="0" anchor="ctr"/>
                </a:tc>
                <a:tc>
                  <a:txBody>
                    <a:bodyPr/>
                    <a:lstStyle/>
                    <a:p>
                      <a:pPr algn="ctr">
                        <a:spcAft>
                          <a:spcPts val="0"/>
                        </a:spcAft>
                      </a:pPr>
                      <a:r>
                        <a:rPr lang="pt-BR" sz="1100">
                          <a:effectLst/>
                        </a:rPr>
                        <a:t>12.349,85</a:t>
                      </a:r>
                      <a:endParaRPr lang="pt-BR" sz="1200">
                        <a:effectLst/>
                        <a:latin typeface="Times New Roman"/>
                        <a:ea typeface="Times New Roman"/>
                      </a:endParaRPr>
                    </a:p>
                  </a:txBody>
                  <a:tcPr marL="68580" marR="68580" marT="0" marB="0" anchor="ctr"/>
                </a:tc>
              </a:tr>
              <a:tr h="262315">
                <a:tc>
                  <a:txBody>
                    <a:bodyPr/>
                    <a:lstStyle/>
                    <a:p>
                      <a:pPr>
                        <a:spcAft>
                          <a:spcPts val="0"/>
                        </a:spcAft>
                      </a:pPr>
                      <a:r>
                        <a:rPr lang="pt-BR" sz="1100">
                          <a:effectLst/>
                        </a:rPr>
                        <a:t>Câmara</a:t>
                      </a:r>
                      <a:endParaRPr lang="pt-BR" sz="1200">
                        <a:effectLst/>
                        <a:latin typeface="Times New Roman"/>
                        <a:ea typeface="Times New Roman"/>
                      </a:endParaRPr>
                    </a:p>
                  </a:txBody>
                  <a:tcPr marL="68580" marR="68580" marT="0" marB="0" anchor="ctr"/>
                </a:tc>
                <a:tc>
                  <a:txBody>
                    <a:bodyPr/>
                    <a:lstStyle/>
                    <a:p>
                      <a:pPr algn="ctr">
                        <a:spcAft>
                          <a:spcPts val="0"/>
                        </a:spcAft>
                      </a:pPr>
                      <a:r>
                        <a:rPr lang="pt-BR" sz="1100">
                          <a:effectLst/>
                        </a:rPr>
                        <a:t>1.548.924,77</a:t>
                      </a:r>
                      <a:endParaRPr lang="pt-BR" sz="1200">
                        <a:effectLst/>
                        <a:latin typeface="Times New Roman"/>
                        <a:ea typeface="Times New Roman"/>
                      </a:endParaRPr>
                    </a:p>
                  </a:txBody>
                  <a:tcPr marL="68580" marR="68580" marT="0" marB="0" anchor="ctr"/>
                </a:tc>
                <a:tc>
                  <a:txBody>
                    <a:bodyPr/>
                    <a:lstStyle/>
                    <a:p>
                      <a:pPr algn="ctr">
                        <a:spcAft>
                          <a:spcPts val="0"/>
                        </a:spcAft>
                      </a:pPr>
                      <a:r>
                        <a:rPr lang="pt-BR" sz="1100">
                          <a:effectLst/>
                        </a:rPr>
                        <a:t>1.548.924,77</a:t>
                      </a:r>
                      <a:endParaRPr lang="pt-BR" sz="1200">
                        <a:effectLst/>
                        <a:latin typeface="Times New Roman"/>
                        <a:ea typeface="Times New Roman"/>
                      </a:endParaRPr>
                    </a:p>
                  </a:txBody>
                  <a:tcPr marL="68580" marR="68580" marT="0" marB="0" anchor="ctr"/>
                </a:tc>
                <a:tc>
                  <a:txBody>
                    <a:bodyPr/>
                    <a:lstStyle/>
                    <a:p>
                      <a:pPr algn="ctr">
                        <a:spcAft>
                          <a:spcPts val="0"/>
                        </a:spcAft>
                      </a:pPr>
                      <a:r>
                        <a:rPr lang="pt-BR" sz="1100" dirty="0">
                          <a:effectLst/>
                        </a:rPr>
                        <a:t>1.548.924,77</a:t>
                      </a:r>
                      <a:endParaRPr lang="pt-BR" sz="1200" dirty="0">
                        <a:effectLst/>
                        <a:latin typeface="Times New Roman"/>
                        <a:ea typeface="Times New Roman"/>
                      </a:endParaRPr>
                    </a:p>
                  </a:txBody>
                  <a:tcPr marL="68580" marR="68580" marT="0" marB="0" anchor="ctr"/>
                </a:tc>
                <a:tc>
                  <a:txBody>
                    <a:bodyPr/>
                    <a:lstStyle/>
                    <a:p>
                      <a:pPr algn="ctr">
                        <a:spcAft>
                          <a:spcPts val="0"/>
                        </a:spcAft>
                      </a:pPr>
                      <a:r>
                        <a:rPr lang="pt-BR" sz="1100">
                          <a:effectLst/>
                        </a:rPr>
                        <a:t>0,00</a:t>
                      </a:r>
                      <a:endParaRPr lang="pt-BR" sz="1200">
                        <a:effectLst/>
                        <a:latin typeface="Times New Roman"/>
                        <a:ea typeface="Times New Roman"/>
                      </a:endParaRPr>
                    </a:p>
                  </a:txBody>
                  <a:tcPr marL="68580" marR="68580" marT="0" marB="0" anchor="ctr"/>
                </a:tc>
              </a:tr>
              <a:tr h="524630">
                <a:tc>
                  <a:txBody>
                    <a:bodyPr/>
                    <a:lstStyle/>
                    <a:p>
                      <a:pPr>
                        <a:spcAft>
                          <a:spcPts val="0"/>
                        </a:spcAft>
                      </a:pPr>
                      <a:r>
                        <a:rPr lang="pt-BR" sz="1100" dirty="0">
                          <a:effectLst/>
                        </a:rPr>
                        <a:t>TOTAL</a:t>
                      </a:r>
                      <a:endParaRPr lang="pt-BR" sz="1200" dirty="0">
                        <a:effectLst/>
                        <a:latin typeface="Times New Roman"/>
                        <a:ea typeface="Times New Roman"/>
                      </a:endParaRPr>
                    </a:p>
                  </a:txBody>
                  <a:tcPr marL="68580" marR="68580" marT="0" marB="0" anchor="ctr"/>
                </a:tc>
                <a:tc>
                  <a:txBody>
                    <a:bodyPr/>
                    <a:lstStyle/>
                    <a:p>
                      <a:pPr algn="ctr">
                        <a:spcAft>
                          <a:spcPts val="0"/>
                        </a:spcAft>
                      </a:pPr>
                      <a:r>
                        <a:rPr lang="pt-BR" sz="1100">
                          <a:effectLst/>
                        </a:rPr>
                        <a:t>37.150.134,59</a:t>
                      </a:r>
                      <a:endParaRPr lang="pt-BR" sz="1200">
                        <a:effectLst/>
                        <a:latin typeface="Times New Roman"/>
                        <a:ea typeface="Times New Roman"/>
                      </a:endParaRPr>
                    </a:p>
                  </a:txBody>
                  <a:tcPr marL="68580" marR="68580" marT="0" marB="0" anchor="ctr"/>
                </a:tc>
                <a:tc>
                  <a:txBody>
                    <a:bodyPr/>
                    <a:lstStyle/>
                    <a:p>
                      <a:pPr algn="ctr">
                        <a:spcAft>
                          <a:spcPts val="0"/>
                        </a:spcAft>
                      </a:pPr>
                      <a:r>
                        <a:rPr lang="pt-BR" sz="1100">
                          <a:effectLst/>
                        </a:rPr>
                        <a:t>35.580.139,88</a:t>
                      </a:r>
                      <a:endParaRPr lang="pt-BR" sz="1200">
                        <a:effectLst/>
                        <a:latin typeface="Times New Roman"/>
                        <a:ea typeface="Times New Roman"/>
                      </a:endParaRPr>
                    </a:p>
                  </a:txBody>
                  <a:tcPr marL="68580" marR="68580" marT="0" marB="0" anchor="ctr"/>
                </a:tc>
                <a:tc>
                  <a:txBody>
                    <a:bodyPr/>
                    <a:lstStyle/>
                    <a:p>
                      <a:pPr algn="ctr">
                        <a:spcAft>
                          <a:spcPts val="0"/>
                        </a:spcAft>
                      </a:pPr>
                      <a:r>
                        <a:rPr lang="pt-BR" sz="1100" dirty="0">
                          <a:effectLst/>
                        </a:rPr>
                        <a:t>34.912.443,62</a:t>
                      </a:r>
                      <a:endParaRPr lang="pt-BR" sz="1200" dirty="0">
                        <a:effectLst/>
                        <a:latin typeface="Times New Roman"/>
                        <a:ea typeface="Times New Roman"/>
                      </a:endParaRPr>
                    </a:p>
                  </a:txBody>
                  <a:tcPr marL="68580" marR="68580" marT="0" marB="0" anchor="ctr"/>
                </a:tc>
                <a:tc>
                  <a:txBody>
                    <a:bodyPr/>
                    <a:lstStyle/>
                    <a:p>
                      <a:pPr algn="ctr">
                        <a:spcAft>
                          <a:spcPts val="0"/>
                        </a:spcAft>
                      </a:pPr>
                      <a:r>
                        <a:rPr lang="pt-BR" sz="1100" dirty="0">
                          <a:effectLst/>
                        </a:rPr>
                        <a:t>2.237.690,97</a:t>
                      </a:r>
                      <a:endParaRPr lang="pt-BR" sz="1200" dirty="0">
                        <a:effectLst/>
                        <a:latin typeface="Times New Roman"/>
                        <a:ea typeface="Times New Roman"/>
                      </a:endParaRPr>
                    </a:p>
                  </a:txBody>
                  <a:tcPr marL="68580" marR="68580" marT="0" marB="0" anchor="ctr"/>
                </a:tc>
              </a:tr>
            </a:tbl>
          </a:graphicData>
        </a:graphic>
      </p:graphicFrame>
    </p:spTree>
    <p:extLst>
      <p:ext uri="{BB962C8B-B14F-4D97-AF65-F5344CB8AC3E}">
        <p14:creationId xmlns:p14="http://schemas.microsoft.com/office/powerpoint/2010/main" val="6208814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03238" y="1750727"/>
            <a:ext cx="8183562" cy="29787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534863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02920" y="530352"/>
            <a:ext cx="8183880" cy="5490936"/>
          </a:xfrm>
        </p:spPr>
        <p:txBody>
          <a:bodyPr/>
          <a:lstStyle/>
          <a:p>
            <a:pPr algn="ctr"/>
            <a:r>
              <a:rPr lang="pt-BR" dirty="0" smtClean="0"/>
              <a:t>Restos a Pagar</a:t>
            </a:r>
            <a:endParaRPr lang="pt-BR" dirty="0"/>
          </a:p>
        </p:txBody>
      </p:sp>
      <p:graphicFrame>
        <p:nvGraphicFramePr>
          <p:cNvPr id="4" name="Tabela 3"/>
          <p:cNvGraphicFramePr>
            <a:graphicFrameLocks noGrp="1"/>
          </p:cNvGraphicFramePr>
          <p:nvPr>
            <p:extLst>
              <p:ext uri="{D42A27DB-BD31-4B8C-83A1-F6EECF244321}">
                <p14:modId xmlns:p14="http://schemas.microsoft.com/office/powerpoint/2010/main" val="150017770"/>
              </p:ext>
            </p:extLst>
          </p:nvPr>
        </p:nvGraphicFramePr>
        <p:xfrm>
          <a:off x="1115616" y="1412776"/>
          <a:ext cx="7008440" cy="4070170"/>
        </p:xfrm>
        <a:graphic>
          <a:graphicData uri="http://schemas.openxmlformats.org/drawingml/2006/table">
            <a:tbl>
              <a:tblPr firstRow="1" bandRow="1">
                <a:tableStyleId>{5C22544A-7EE6-4342-B048-85BDC9FD1C3A}</a:tableStyleId>
              </a:tblPr>
              <a:tblGrid>
                <a:gridCol w="4392488"/>
                <a:gridCol w="2615952"/>
              </a:tblGrid>
              <a:tr h="814034">
                <a:tc>
                  <a:txBody>
                    <a:bodyPr/>
                    <a:lstStyle/>
                    <a:p>
                      <a:r>
                        <a:rPr lang="pt-BR" b="1" dirty="0" smtClean="0">
                          <a:solidFill>
                            <a:schemeClr val="tx1"/>
                          </a:solidFill>
                        </a:rPr>
                        <a:t>Exercícios Anteriores</a:t>
                      </a:r>
                      <a:endParaRPr lang="pt-BR" b="1" dirty="0">
                        <a:solidFill>
                          <a:schemeClr val="tx1"/>
                        </a:solidFill>
                      </a:endParaRPr>
                    </a:p>
                  </a:txBody>
                  <a:tcPr/>
                </a:tc>
                <a:tc>
                  <a:txBody>
                    <a:bodyPr/>
                    <a:lstStyle/>
                    <a:p>
                      <a:r>
                        <a:rPr lang="pt-BR" b="1" dirty="0" smtClean="0">
                          <a:solidFill>
                            <a:schemeClr val="tx1"/>
                          </a:solidFill>
                        </a:rPr>
                        <a:t>R$ 905.687,55</a:t>
                      </a:r>
                      <a:endParaRPr lang="pt-BR" b="1" dirty="0">
                        <a:solidFill>
                          <a:schemeClr val="tx1"/>
                        </a:solidFill>
                      </a:endParaRPr>
                    </a:p>
                  </a:txBody>
                  <a:tcPr/>
                </a:tc>
              </a:tr>
              <a:tr h="814034">
                <a:tc>
                  <a:txBody>
                    <a:bodyPr/>
                    <a:lstStyle/>
                    <a:p>
                      <a:r>
                        <a:rPr lang="pt-BR" b="1" dirty="0" smtClean="0"/>
                        <a:t>Exercício 2018</a:t>
                      </a:r>
                      <a:endParaRPr lang="pt-BR" b="1" dirty="0"/>
                    </a:p>
                  </a:txBody>
                  <a:tcPr/>
                </a:tc>
                <a:tc>
                  <a:txBody>
                    <a:bodyPr/>
                    <a:lstStyle/>
                    <a:p>
                      <a:r>
                        <a:rPr lang="pt-BR" b="1" dirty="0" smtClean="0"/>
                        <a:t>R$ 2.237.690,97</a:t>
                      </a:r>
                      <a:endParaRPr lang="pt-BR" b="1" dirty="0"/>
                    </a:p>
                  </a:txBody>
                  <a:tcPr/>
                </a:tc>
              </a:tr>
              <a:tr h="814034">
                <a:tc>
                  <a:txBody>
                    <a:bodyPr/>
                    <a:lstStyle/>
                    <a:p>
                      <a:r>
                        <a:rPr lang="pt-BR" dirty="0" smtClean="0"/>
                        <a:t>Restos Processados</a:t>
                      </a:r>
                      <a:endParaRPr lang="pt-BR" dirty="0"/>
                    </a:p>
                  </a:txBody>
                  <a:tcPr/>
                </a:tc>
                <a:tc>
                  <a:txBody>
                    <a:bodyPr/>
                    <a:lstStyle/>
                    <a:p>
                      <a:r>
                        <a:rPr lang="pt-BR" dirty="0" smtClean="0"/>
                        <a:t>R$</a:t>
                      </a:r>
                      <a:r>
                        <a:rPr lang="pt-BR" baseline="0" dirty="0" smtClean="0"/>
                        <a:t> 667.696,26</a:t>
                      </a:r>
                      <a:endParaRPr lang="pt-BR" dirty="0"/>
                    </a:p>
                  </a:txBody>
                  <a:tcPr/>
                </a:tc>
              </a:tr>
              <a:tr h="8140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Restos  Não Processados</a:t>
                      </a:r>
                    </a:p>
                    <a:p>
                      <a:endParaRPr lang="pt-BR" dirty="0"/>
                    </a:p>
                  </a:txBody>
                  <a:tcPr/>
                </a:tc>
                <a:tc>
                  <a:txBody>
                    <a:bodyPr/>
                    <a:lstStyle/>
                    <a:p>
                      <a:r>
                        <a:rPr lang="pt-BR" dirty="0" smtClean="0"/>
                        <a:t>R$ 1.569.994,71</a:t>
                      </a:r>
                      <a:endParaRPr lang="pt-BR" dirty="0"/>
                    </a:p>
                  </a:txBody>
                  <a:tcPr/>
                </a:tc>
              </a:tr>
              <a:tr h="814034">
                <a:tc>
                  <a:txBody>
                    <a:bodyPr/>
                    <a:lstStyle/>
                    <a:p>
                      <a:r>
                        <a:rPr lang="pt-BR" b="1" dirty="0" smtClean="0"/>
                        <a:t>Total Restos</a:t>
                      </a:r>
                      <a:endParaRPr lang="pt-BR" b="1" dirty="0"/>
                    </a:p>
                  </a:txBody>
                  <a:tcPr/>
                </a:tc>
                <a:tc>
                  <a:txBody>
                    <a:bodyPr/>
                    <a:lstStyle/>
                    <a:p>
                      <a:r>
                        <a:rPr lang="pt-BR" b="1" dirty="0" smtClean="0"/>
                        <a:t>R$ 3.143.378,52</a:t>
                      </a:r>
                      <a:endParaRPr lang="pt-BR" b="1" dirty="0"/>
                    </a:p>
                  </a:txBody>
                  <a:tcPr/>
                </a:tc>
              </a:tr>
            </a:tbl>
          </a:graphicData>
        </a:graphic>
      </p:graphicFrame>
    </p:spTree>
    <p:extLst>
      <p:ext uri="{BB962C8B-B14F-4D97-AF65-F5344CB8AC3E}">
        <p14:creationId xmlns:p14="http://schemas.microsoft.com/office/powerpoint/2010/main" val="2823460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02920" y="530352"/>
            <a:ext cx="8183880" cy="5346920"/>
          </a:xfrm>
        </p:spPr>
        <p:txBody>
          <a:bodyPr>
            <a:normAutofit/>
          </a:bodyPr>
          <a:lstStyle/>
          <a:p>
            <a:pPr marL="0" indent="0" algn="ctr">
              <a:buNone/>
            </a:pPr>
            <a:r>
              <a:rPr lang="pt-BR" sz="2600" dirty="0" smtClean="0"/>
              <a:t>Saldo bancário em 31/12/2018</a:t>
            </a:r>
          </a:p>
          <a:p>
            <a:pPr algn="ctr"/>
            <a:endParaRPr lang="pt-BR" sz="2600" dirty="0"/>
          </a:p>
          <a:p>
            <a:endParaRPr lang="pt-BR" sz="2400" dirty="0" smtClean="0"/>
          </a:p>
          <a:p>
            <a:r>
              <a:rPr lang="pt-BR" sz="2400" dirty="0" smtClean="0"/>
              <a:t>Prefeitura </a:t>
            </a:r>
            <a:r>
              <a:rPr lang="pt-BR" sz="2400" dirty="0"/>
              <a:t>Municipal – R$ 3.392.678,34		</a:t>
            </a:r>
          </a:p>
          <a:p>
            <a:pPr marL="0" indent="0">
              <a:buNone/>
            </a:pPr>
            <a:r>
              <a:rPr lang="pt-BR" sz="2400" b="1" dirty="0"/>
              <a:t> </a:t>
            </a:r>
            <a:endParaRPr lang="pt-BR" sz="2400" dirty="0"/>
          </a:p>
          <a:p>
            <a:r>
              <a:rPr lang="pt-BR" sz="2400" dirty="0"/>
              <a:t>Fundo Municipal De Saúde – R$ 1.548.269,91</a:t>
            </a:r>
          </a:p>
          <a:p>
            <a:pPr marL="0" indent="0">
              <a:buNone/>
            </a:pPr>
            <a:r>
              <a:rPr lang="pt-BR" sz="2400" dirty="0"/>
              <a:t> </a:t>
            </a:r>
          </a:p>
          <a:p>
            <a:r>
              <a:rPr lang="pt-BR" sz="2400" dirty="0" err="1"/>
              <a:t>Ipreancarlos</a:t>
            </a:r>
            <a:r>
              <a:rPr lang="pt-BR" sz="2400" dirty="0"/>
              <a:t> – R$ 28.529.08,23</a:t>
            </a:r>
          </a:p>
          <a:p>
            <a:endParaRPr lang="pt-BR" sz="2400" dirty="0"/>
          </a:p>
          <a:p>
            <a:r>
              <a:rPr lang="pt-BR" sz="2400" dirty="0"/>
              <a:t>Câmara - R$ 0,00</a:t>
            </a:r>
          </a:p>
          <a:p>
            <a:pPr algn="ctr"/>
            <a:endParaRPr lang="pt-BR" sz="2600" dirty="0"/>
          </a:p>
        </p:txBody>
      </p:sp>
    </p:spTree>
    <p:extLst>
      <p:ext uri="{BB962C8B-B14F-4D97-AF65-F5344CB8AC3E}">
        <p14:creationId xmlns:p14="http://schemas.microsoft.com/office/powerpoint/2010/main" val="19264895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02920" y="530352"/>
            <a:ext cx="8183880" cy="5346920"/>
          </a:xfrm>
        </p:spPr>
        <p:txBody>
          <a:bodyPr/>
          <a:lstStyle/>
          <a:p>
            <a:pPr marL="0" indent="0" algn="ctr">
              <a:buNone/>
            </a:pPr>
            <a:r>
              <a:rPr lang="pt-BR" sz="2600" b="1" u="sng" dirty="0"/>
              <a:t>TRANSFERÊNCIAS </a:t>
            </a:r>
            <a:r>
              <a:rPr lang="pt-BR" sz="2600" b="1" u="sng" dirty="0" smtClean="0"/>
              <a:t>FINANCEIRAS</a:t>
            </a:r>
          </a:p>
          <a:p>
            <a:pPr marL="0" indent="0">
              <a:buNone/>
            </a:pPr>
            <a:endParaRPr lang="pt-BR" sz="2600" dirty="0"/>
          </a:p>
          <a:p>
            <a:pPr marL="0" indent="0">
              <a:buNone/>
            </a:pPr>
            <a:r>
              <a:rPr lang="pt-BR" sz="2600" b="1" dirty="0"/>
              <a:t> </a:t>
            </a:r>
            <a:endParaRPr lang="pt-BR" sz="2600" b="1" dirty="0" smtClean="0"/>
          </a:p>
          <a:p>
            <a:pPr marL="0" indent="0">
              <a:buNone/>
            </a:pPr>
            <a:endParaRPr lang="pt-BR" sz="2600" dirty="0"/>
          </a:p>
          <a:p>
            <a:pPr marL="0" indent="0">
              <a:buNone/>
            </a:pPr>
            <a:r>
              <a:rPr lang="pt-BR" sz="2600" dirty="0"/>
              <a:t>Fundo Municipal De </a:t>
            </a:r>
            <a:r>
              <a:rPr lang="pt-BR" sz="2600" dirty="0" smtClean="0"/>
              <a:t>Saúde -R</a:t>
            </a:r>
            <a:r>
              <a:rPr lang="pt-BR" sz="2600" dirty="0"/>
              <a:t>$ 6.335.537,18</a:t>
            </a:r>
          </a:p>
          <a:p>
            <a:endParaRPr lang="pt-BR" sz="2600" dirty="0"/>
          </a:p>
          <a:p>
            <a:pPr marL="0" indent="0">
              <a:buNone/>
            </a:pPr>
            <a:r>
              <a:rPr lang="pt-BR" sz="2600" dirty="0"/>
              <a:t>Câmara Municipal – R$ 1.750.000,00</a:t>
            </a:r>
          </a:p>
          <a:p>
            <a:endParaRPr lang="pt-BR" sz="2600" dirty="0"/>
          </a:p>
          <a:p>
            <a:pPr marL="0" indent="0">
              <a:buNone/>
            </a:pPr>
            <a:r>
              <a:rPr lang="pt-BR" sz="2600" dirty="0" err="1"/>
              <a:t>Ipreancarlos</a:t>
            </a:r>
            <a:r>
              <a:rPr lang="pt-BR" sz="2600" dirty="0"/>
              <a:t> – R$ 323.864,82</a:t>
            </a:r>
          </a:p>
          <a:p>
            <a:endParaRPr lang="pt-BR" dirty="0"/>
          </a:p>
        </p:txBody>
      </p:sp>
    </p:spTree>
    <p:extLst>
      <p:ext uri="{BB962C8B-B14F-4D97-AF65-F5344CB8AC3E}">
        <p14:creationId xmlns:p14="http://schemas.microsoft.com/office/powerpoint/2010/main" val="7642902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02920" y="530352"/>
            <a:ext cx="8183880" cy="5346920"/>
          </a:xfrm>
        </p:spPr>
        <p:txBody>
          <a:bodyPr/>
          <a:lstStyle/>
          <a:p>
            <a:pPr algn="ctr"/>
            <a:r>
              <a:rPr lang="pt-BR" sz="2600" dirty="0" smtClean="0"/>
              <a:t>Amortização das Dívidas </a:t>
            </a:r>
          </a:p>
          <a:p>
            <a:endParaRPr lang="pt-BR" dirty="0"/>
          </a:p>
        </p:txBody>
      </p:sp>
      <p:graphicFrame>
        <p:nvGraphicFramePr>
          <p:cNvPr id="4" name="Tabela 3"/>
          <p:cNvGraphicFramePr>
            <a:graphicFrameLocks noGrp="1"/>
          </p:cNvGraphicFramePr>
          <p:nvPr>
            <p:extLst>
              <p:ext uri="{D42A27DB-BD31-4B8C-83A1-F6EECF244321}">
                <p14:modId xmlns:p14="http://schemas.microsoft.com/office/powerpoint/2010/main" val="2578403369"/>
              </p:ext>
            </p:extLst>
          </p:nvPr>
        </p:nvGraphicFramePr>
        <p:xfrm>
          <a:off x="683568" y="1953575"/>
          <a:ext cx="7704856" cy="3275624"/>
        </p:xfrm>
        <a:graphic>
          <a:graphicData uri="http://schemas.openxmlformats.org/drawingml/2006/table">
            <a:tbl>
              <a:tblPr firstRow="1" firstCol="1" lastRow="1" lastCol="1" bandRow="1" bandCol="1">
                <a:tableStyleId>{69012ECD-51FC-41F1-AA8D-1B2483CD663E}</a:tableStyleId>
              </a:tblPr>
              <a:tblGrid>
                <a:gridCol w="3017491"/>
                <a:gridCol w="1766713"/>
                <a:gridCol w="1492470"/>
                <a:gridCol w="1428182"/>
              </a:tblGrid>
              <a:tr h="893352">
                <a:tc>
                  <a:txBody>
                    <a:bodyPr/>
                    <a:lstStyle/>
                    <a:p>
                      <a:pPr algn="ctr">
                        <a:spcAft>
                          <a:spcPts val="0"/>
                        </a:spcAft>
                      </a:pPr>
                      <a:r>
                        <a:rPr lang="pt-BR" sz="1100" dirty="0">
                          <a:effectLst/>
                        </a:rPr>
                        <a:t>CREDOR</a:t>
                      </a:r>
                      <a:endParaRPr lang="pt-BR" sz="1200" dirty="0">
                        <a:effectLst/>
                        <a:latin typeface="Times New Roman"/>
                        <a:ea typeface="Times New Roman"/>
                      </a:endParaRPr>
                    </a:p>
                  </a:txBody>
                  <a:tcPr marL="68580" marR="68580" marT="0" marB="0" anchor="ctr"/>
                </a:tc>
                <a:tc>
                  <a:txBody>
                    <a:bodyPr/>
                    <a:lstStyle/>
                    <a:p>
                      <a:pPr algn="ctr">
                        <a:spcAft>
                          <a:spcPts val="0"/>
                        </a:spcAft>
                      </a:pPr>
                      <a:r>
                        <a:rPr lang="pt-BR" sz="1100">
                          <a:effectLst/>
                        </a:rPr>
                        <a:t>VALOR AMORTIZADO </a:t>
                      </a:r>
                      <a:endParaRPr lang="pt-BR" sz="1200">
                        <a:effectLst/>
                        <a:latin typeface="Times New Roman"/>
                        <a:ea typeface="Times New Roman"/>
                      </a:endParaRPr>
                    </a:p>
                  </a:txBody>
                  <a:tcPr marL="68580" marR="68580" marT="0" marB="0" anchor="ctr"/>
                </a:tc>
                <a:tc>
                  <a:txBody>
                    <a:bodyPr/>
                    <a:lstStyle/>
                    <a:p>
                      <a:pPr algn="ctr">
                        <a:spcAft>
                          <a:spcPts val="0"/>
                        </a:spcAft>
                      </a:pPr>
                      <a:r>
                        <a:rPr lang="pt-BR" sz="1100">
                          <a:effectLst/>
                        </a:rPr>
                        <a:t>JUROS E ENCARGOS</a:t>
                      </a:r>
                      <a:endParaRPr lang="pt-BR" sz="1200">
                        <a:effectLst/>
                        <a:latin typeface="Times New Roman"/>
                        <a:ea typeface="Times New Roman"/>
                      </a:endParaRPr>
                    </a:p>
                  </a:txBody>
                  <a:tcPr marL="68580" marR="68580" marT="0" marB="0" anchor="ctr"/>
                </a:tc>
                <a:tc>
                  <a:txBody>
                    <a:bodyPr/>
                    <a:lstStyle/>
                    <a:p>
                      <a:pPr algn="ctr">
                        <a:spcAft>
                          <a:spcPts val="0"/>
                        </a:spcAft>
                      </a:pPr>
                      <a:r>
                        <a:rPr lang="pt-BR" sz="1100">
                          <a:effectLst/>
                        </a:rPr>
                        <a:t>SALDO EM 31/12/2018</a:t>
                      </a:r>
                      <a:endParaRPr lang="pt-BR" sz="1200">
                        <a:effectLst/>
                        <a:latin typeface="Times New Roman"/>
                        <a:ea typeface="Times New Roman"/>
                      </a:endParaRPr>
                    </a:p>
                  </a:txBody>
                  <a:tcPr marL="68580" marR="68580" marT="0" marB="0" anchor="ctr"/>
                </a:tc>
              </a:tr>
              <a:tr h="297784">
                <a:tc>
                  <a:txBody>
                    <a:bodyPr/>
                    <a:lstStyle/>
                    <a:p>
                      <a:pPr>
                        <a:spcAft>
                          <a:spcPts val="0"/>
                        </a:spcAft>
                      </a:pPr>
                      <a:r>
                        <a:rPr lang="pt-BR" sz="1100">
                          <a:effectLst/>
                        </a:rPr>
                        <a:t>COHAB</a:t>
                      </a:r>
                      <a:endParaRPr lang="pt-BR" sz="1200">
                        <a:effectLst/>
                        <a:latin typeface="Times New Roman"/>
                        <a:ea typeface="Times New Roman"/>
                      </a:endParaRPr>
                    </a:p>
                  </a:txBody>
                  <a:tcPr marL="68580" marR="68580" marT="0" marB="0" anchor="ctr"/>
                </a:tc>
                <a:tc>
                  <a:txBody>
                    <a:bodyPr/>
                    <a:lstStyle/>
                    <a:p>
                      <a:pPr algn="ctr">
                        <a:spcAft>
                          <a:spcPts val="0"/>
                        </a:spcAft>
                      </a:pPr>
                      <a:r>
                        <a:rPr lang="pt-BR" sz="1100" dirty="0">
                          <a:effectLst/>
                        </a:rPr>
                        <a:t>9.870,08</a:t>
                      </a:r>
                      <a:endParaRPr lang="pt-BR" sz="1200" dirty="0">
                        <a:effectLst/>
                        <a:latin typeface="Times New Roman"/>
                        <a:ea typeface="Times New Roman"/>
                      </a:endParaRPr>
                    </a:p>
                  </a:txBody>
                  <a:tcPr marL="68580" marR="68580" marT="0" marB="0" anchor="ctr"/>
                </a:tc>
                <a:tc>
                  <a:txBody>
                    <a:bodyPr/>
                    <a:lstStyle/>
                    <a:p>
                      <a:pPr algn="ctr">
                        <a:spcAft>
                          <a:spcPts val="0"/>
                        </a:spcAft>
                      </a:pPr>
                      <a:r>
                        <a:rPr lang="pt-BR" sz="1100">
                          <a:effectLst/>
                        </a:rPr>
                        <a:t>378,42</a:t>
                      </a:r>
                      <a:endParaRPr lang="pt-BR" sz="1200">
                        <a:effectLst/>
                        <a:latin typeface="Times New Roman"/>
                        <a:ea typeface="Times New Roman"/>
                      </a:endParaRPr>
                    </a:p>
                  </a:txBody>
                  <a:tcPr marL="68580" marR="68580" marT="0" marB="0" anchor="ctr"/>
                </a:tc>
                <a:tc>
                  <a:txBody>
                    <a:bodyPr/>
                    <a:lstStyle/>
                    <a:p>
                      <a:pPr algn="ctr">
                        <a:spcAft>
                          <a:spcPts val="0"/>
                        </a:spcAft>
                      </a:pPr>
                      <a:r>
                        <a:rPr lang="pt-BR" sz="1100">
                          <a:effectLst/>
                        </a:rPr>
                        <a:t>3.592,88</a:t>
                      </a:r>
                      <a:endParaRPr lang="pt-BR" sz="1200">
                        <a:effectLst/>
                        <a:latin typeface="Times New Roman"/>
                        <a:ea typeface="Times New Roman"/>
                      </a:endParaRPr>
                    </a:p>
                  </a:txBody>
                  <a:tcPr marL="68580" marR="68580" marT="0" marB="0" anchor="ctr"/>
                </a:tc>
              </a:tr>
              <a:tr h="297784">
                <a:tc>
                  <a:txBody>
                    <a:bodyPr/>
                    <a:lstStyle/>
                    <a:p>
                      <a:pPr>
                        <a:spcAft>
                          <a:spcPts val="0"/>
                        </a:spcAft>
                      </a:pPr>
                      <a:r>
                        <a:rPr lang="pt-BR" sz="1100">
                          <a:effectLst/>
                        </a:rPr>
                        <a:t>INSS</a:t>
                      </a:r>
                      <a:endParaRPr lang="pt-BR" sz="1200">
                        <a:effectLst/>
                        <a:latin typeface="Times New Roman"/>
                        <a:ea typeface="Times New Roman"/>
                      </a:endParaRPr>
                    </a:p>
                  </a:txBody>
                  <a:tcPr marL="68580" marR="68580" marT="0" marB="0" anchor="ctr"/>
                </a:tc>
                <a:tc>
                  <a:txBody>
                    <a:bodyPr/>
                    <a:lstStyle/>
                    <a:p>
                      <a:pPr algn="ctr">
                        <a:spcAft>
                          <a:spcPts val="0"/>
                        </a:spcAft>
                      </a:pPr>
                      <a:r>
                        <a:rPr lang="pt-BR" sz="1100">
                          <a:effectLst/>
                        </a:rPr>
                        <a:t>10.330,44</a:t>
                      </a:r>
                      <a:endParaRPr lang="pt-BR" sz="1200">
                        <a:effectLst/>
                        <a:latin typeface="Times New Roman"/>
                        <a:ea typeface="Times New Roman"/>
                      </a:endParaRPr>
                    </a:p>
                  </a:txBody>
                  <a:tcPr marL="68580" marR="68580" marT="0" marB="0" anchor="ctr"/>
                </a:tc>
                <a:tc>
                  <a:txBody>
                    <a:bodyPr/>
                    <a:lstStyle/>
                    <a:p>
                      <a:pPr algn="ctr">
                        <a:spcAft>
                          <a:spcPts val="0"/>
                        </a:spcAft>
                      </a:pPr>
                      <a:r>
                        <a:rPr lang="pt-BR" sz="1100" dirty="0">
                          <a:effectLst/>
                        </a:rPr>
                        <a:t>26.795,88</a:t>
                      </a:r>
                      <a:endParaRPr lang="pt-BR" sz="1200" dirty="0">
                        <a:effectLst/>
                        <a:latin typeface="Times New Roman"/>
                        <a:ea typeface="Times New Roman"/>
                      </a:endParaRPr>
                    </a:p>
                  </a:txBody>
                  <a:tcPr marL="68580" marR="68580" marT="0" marB="0" anchor="ctr"/>
                </a:tc>
                <a:tc>
                  <a:txBody>
                    <a:bodyPr/>
                    <a:lstStyle/>
                    <a:p>
                      <a:pPr algn="ctr">
                        <a:spcAft>
                          <a:spcPts val="0"/>
                        </a:spcAft>
                      </a:pPr>
                      <a:r>
                        <a:rPr lang="pt-BR" sz="1100">
                          <a:effectLst/>
                        </a:rPr>
                        <a:t>74.749,45</a:t>
                      </a:r>
                      <a:endParaRPr lang="pt-BR" sz="1200">
                        <a:effectLst/>
                        <a:latin typeface="Times New Roman"/>
                        <a:ea typeface="Times New Roman"/>
                      </a:endParaRPr>
                    </a:p>
                  </a:txBody>
                  <a:tcPr marL="68580" marR="68580" marT="0" marB="0" anchor="ctr"/>
                </a:tc>
              </a:tr>
              <a:tr h="297784">
                <a:tc>
                  <a:txBody>
                    <a:bodyPr/>
                    <a:lstStyle/>
                    <a:p>
                      <a:pPr>
                        <a:spcAft>
                          <a:spcPts val="0"/>
                        </a:spcAft>
                      </a:pPr>
                      <a:r>
                        <a:rPr lang="pt-BR" sz="1100">
                          <a:effectLst/>
                        </a:rPr>
                        <a:t>INSS</a:t>
                      </a:r>
                      <a:endParaRPr lang="pt-BR" sz="1200">
                        <a:effectLst/>
                        <a:latin typeface="Times New Roman"/>
                        <a:ea typeface="Times New Roman"/>
                      </a:endParaRPr>
                    </a:p>
                  </a:txBody>
                  <a:tcPr marL="68580" marR="68580" marT="0" marB="0" anchor="ctr"/>
                </a:tc>
                <a:tc>
                  <a:txBody>
                    <a:bodyPr/>
                    <a:lstStyle/>
                    <a:p>
                      <a:pPr algn="ctr">
                        <a:spcAft>
                          <a:spcPts val="0"/>
                        </a:spcAft>
                      </a:pPr>
                      <a:r>
                        <a:rPr lang="pt-BR" sz="1100">
                          <a:effectLst/>
                        </a:rPr>
                        <a:t>1.828,20</a:t>
                      </a:r>
                      <a:endParaRPr lang="pt-BR" sz="1200">
                        <a:effectLst/>
                        <a:latin typeface="Times New Roman"/>
                        <a:ea typeface="Times New Roman"/>
                      </a:endParaRPr>
                    </a:p>
                  </a:txBody>
                  <a:tcPr marL="68580" marR="68580" marT="0" marB="0" anchor="ctr"/>
                </a:tc>
                <a:tc>
                  <a:txBody>
                    <a:bodyPr/>
                    <a:lstStyle/>
                    <a:p>
                      <a:pPr algn="ctr">
                        <a:spcAft>
                          <a:spcPts val="0"/>
                        </a:spcAft>
                      </a:pPr>
                      <a:r>
                        <a:rPr lang="pt-BR" sz="1100" dirty="0">
                          <a:effectLst/>
                        </a:rPr>
                        <a:t>4.394,64</a:t>
                      </a:r>
                      <a:endParaRPr lang="pt-BR" sz="1200" dirty="0">
                        <a:effectLst/>
                        <a:latin typeface="Times New Roman"/>
                        <a:ea typeface="Times New Roman"/>
                      </a:endParaRPr>
                    </a:p>
                  </a:txBody>
                  <a:tcPr marL="68580" marR="68580" marT="0" marB="0" anchor="ctr"/>
                </a:tc>
                <a:tc>
                  <a:txBody>
                    <a:bodyPr/>
                    <a:lstStyle/>
                    <a:p>
                      <a:pPr algn="ctr">
                        <a:spcAft>
                          <a:spcPts val="0"/>
                        </a:spcAft>
                      </a:pPr>
                      <a:r>
                        <a:rPr lang="pt-BR" sz="1100">
                          <a:effectLst/>
                        </a:rPr>
                        <a:t>240.193,35</a:t>
                      </a:r>
                      <a:endParaRPr lang="pt-BR" sz="1200">
                        <a:effectLst/>
                        <a:latin typeface="Times New Roman"/>
                        <a:ea typeface="Times New Roman"/>
                      </a:endParaRPr>
                    </a:p>
                  </a:txBody>
                  <a:tcPr marL="68580" marR="68580" marT="0" marB="0" anchor="ctr"/>
                </a:tc>
              </a:tr>
              <a:tr h="297784">
                <a:tc>
                  <a:txBody>
                    <a:bodyPr/>
                    <a:lstStyle/>
                    <a:p>
                      <a:pPr>
                        <a:spcAft>
                          <a:spcPts val="0"/>
                        </a:spcAft>
                      </a:pPr>
                      <a:r>
                        <a:rPr lang="pt-BR" sz="1100">
                          <a:effectLst/>
                        </a:rPr>
                        <a:t>BADESC Nº 2015006901</a:t>
                      </a:r>
                      <a:endParaRPr lang="pt-BR" sz="1200">
                        <a:effectLst/>
                        <a:latin typeface="Times New Roman"/>
                        <a:ea typeface="Times New Roman"/>
                      </a:endParaRPr>
                    </a:p>
                  </a:txBody>
                  <a:tcPr marL="68580" marR="68580" marT="0" marB="0" anchor="ctr"/>
                </a:tc>
                <a:tc>
                  <a:txBody>
                    <a:bodyPr/>
                    <a:lstStyle/>
                    <a:p>
                      <a:pPr algn="ctr">
                        <a:spcAft>
                          <a:spcPts val="0"/>
                        </a:spcAft>
                      </a:pPr>
                      <a:r>
                        <a:rPr lang="pt-BR" sz="1100">
                          <a:effectLst/>
                        </a:rPr>
                        <a:t>707.493,01</a:t>
                      </a:r>
                      <a:endParaRPr lang="pt-BR" sz="1200">
                        <a:effectLst/>
                        <a:latin typeface="Times New Roman"/>
                        <a:ea typeface="Times New Roman"/>
                      </a:endParaRPr>
                    </a:p>
                  </a:txBody>
                  <a:tcPr marL="68580" marR="68580" marT="0" marB="0" anchor="ctr"/>
                </a:tc>
                <a:tc>
                  <a:txBody>
                    <a:bodyPr/>
                    <a:lstStyle/>
                    <a:p>
                      <a:pPr algn="ctr">
                        <a:spcAft>
                          <a:spcPts val="0"/>
                        </a:spcAft>
                      </a:pPr>
                      <a:r>
                        <a:rPr lang="pt-BR" sz="1100" dirty="0">
                          <a:effectLst/>
                        </a:rPr>
                        <a:t>57.616,04</a:t>
                      </a:r>
                      <a:endParaRPr lang="pt-BR" sz="1200" dirty="0">
                        <a:effectLst/>
                        <a:latin typeface="Times New Roman"/>
                        <a:ea typeface="Times New Roman"/>
                      </a:endParaRPr>
                    </a:p>
                  </a:txBody>
                  <a:tcPr marL="68580" marR="68580" marT="0" marB="0" anchor="ctr"/>
                </a:tc>
                <a:tc>
                  <a:txBody>
                    <a:bodyPr/>
                    <a:lstStyle/>
                    <a:p>
                      <a:pPr algn="ctr">
                        <a:spcAft>
                          <a:spcPts val="0"/>
                        </a:spcAft>
                      </a:pPr>
                      <a:r>
                        <a:rPr lang="pt-BR" sz="1100">
                          <a:effectLst/>
                        </a:rPr>
                        <a:t>732.242,12</a:t>
                      </a:r>
                      <a:endParaRPr lang="pt-BR" sz="1200">
                        <a:effectLst/>
                        <a:latin typeface="Times New Roman"/>
                        <a:ea typeface="Times New Roman"/>
                      </a:endParaRPr>
                    </a:p>
                  </a:txBody>
                  <a:tcPr marL="68580" marR="68580" marT="0" marB="0" anchor="ctr"/>
                </a:tc>
              </a:tr>
              <a:tr h="595568">
                <a:tc>
                  <a:txBody>
                    <a:bodyPr/>
                    <a:lstStyle/>
                    <a:p>
                      <a:pPr>
                        <a:spcAft>
                          <a:spcPts val="0"/>
                        </a:spcAft>
                      </a:pPr>
                      <a:r>
                        <a:rPr lang="pt-BR" sz="1100">
                          <a:effectLst/>
                        </a:rPr>
                        <a:t>BRDE</a:t>
                      </a:r>
                      <a:endParaRPr lang="pt-BR" sz="1200">
                        <a:effectLst/>
                        <a:latin typeface="Times New Roman"/>
                        <a:ea typeface="Times New Roman"/>
                      </a:endParaRPr>
                    </a:p>
                  </a:txBody>
                  <a:tcPr marL="68580" marR="68580" marT="0" marB="0" anchor="ctr"/>
                </a:tc>
                <a:tc>
                  <a:txBody>
                    <a:bodyPr/>
                    <a:lstStyle/>
                    <a:p>
                      <a:pPr algn="ctr">
                        <a:spcAft>
                          <a:spcPts val="0"/>
                        </a:spcAft>
                      </a:pPr>
                      <a:r>
                        <a:rPr lang="pt-BR" sz="1100">
                          <a:effectLst/>
                        </a:rPr>
                        <a:t>234.148,14</a:t>
                      </a:r>
                      <a:endParaRPr lang="pt-BR" sz="1200">
                        <a:effectLst/>
                        <a:latin typeface="Times New Roman"/>
                        <a:ea typeface="Times New Roman"/>
                      </a:endParaRPr>
                    </a:p>
                  </a:txBody>
                  <a:tcPr marL="68580" marR="68580" marT="0" marB="0" anchor="ctr"/>
                </a:tc>
                <a:tc>
                  <a:txBody>
                    <a:bodyPr/>
                    <a:lstStyle/>
                    <a:p>
                      <a:pPr algn="ctr">
                        <a:spcAft>
                          <a:spcPts val="0"/>
                        </a:spcAft>
                      </a:pPr>
                      <a:r>
                        <a:rPr lang="pt-BR" sz="1100" dirty="0">
                          <a:effectLst/>
                        </a:rPr>
                        <a:t>147.896,49</a:t>
                      </a:r>
                      <a:endParaRPr lang="pt-BR" sz="1200" dirty="0">
                        <a:effectLst/>
                        <a:latin typeface="Times New Roman"/>
                        <a:ea typeface="Times New Roman"/>
                      </a:endParaRPr>
                    </a:p>
                  </a:txBody>
                  <a:tcPr marL="68580" marR="68580" marT="0" marB="0" anchor="ctr"/>
                </a:tc>
                <a:tc>
                  <a:txBody>
                    <a:bodyPr/>
                    <a:lstStyle/>
                    <a:p>
                      <a:pPr algn="ctr">
                        <a:spcAft>
                          <a:spcPts val="0"/>
                        </a:spcAft>
                      </a:pPr>
                      <a:r>
                        <a:rPr lang="pt-BR" sz="1100" dirty="0">
                          <a:effectLst/>
                        </a:rPr>
                        <a:t>1.187.897,23</a:t>
                      </a:r>
                      <a:endParaRPr lang="pt-BR" sz="1200" dirty="0">
                        <a:effectLst/>
                        <a:latin typeface="Times New Roman"/>
                        <a:ea typeface="Times New Roman"/>
                      </a:endParaRPr>
                    </a:p>
                  </a:txBody>
                  <a:tcPr marL="68580" marR="68580" marT="0" marB="0" anchor="ctr"/>
                </a:tc>
              </a:tr>
              <a:tr h="595568">
                <a:tc>
                  <a:txBody>
                    <a:bodyPr/>
                    <a:lstStyle/>
                    <a:p>
                      <a:pPr>
                        <a:spcAft>
                          <a:spcPts val="0"/>
                        </a:spcAft>
                      </a:pPr>
                      <a:r>
                        <a:rPr lang="pt-BR" sz="1100">
                          <a:effectLst/>
                        </a:rPr>
                        <a:t>TOTAL</a:t>
                      </a:r>
                      <a:endParaRPr lang="pt-BR" sz="1200">
                        <a:effectLst/>
                        <a:latin typeface="Times New Roman"/>
                        <a:ea typeface="Times New Roman"/>
                      </a:endParaRPr>
                    </a:p>
                  </a:txBody>
                  <a:tcPr marL="68580" marR="68580" marT="0" marB="0" anchor="ctr"/>
                </a:tc>
                <a:tc>
                  <a:txBody>
                    <a:bodyPr/>
                    <a:lstStyle/>
                    <a:p>
                      <a:pPr algn="ctr">
                        <a:spcAft>
                          <a:spcPts val="0"/>
                        </a:spcAft>
                      </a:pPr>
                      <a:r>
                        <a:rPr lang="pt-BR" sz="1100">
                          <a:effectLst/>
                        </a:rPr>
                        <a:t>963.669,87</a:t>
                      </a:r>
                      <a:endParaRPr lang="pt-BR" sz="1200">
                        <a:effectLst/>
                        <a:latin typeface="Times New Roman"/>
                        <a:ea typeface="Times New Roman"/>
                      </a:endParaRPr>
                    </a:p>
                  </a:txBody>
                  <a:tcPr marL="68580" marR="68580" marT="0" marB="0" anchor="ctr"/>
                </a:tc>
                <a:tc>
                  <a:txBody>
                    <a:bodyPr/>
                    <a:lstStyle/>
                    <a:p>
                      <a:pPr algn="ctr">
                        <a:spcAft>
                          <a:spcPts val="0"/>
                        </a:spcAft>
                      </a:pPr>
                      <a:r>
                        <a:rPr lang="pt-BR" sz="1100">
                          <a:effectLst/>
                        </a:rPr>
                        <a:t>237.081,47</a:t>
                      </a:r>
                      <a:endParaRPr lang="pt-BR" sz="1200">
                        <a:effectLst/>
                        <a:latin typeface="Times New Roman"/>
                        <a:ea typeface="Times New Roman"/>
                      </a:endParaRPr>
                    </a:p>
                  </a:txBody>
                  <a:tcPr marL="68580" marR="68580" marT="0" marB="0" anchor="ctr"/>
                </a:tc>
                <a:tc>
                  <a:txBody>
                    <a:bodyPr/>
                    <a:lstStyle/>
                    <a:p>
                      <a:pPr algn="ctr">
                        <a:spcAft>
                          <a:spcPts val="0"/>
                        </a:spcAft>
                      </a:pPr>
                      <a:r>
                        <a:rPr lang="pt-BR" sz="1100" dirty="0">
                          <a:effectLst/>
                        </a:rPr>
                        <a:t>2.238.675,13</a:t>
                      </a:r>
                      <a:endParaRPr lang="pt-BR" sz="1200" dirty="0">
                        <a:effectLst/>
                        <a:latin typeface="Times New Roman"/>
                        <a:ea typeface="Times New Roman"/>
                      </a:endParaRPr>
                    </a:p>
                  </a:txBody>
                  <a:tcPr marL="68580" marR="68580" marT="0" marB="0" anchor="ctr"/>
                </a:tc>
              </a:tr>
            </a:tbl>
          </a:graphicData>
        </a:graphic>
      </p:graphicFrame>
    </p:spTree>
    <p:extLst>
      <p:ext uri="{BB962C8B-B14F-4D97-AF65-F5344CB8AC3E}">
        <p14:creationId xmlns:p14="http://schemas.microsoft.com/office/powerpoint/2010/main" val="30576170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02920" y="530352"/>
            <a:ext cx="8183880" cy="5490936"/>
          </a:xfrm>
        </p:spPr>
        <p:txBody>
          <a:bodyPr>
            <a:normAutofit/>
          </a:bodyPr>
          <a:lstStyle/>
          <a:p>
            <a:pPr algn="ctr"/>
            <a:r>
              <a:rPr lang="pt-BR" sz="2600" dirty="0" smtClean="0"/>
              <a:t>Despesa com Pessoal</a:t>
            </a:r>
          </a:p>
          <a:p>
            <a:pPr algn="ctr"/>
            <a:endParaRPr lang="pt-BR" sz="2600" dirty="0" smtClean="0"/>
          </a:p>
          <a:p>
            <a:pPr marL="0" indent="0" algn="just">
              <a:buNone/>
            </a:pPr>
            <a:r>
              <a:rPr lang="pt-BR" sz="2000" dirty="0" smtClean="0"/>
              <a:t>A </a:t>
            </a:r>
            <a:r>
              <a:rPr lang="pt-BR" sz="2000" dirty="0"/>
              <a:t>Lei de Responsabilidade Fiscal em seu art.22, parágrafo único, estabelece, para os Municípios um limite prudencial de gastos com pessoal e encargos de 51,30% da Receita Corrente Líquida. Contudo, é importante ressaltar que, o limite máximo das despesas com pessoal e encargos permitido ao Poder Executivo, conforme mesmo dispositivo legal, é de 54</a:t>
            </a:r>
            <a:r>
              <a:rPr lang="pt-BR" sz="2000" dirty="0" smtClean="0"/>
              <a:t>%.</a:t>
            </a:r>
          </a:p>
          <a:p>
            <a:pPr marL="0" indent="0" algn="just">
              <a:buNone/>
            </a:pPr>
            <a:endParaRPr lang="pt-BR" sz="2000" dirty="0"/>
          </a:p>
          <a:p>
            <a:r>
              <a:rPr lang="pt-BR" sz="1800" dirty="0"/>
              <a:t>Despesa com Pessoal sobre a RCL - Executivo – </a:t>
            </a:r>
            <a:r>
              <a:rPr lang="pt-BR" sz="1800" dirty="0" smtClean="0"/>
              <a:t>50,04      %</a:t>
            </a:r>
            <a:endParaRPr lang="pt-BR" sz="1800" dirty="0"/>
          </a:p>
          <a:p>
            <a:pPr marL="0" indent="0">
              <a:buNone/>
            </a:pPr>
            <a:endParaRPr lang="pt-BR" sz="1800" dirty="0"/>
          </a:p>
          <a:p>
            <a:r>
              <a:rPr lang="pt-BR" sz="1800" dirty="0"/>
              <a:t>Despesa com Pessoal sobre a RCL – Legislativo – </a:t>
            </a:r>
            <a:r>
              <a:rPr lang="pt-BR" sz="1800" dirty="0" smtClean="0"/>
              <a:t>3,19%</a:t>
            </a:r>
            <a:endParaRPr lang="pt-BR" sz="1800" dirty="0"/>
          </a:p>
          <a:p>
            <a:pPr marL="0" indent="0" algn="just">
              <a:buNone/>
            </a:pPr>
            <a:endParaRPr lang="pt-BR" sz="2000" dirty="0"/>
          </a:p>
        </p:txBody>
      </p:sp>
    </p:spTree>
    <p:extLst>
      <p:ext uri="{BB962C8B-B14F-4D97-AF65-F5344CB8AC3E}">
        <p14:creationId xmlns:p14="http://schemas.microsoft.com/office/powerpoint/2010/main" val="36952955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02920" y="530352"/>
            <a:ext cx="8183880" cy="5418928"/>
          </a:xfrm>
        </p:spPr>
        <p:txBody>
          <a:bodyPr/>
          <a:lstStyle/>
          <a:p>
            <a:r>
              <a:rPr lang="pt-BR" dirty="0" smtClean="0"/>
              <a:t>Gastos com SAÚDE</a:t>
            </a:r>
          </a:p>
          <a:p>
            <a:endParaRPr lang="pt-BR" dirty="0" smtClean="0"/>
          </a:p>
          <a:p>
            <a:endParaRPr lang="pt-BR" dirty="0"/>
          </a:p>
          <a:p>
            <a:endParaRPr lang="pt-BR" dirty="0" smtClean="0"/>
          </a:p>
          <a:p>
            <a:endParaRPr lang="pt-BR" dirty="0"/>
          </a:p>
          <a:p>
            <a:endParaRPr lang="pt-BR" dirty="0" smtClean="0"/>
          </a:p>
          <a:p>
            <a:r>
              <a:rPr lang="pt-BR" dirty="0"/>
              <a:t>Gastos com </a:t>
            </a:r>
            <a:r>
              <a:rPr lang="pt-BR" dirty="0" smtClean="0"/>
              <a:t>EDUCAÇÃO</a:t>
            </a:r>
            <a:endParaRPr lang="pt-BR" dirty="0"/>
          </a:p>
          <a:p>
            <a:endParaRPr lang="pt-BR" dirty="0"/>
          </a:p>
          <a:p>
            <a:endParaRPr lang="pt-BR" dirty="0"/>
          </a:p>
        </p:txBody>
      </p:sp>
      <p:graphicFrame>
        <p:nvGraphicFramePr>
          <p:cNvPr id="4" name="Tabela 3"/>
          <p:cNvGraphicFramePr>
            <a:graphicFrameLocks noGrp="1"/>
          </p:cNvGraphicFramePr>
          <p:nvPr>
            <p:extLst>
              <p:ext uri="{D42A27DB-BD31-4B8C-83A1-F6EECF244321}">
                <p14:modId xmlns:p14="http://schemas.microsoft.com/office/powerpoint/2010/main" val="216540859"/>
              </p:ext>
            </p:extLst>
          </p:nvPr>
        </p:nvGraphicFramePr>
        <p:xfrm>
          <a:off x="1524000" y="1397000"/>
          <a:ext cx="6096000" cy="74168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pt-BR" dirty="0" smtClean="0"/>
                        <a:t>Valor</a:t>
                      </a:r>
                      <a:r>
                        <a:rPr lang="pt-BR" baseline="0" dirty="0" smtClean="0"/>
                        <a:t> Realizado</a:t>
                      </a:r>
                      <a:endParaRPr lang="pt-BR" dirty="0"/>
                    </a:p>
                  </a:txBody>
                  <a:tcPr/>
                </a:tc>
                <a:tc>
                  <a:txBody>
                    <a:bodyPr/>
                    <a:lstStyle/>
                    <a:p>
                      <a:pPr algn="ctr"/>
                      <a:r>
                        <a:rPr lang="pt-BR" dirty="0" smtClean="0"/>
                        <a:t>Percentual</a:t>
                      </a:r>
                      <a:endParaRPr lang="pt-BR" dirty="0"/>
                    </a:p>
                  </a:txBody>
                  <a:tcPr/>
                </a:tc>
              </a:tr>
              <a:tr h="370840">
                <a:tc>
                  <a:txBody>
                    <a:bodyPr/>
                    <a:lstStyle/>
                    <a:p>
                      <a:pPr algn="ctr"/>
                      <a:r>
                        <a:rPr lang="pt-BR" dirty="0" smtClean="0"/>
                        <a:t>R$</a:t>
                      </a:r>
                      <a:r>
                        <a:rPr lang="pt-BR" baseline="0" dirty="0" smtClean="0"/>
                        <a:t> 6.041.515,01</a:t>
                      </a:r>
                      <a:endParaRPr lang="pt-BR" dirty="0"/>
                    </a:p>
                  </a:txBody>
                  <a:tcPr/>
                </a:tc>
                <a:tc>
                  <a:txBody>
                    <a:bodyPr/>
                    <a:lstStyle/>
                    <a:p>
                      <a:pPr algn="ctr"/>
                      <a:r>
                        <a:rPr lang="pt-BR" dirty="0" smtClean="0"/>
                        <a:t>21,77%</a:t>
                      </a:r>
                      <a:endParaRPr lang="pt-BR" dirty="0"/>
                    </a:p>
                  </a:txBody>
                  <a:tcPr/>
                </a:tc>
              </a:tr>
            </a:tbl>
          </a:graphicData>
        </a:graphic>
      </p:graphicFrame>
      <p:graphicFrame>
        <p:nvGraphicFramePr>
          <p:cNvPr id="5" name="Tabela 4"/>
          <p:cNvGraphicFramePr>
            <a:graphicFrameLocks noGrp="1"/>
          </p:cNvGraphicFramePr>
          <p:nvPr>
            <p:extLst>
              <p:ext uri="{D42A27DB-BD31-4B8C-83A1-F6EECF244321}">
                <p14:modId xmlns:p14="http://schemas.microsoft.com/office/powerpoint/2010/main" val="3297698506"/>
              </p:ext>
            </p:extLst>
          </p:nvPr>
        </p:nvGraphicFramePr>
        <p:xfrm>
          <a:off x="1619672" y="4653136"/>
          <a:ext cx="6096000" cy="74168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pt-BR" dirty="0" smtClean="0"/>
                        <a:t>Valor Realizado</a:t>
                      </a:r>
                      <a:endParaRPr lang="pt-BR" dirty="0"/>
                    </a:p>
                  </a:txBody>
                  <a:tcPr/>
                </a:tc>
                <a:tc>
                  <a:txBody>
                    <a:bodyPr/>
                    <a:lstStyle/>
                    <a:p>
                      <a:pPr algn="ctr"/>
                      <a:r>
                        <a:rPr lang="pt-BR" dirty="0" smtClean="0"/>
                        <a:t>Percentual</a:t>
                      </a:r>
                      <a:endParaRPr lang="pt-BR" dirty="0"/>
                    </a:p>
                  </a:txBody>
                  <a:tcPr/>
                </a:tc>
              </a:tr>
              <a:tr h="370840">
                <a:tc>
                  <a:txBody>
                    <a:bodyPr/>
                    <a:lstStyle/>
                    <a:p>
                      <a:pPr algn="ctr"/>
                      <a:r>
                        <a:rPr lang="pt-BR" dirty="0" smtClean="0"/>
                        <a:t>R$ 7.952.786,14</a:t>
                      </a:r>
                      <a:endParaRPr lang="pt-BR" dirty="0"/>
                    </a:p>
                  </a:txBody>
                  <a:tcPr/>
                </a:tc>
                <a:tc>
                  <a:txBody>
                    <a:bodyPr/>
                    <a:lstStyle/>
                    <a:p>
                      <a:pPr algn="ctr"/>
                      <a:r>
                        <a:rPr lang="pt-BR" dirty="0" smtClean="0"/>
                        <a:t>28,05%</a:t>
                      </a:r>
                      <a:endParaRPr lang="pt-BR" dirty="0"/>
                    </a:p>
                  </a:txBody>
                  <a:tcPr/>
                </a:tc>
              </a:tr>
            </a:tbl>
          </a:graphicData>
        </a:graphic>
      </p:graphicFrame>
    </p:spTree>
    <p:extLst>
      <p:ext uri="{BB962C8B-B14F-4D97-AF65-F5344CB8AC3E}">
        <p14:creationId xmlns:p14="http://schemas.microsoft.com/office/powerpoint/2010/main" val="35720901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02920" y="530352"/>
            <a:ext cx="8183880" cy="5634952"/>
          </a:xfrm>
        </p:spPr>
        <p:txBody>
          <a:bodyPr>
            <a:normAutofit/>
          </a:bodyPr>
          <a:lstStyle/>
          <a:p>
            <a:pPr algn="ctr"/>
            <a:r>
              <a:rPr lang="pt-BR" sz="2600" dirty="0" smtClean="0"/>
              <a:t>Resultado Primário</a:t>
            </a:r>
          </a:p>
          <a:p>
            <a:pPr algn="ctr"/>
            <a:endParaRPr lang="pt-BR" sz="2600" dirty="0" smtClean="0"/>
          </a:p>
          <a:p>
            <a:pPr marL="0" indent="0" algn="just">
              <a:buNone/>
            </a:pPr>
            <a:r>
              <a:rPr lang="pt-BR" sz="2400" dirty="0"/>
              <a:t>O resultado primário é definido pela diferença entre receitas e despesas do governo, excluindo-se da conta as receitas e despesas com juros. Caso essa diferença seja positiva, tem-se um superávit primário; caso seja negativa, tem-se um déficit primário</a:t>
            </a:r>
            <a:r>
              <a:rPr lang="pt-BR" sz="2400" dirty="0" smtClean="0"/>
              <a:t>.</a:t>
            </a:r>
          </a:p>
          <a:p>
            <a:pPr marL="0" indent="0" algn="just">
              <a:buNone/>
            </a:pPr>
            <a:endParaRPr lang="pt-BR" sz="2400" dirty="0"/>
          </a:p>
          <a:p>
            <a:pPr marL="0" indent="0" algn="ctr">
              <a:buNone/>
            </a:pPr>
            <a:r>
              <a:rPr lang="pt-BR" sz="2400" b="1" dirty="0" smtClean="0"/>
              <a:t>R$ 3.834.637,13</a:t>
            </a:r>
            <a:endParaRPr lang="pt-BR" sz="2600" b="1" dirty="0"/>
          </a:p>
        </p:txBody>
      </p:sp>
    </p:spTree>
    <p:extLst>
      <p:ext uri="{BB962C8B-B14F-4D97-AF65-F5344CB8AC3E}">
        <p14:creationId xmlns:p14="http://schemas.microsoft.com/office/powerpoint/2010/main" val="5593123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02920" y="530352"/>
            <a:ext cx="8183880" cy="5418928"/>
          </a:xfrm>
        </p:spPr>
        <p:txBody>
          <a:bodyPr>
            <a:normAutofit/>
          </a:bodyPr>
          <a:lstStyle/>
          <a:p>
            <a:r>
              <a:rPr lang="pt-BR" sz="2600" dirty="0"/>
              <a:t>O § 4º do art.9º, da Lei Complementar nº 101, de 4 de maio de 2000 – Lei de Responsabilidade Fiscal, determina ao Poder Executivo demonstrar e avaliar o cumprimento das metas fiscais de cada quadrimestre, objetivando um bom desempenho da Execução Orçamentária, com transparência. </a:t>
            </a:r>
            <a:endParaRPr lang="pt-BR" sz="2600" dirty="0" smtClean="0"/>
          </a:p>
          <a:p>
            <a:endParaRPr lang="pt-BR" sz="2600" dirty="0" smtClean="0"/>
          </a:p>
          <a:p>
            <a:r>
              <a:rPr lang="pt-BR" sz="2600" dirty="0" smtClean="0"/>
              <a:t>Assim </a:t>
            </a:r>
            <a:r>
              <a:rPr lang="pt-BR" sz="2600" dirty="0"/>
              <a:t>sendo, esta audiência visa demonstrar aos presentes a execução orçamentária até o </a:t>
            </a:r>
            <a:r>
              <a:rPr lang="pt-BR" sz="2600" dirty="0" smtClean="0"/>
              <a:t>3º </a:t>
            </a:r>
            <a:r>
              <a:rPr lang="pt-BR" sz="2600" dirty="0"/>
              <a:t>quadrimestre do exercício financeiro de </a:t>
            </a:r>
            <a:r>
              <a:rPr lang="pt-BR" sz="2600" dirty="0" smtClean="0"/>
              <a:t>2018.</a:t>
            </a:r>
            <a:endParaRPr lang="pt-BR" sz="2600" dirty="0"/>
          </a:p>
        </p:txBody>
      </p:sp>
    </p:spTree>
    <p:extLst>
      <p:ext uri="{BB962C8B-B14F-4D97-AF65-F5344CB8AC3E}">
        <p14:creationId xmlns:p14="http://schemas.microsoft.com/office/powerpoint/2010/main" val="4554580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02920" y="530352"/>
            <a:ext cx="8183880" cy="5418928"/>
          </a:xfrm>
        </p:spPr>
        <p:txBody>
          <a:bodyPr>
            <a:normAutofit/>
          </a:bodyPr>
          <a:lstStyle/>
          <a:p>
            <a:pPr algn="ctr"/>
            <a:r>
              <a:rPr lang="pt-BR" sz="2600" dirty="0" smtClean="0"/>
              <a:t>Resultado Nominal</a:t>
            </a:r>
          </a:p>
          <a:p>
            <a:pPr marL="0" indent="0">
              <a:buNone/>
            </a:pPr>
            <a:r>
              <a:rPr lang="pt-BR" sz="2400" dirty="0" smtClean="0"/>
              <a:t>De </a:t>
            </a:r>
            <a:r>
              <a:rPr lang="pt-BR" sz="2400" dirty="0"/>
              <a:t>acordo com Manual de Demonstrativos Fiscais: O objetivo da apuração do Resultado Nominal é </a:t>
            </a:r>
            <a:r>
              <a:rPr lang="pt-BR" sz="2400" dirty="0" smtClean="0"/>
              <a:t>medir </a:t>
            </a:r>
            <a:r>
              <a:rPr lang="pt-BR" sz="2400" dirty="0"/>
              <a:t>a evolução da Dívida Fiscal </a:t>
            </a:r>
            <a:r>
              <a:rPr lang="pt-BR" sz="2400" dirty="0" smtClean="0"/>
              <a:t>Líquida.</a:t>
            </a:r>
          </a:p>
          <a:p>
            <a:pPr marL="0" indent="0">
              <a:buNone/>
            </a:pPr>
            <a:endParaRPr lang="pt-BR" sz="2400" dirty="0"/>
          </a:p>
          <a:p>
            <a:pPr marL="0" indent="0">
              <a:buNone/>
            </a:pPr>
            <a:endParaRPr lang="pt-BR" sz="2600" dirty="0"/>
          </a:p>
        </p:txBody>
      </p:sp>
      <p:graphicFrame>
        <p:nvGraphicFramePr>
          <p:cNvPr id="4" name="Tabela 3"/>
          <p:cNvGraphicFramePr>
            <a:graphicFrameLocks noGrp="1"/>
          </p:cNvGraphicFramePr>
          <p:nvPr>
            <p:extLst>
              <p:ext uri="{D42A27DB-BD31-4B8C-83A1-F6EECF244321}">
                <p14:modId xmlns:p14="http://schemas.microsoft.com/office/powerpoint/2010/main" val="4201446297"/>
              </p:ext>
            </p:extLst>
          </p:nvPr>
        </p:nvGraphicFramePr>
        <p:xfrm>
          <a:off x="755576" y="2276872"/>
          <a:ext cx="7416825" cy="4079736"/>
        </p:xfrm>
        <a:graphic>
          <a:graphicData uri="http://schemas.openxmlformats.org/drawingml/2006/table">
            <a:tbl>
              <a:tblPr firstRow="1" bandRow="1">
                <a:tableStyleId>{5C22544A-7EE6-4342-B048-85BDC9FD1C3A}</a:tableStyleId>
              </a:tblPr>
              <a:tblGrid>
                <a:gridCol w="2472275"/>
                <a:gridCol w="2472275"/>
                <a:gridCol w="2472275"/>
              </a:tblGrid>
              <a:tr h="658872">
                <a:tc>
                  <a:txBody>
                    <a:bodyPr/>
                    <a:lstStyle/>
                    <a:p>
                      <a:r>
                        <a:rPr lang="pt-BR" dirty="0" smtClean="0"/>
                        <a:t>Cálculo do Resultado Nominal</a:t>
                      </a:r>
                      <a:endParaRPr lang="pt-BR" dirty="0"/>
                    </a:p>
                  </a:txBody>
                  <a:tcPr/>
                </a:tc>
                <a:tc>
                  <a:txBody>
                    <a:bodyPr/>
                    <a:lstStyle/>
                    <a:p>
                      <a:r>
                        <a:rPr lang="pt-BR" dirty="0" smtClean="0"/>
                        <a:t>31/12/2017</a:t>
                      </a:r>
                      <a:endParaRPr lang="pt-BR" dirty="0"/>
                    </a:p>
                  </a:txBody>
                  <a:tcPr/>
                </a:tc>
                <a:tc>
                  <a:txBody>
                    <a:bodyPr/>
                    <a:lstStyle/>
                    <a:p>
                      <a:r>
                        <a:rPr lang="pt-BR" dirty="0" smtClean="0"/>
                        <a:t>31/12/2018</a:t>
                      </a:r>
                      <a:endParaRPr lang="pt-BR" dirty="0"/>
                    </a:p>
                  </a:txBody>
                  <a:tcPr/>
                </a:tc>
              </a:tr>
              <a:tr h="658872">
                <a:tc>
                  <a:txBody>
                    <a:bodyPr/>
                    <a:lstStyle/>
                    <a:p>
                      <a:r>
                        <a:rPr lang="pt-BR" dirty="0" smtClean="0"/>
                        <a:t>Divida Consolidada</a:t>
                      </a:r>
                      <a:endParaRPr lang="pt-BR" dirty="0"/>
                    </a:p>
                  </a:txBody>
                  <a:tcPr/>
                </a:tc>
                <a:tc>
                  <a:txBody>
                    <a:bodyPr/>
                    <a:lstStyle/>
                    <a:p>
                      <a:pPr algn="ctr"/>
                      <a:r>
                        <a:rPr lang="pt-BR" dirty="0" smtClean="0"/>
                        <a:t>2.973.267,72</a:t>
                      </a:r>
                      <a:endParaRPr lang="pt-BR" dirty="0"/>
                    </a:p>
                  </a:txBody>
                  <a:tcPr/>
                </a:tc>
                <a:tc>
                  <a:txBody>
                    <a:bodyPr/>
                    <a:lstStyle/>
                    <a:p>
                      <a:pPr algn="ctr"/>
                      <a:r>
                        <a:rPr lang="pt-BR" dirty="0" smtClean="0"/>
                        <a:t>2.238.675,13</a:t>
                      </a:r>
                      <a:endParaRPr lang="pt-BR" dirty="0"/>
                    </a:p>
                  </a:txBody>
                  <a:tcPr/>
                </a:tc>
              </a:tr>
              <a:tr h="658872">
                <a:tc>
                  <a:txBody>
                    <a:bodyPr/>
                    <a:lstStyle/>
                    <a:p>
                      <a:r>
                        <a:rPr lang="pt-BR" dirty="0" smtClean="0"/>
                        <a:t>Deduções (disponibilidade de </a:t>
                      </a:r>
                      <a:r>
                        <a:rPr lang="pt-BR" dirty="0" err="1" smtClean="0"/>
                        <a:t>cx</a:t>
                      </a:r>
                      <a:r>
                        <a:rPr lang="pt-BR" dirty="0" smtClean="0"/>
                        <a:t> – RP processados)</a:t>
                      </a:r>
                      <a:endParaRPr lang="pt-BR" dirty="0"/>
                    </a:p>
                  </a:txBody>
                  <a:tcPr/>
                </a:tc>
                <a:tc>
                  <a:txBody>
                    <a:bodyPr/>
                    <a:lstStyle/>
                    <a:p>
                      <a:pPr algn="ctr"/>
                      <a:r>
                        <a:rPr lang="pt-BR" dirty="0" smtClean="0"/>
                        <a:t>2.838.970,48</a:t>
                      </a:r>
                      <a:endParaRPr lang="pt-BR" dirty="0"/>
                    </a:p>
                  </a:txBody>
                  <a:tcPr/>
                </a:tc>
                <a:tc>
                  <a:txBody>
                    <a:bodyPr/>
                    <a:lstStyle/>
                    <a:p>
                      <a:pPr algn="ctr"/>
                      <a:r>
                        <a:rPr lang="pt-BR" dirty="0" smtClean="0"/>
                        <a:t>4.283.292,33</a:t>
                      </a:r>
                      <a:endParaRPr lang="pt-BR" dirty="0"/>
                    </a:p>
                  </a:txBody>
                  <a:tcPr/>
                </a:tc>
              </a:tr>
              <a:tr h="658872">
                <a:tc>
                  <a:txBody>
                    <a:bodyPr/>
                    <a:lstStyle/>
                    <a:p>
                      <a:r>
                        <a:rPr lang="pt-BR" dirty="0" smtClean="0"/>
                        <a:t>Divida Consolidada</a:t>
                      </a:r>
                      <a:r>
                        <a:rPr lang="pt-BR" baseline="0" dirty="0" smtClean="0"/>
                        <a:t> Liquida</a:t>
                      </a:r>
                      <a:endParaRPr lang="pt-BR" dirty="0"/>
                    </a:p>
                  </a:txBody>
                  <a:tcPr/>
                </a:tc>
                <a:tc>
                  <a:txBody>
                    <a:bodyPr/>
                    <a:lstStyle/>
                    <a:p>
                      <a:pPr algn="ctr"/>
                      <a:r>
                        <a:rPr lang="pt-BR" dirty="0" smtClean="0"/>
                        <a:t>134.297,24</a:t>
                      </a:r>
                      <a:endParaRPr lang="pt-BR" dirty="0"/>
                    </a:p>
                  </a:txBody>
                  <a:tcPr/>
                </a:tc>
                <a:tc>
                  <a:txBody>
                    <a:bodyPr/>
                    <a:lstStyle/>
                    <a:p>
                      <a:pPr algn="ctr"/>
                      <a:r>
                        <a:rPr lang="pt-BR" dirty="0" smtClean="0"/>
                        <a:t>-2.044.617,20</a:t>
                      </a:r>
                      <a:endParaRPr lang="pt-BR" dirty="0"/>
                    </a:p>
                  </a:txBody>
                  <a:tcPr/>
                </a:tc>
              </a:tr>
              <a:tr h="658872">
                <a:tc>
                  <a:txBody>
                    <a:bodyPr/>
                    <a:lstStyle/>
                    <a:p>
                      <a:r>
                        <a:rPr lang="pt-BR" dirty="0" smtClean="0"/>
                        <a:t>Resultado Nominal</a:t>
                      </a:r>
                      <a:endParaRPr lang="pt-BR" dirty="0"/>
                    </a:p>
                  </a:txBody>
                  <a:tcPr/>
                </a:tc>
                <a:tc>
                  <a:txBody>
                    <a:bodyPr/>
                    <a:lstStyle/>
                    <a:p>
                      <a:pPr algn="ctr"/>
                      <a:endParaRPr lang="pt-BR" dirty="0"/>
                    </a:p>
                  </a:txBody>
                  <a:tcPr/>
                </a:tc>
                <a:tc>
                  <a:txBody>
                    <a:bodyPr/>
                    <a:lstStyle/>
                    <a:p>
                      <a:pPr algn="ctr"/>
                      <a:r>
                        <a:rPr lang="pt-BR" dirty="0" smtClean="0"/>
                        <a:t>2.178.914,44</a:t>
                      </a:r>
                      <a:endParaRPr lang="pt-BR" dirty="0"/>
                    </a:p>
                  </a:txBody>
                  <a:tcPr/>
                </a:tc>
              </a:tr>
            </a:tbl>
          </a:graphicData>
        </a:graphic>
      </p:graphicFrame>
    </p:spTree>
    <p:extLst>
      <p:ext uri="{BB962C8B-B14F-4D97-AF65-F5344CB8AC3E}">
        <p14:creationId xmlns:p14="http://schemas.microsoft.com/office/powerpoint/2010/main" val="9729699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marL="0" indent="0">
              <a:buNone/>
            </a:pPr>
            <a:endParaRPr lang="pt-BR" b="1" dirty="0" smtClean="0"/>
          </a:p>
          <a:p>
            <a:pPr marL="0" indent="0">
              <a:buNone/>
            </a:pPr>
            <a:endParaRPr lang="pt-BR" b="1" dirty="0"/>
          </a:p>
          <a:p>
            <a:pPr marL="0" indent="0">
              <a:buNone/>
            </a:pPr>
            <a:endParaRPr lang="pt-BR" b="1" dirty="0" smtClean="0"/>
          </a:p>
          <a:p>
            <a:pPr marL="0" indent="0" algn="ctr">
              <a:buNone/>
            </a:pPr>
            <a:r>
              <a:rPr lang="pt-BR" b="1" dirty="0" smtClean="0"/>
              <a:t>AVALIAÇÃO </a:t>
            </a:r>
            <a:r>
              <a:rPr lang="pt-BR" b="1" dirty="0"/>
              <a:t>DO CUMPRIMENTO DAS METAS FÍSICAS E FINANCEIRAS </a:t>
            </a:r>
            <a:endParaRPr lang="pt-BR" b="1" dirty="0" smtClean="0"/>
          </a:p>
          <a:p>
            <a:pPr marL="0" indent="0" algn="ctr">
              <a:buNone/>
            </a:pPr>
            <a:endParaRPr lang="pt-BR" b="1" dirty="0">
              <a:solidFill>
                <a:schemeClr val="accent1"/>
              </a:solidFill>
            </a:endParaRPr>
          </a:p>
          <a:p>
            <a:pPr marL="0" indent="0" algn="ctr">
              <a:buNone/>
            </a:pPr>
            <a:r>
              <a:rPr lang="pt-BR" b="1" dirty="0" smtClean="0">
                <a:solidFill>
                  <a:schemeClr val="accent1"/>
                </a:solidFill>
              </a:rPr>
              <a:t>3º </a:t>
            </a:r>
            <a:r>
              <a:rPr lang="pt-BR" b="1" dirty="0">
                <a:solidFill>
                  <a:schemeClr val="accent1"/>
                </a:solidFill>
              </a:rPr>
              <a:t>QUADRIMESTRE DE 2018</a:t>
            </a:r>
            <a:endParaRPr lang="pt-BR" dirty="0">
              <a:solidFill>
                <a:schemeClr val="accent1"/>
              </a:solidFill>
            </a:endParaRPr>
          </a:p>
        </p:txBody>
      </p:sp>
    </p:spTree>
    <p:extLst>
      <p:ext uri="{BB962C8B-B14F-4D97-AF65-F5344CB8AC3E}">
        <p14:creationId xmlns:p14="http://schemas.microsoft.com/office/powerpoint/2010/main" val="30137330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idx="1"/>
            <p:extLst>
              <p:ext uri="{D42A27DB-BD31-4B8C-83A1-F6EECF244321}">
                <p14:modId xmlns:p14="http://schemas.microsoft.com/office/powerpoint/2010/main" val="1623240883"/>
              </p:ext>
            </p:extLst>
          </p:nvPr>
        </p:nvGraphicFramePr>
        <p:xfrm>
          <a:off x="467544" y="908720"/>
          <a:ext cx="8219258" cy="2376262"/>
        </p:xfrm>
        <a:graphic>
          <a:graphicData uri="http://schemas.openxmlformats.org/drawingml/2006/table">
            <a:tbl>
              <a:tblPr>
                <a:tableStyleId>{5C22544A-7EE6-4342-B048-85BDC9FD1C3A}</a:tableStyleId>
              </a:tblPr>
              <a:tblGrid>
                <a:gridCol w="674523"/>
                <a:gridCol w="2203510"/>
                <a:gridCol w="675061"/>
                <a:gridCol w="547376"/>
                <a:gridCol w="686914"/>
                <a:gridCol w="686914"/>
                <a:gridCol w="687452"/>
                <a:gridCol w="687452"/>
                <a:gridCol w="687452"/>
                <a:gridCol w="682604"/>
              </a:tblGrid>
              <a:tr h="534659">
                <a:tc rowSpan="2">
                  <a:txBody>
                    <a:bodyPr/>
                    <a:lstStyle/>
                    <a:p>
                      <a:pPr algn="ctr">
                        <a:spcAft>
                          <a:spcPts val="0"/>
                        </a:spcAft>
                      </a:pPr>
                      <a:r>
                        <a:rPr lang="pt-BR" sz="900" dirty="0">
                          <a:effectLst/>
                        </a:rPr>
                        <a:t> </a:t>
                      </a:r>
                      <a:endParaRPr lang="pt-BR" sz="1000" dirty="0">
                        <a:effectLst/>
                      </a:endParaRPr>
                    </a:p>
                    <a:p>
                      <a:pPr algn="ctr">
                        <a:spcAft>
                          <a:spcPts val="0"/>
                        </a:spcAft>
                      </a:pPr>
                      <a:r>
                        <a:rPr lang="pt-BR" sz="900" dirty="0">
                          <a:effectLst/>
                        </a:rPr>
                        <a:t> </a:t>
                      </a:r>
                      <a:endParaRPr lang="pt-BR" sz="1000" dirty="0">
                        <a:effectLst/>
                      </a:endParaRPr>
                    </a:p>
                    <a:p>
                      <a:pPr algn="ctr">
                        <a:spcAft>
                          <a:spcPts val="0"/>
                        </a:spcAft>
                      </a:pPr>
                      <a:r>
                        <a:rPr lang="pt-BR" sz="900" dirty="0">
                          <a:effectLst/>
                        </a:rPr>
                        <a:t>Código</a:t>
                      </a:r>
                      <a:endParaRPr lang="pt-BR" sz="1000" dirty="0">
                        <a:effectLst/>
                        <a:latin typeface="Times New Roman"/>
                        <a:ea typeface="Times New Roman"/>
                      </a:endParaRPr>
                    </a:p>
                  </a:txBody>
                  <a:tcPr marL="38890" marR="38890" marT="0" marB="0" anchor="ctr"/>
                </a:tc>
                <a:tc rowSpan="2">
                  <a:txBody>
                    <a:bodyPr/>
                    <a:lstStyle/>
                    <a:p>
                      <a:pPr algn="ctr">
                        <a:spcAft>
                          <a:spcPts val="0"/>
                        </a:spcAft>
                      </a:pPr>
                      <a:r>
                        <a:rPr lang="pt-BR" sz="900" dirty="0">
                          <a:effectLst/>
                        </a:rPr>
                        <a:t> </a:t>
                      </a:r>
                      <a:endParaRPr lang="pt-BR" sz="1000" dirty="0">
                        <a:effectLst/>
                      </a:endParaRPr>
                    </a:p>
                    <a:p>
                      <a:pPr algn="ctr">
                        <a:spcAft>
                          <a:spcPts val="0"/>
                        </a:spcAft>
                      </a:pPr>
                      <a:r>
                        <a:rPr lang="pt-BR" sz="900" dirty="0">
                          <a:effectLst/>
                        </a:rPr>
                        <a:t> </a:t>
                      </a:r>
                      <a:endParaRPr lang="pt-BR" sz="1000" dirty="0">
                        <a:effectLst/>
                      </a:endParaRPr>
                    </a:p>
                    <a:p>
                      <a:pPr algn="ctr">
                        <a:spcAft>
                          <a:spcPts val="0"/>
                        </a:spcAft>
                      </a:pPr>
                      <a:r>
                        <a:rPr lang="pt-BR" sz="900" dirty="0">
                          <a:effectLst/>
                        </a:rPr>
                        <a:t>Programa/Ação</a:t>
                      </a:r>
                      <a:endParaRPr lang="pt-BR" sz="1000" dirty="0">
                        <a:effectLst/>
                        <a:latin typeface="Times New Roman"/>
                        <a:ea typeface="Times New Roman"/>
                      </a:endParaRPr>
                    </a:p>
                  </a:txBody>
                  <a:tcPr marL="38890" marR="38890" marT="0" marB="0" anchor="ctr"/>
                </a:tc>
                <a:tc rowSpan="2">
                  <a:txBody>
                    <a:bodyPr/>
                    <a:lstStyle/>
                    <a:p>
                      <a:pPr algn="ctr">
                        <a:spcAft>
                          <a:spcPts val="0"/>
                        </a:spcAft>
                      </a:pPr>
                      <a:r>
                        <a:rPr lang="pt-BR" sz="900" dirty="0">
                          <a:effectLst/>
                        </a:rPr>
                        <a:t> </a:t>
                      </a:r>
                      <a:endParaRPr lang="pt-BR" sz="1000" dirty="0">
                        <a:effectLst/>
                      </a:endParaRPr>
                    </a:p>
                    <a:p>
                      <a:pPr algn="ctr">
                        <a:spcAft>
                          <a:spcPts val="0"/>
                        </a:spcAft>
                      </a:pPr>
                      <a:r>
                        <a:rPr lang="pt-BR" sz="900" dirty="0">
                          <a:effectLst/>
                        </a:rPr>
                        <a:t> </a:t>
                      </a:r>
                      <a:endParaRPr lang="pt-BR" sz="1000" dirty="0">
                        <a:effectLst/>
                      </a:endParaRPr>
                    </a:p>
                    <a:p>
                      <a:pPr algn="ctr">
                        <a:spcAft>
                          <a:spcPts val="0"/>
                        </a:spcAft>
                      </a:pPr>
                      <a:r>
                        <a:rPr lang="pt-BR" sz="900" dirty="0">
                          <a:effectLst/>
                        </a:rPr>
                        <a:t>Produto</a:t>
                      </a:r>
                      <a:endParaRPr lang="pt-BR" sz="1000" dirty="0">
                        <a:effectLst/>
                        <a:latin typeface="Times New Roman"/>
                        <a:ea typeface="Times New Roman"/>
                      </a:endParaRPr>
                    </a:p>
                  </a:txBody>
                  <a:tcPr marL="38890" marR="38890" marT="0" marB="0" anchor="ctr"/>
                </a:tc>
                <a:tc rowSpan="2">
                  <a:txBody>
                    <a:bodyPr/>
                    <a:lstStyle/>
                    <a:p>
                      <a:pPr algn="ctr">
                        <a:spcAft>
                          <a:spcPts val="0"/>
                        </a:spcAft>
                      </a:pPr>
                      <a:r>
                        <a:rPr lang="pt-BR" sz="900">
                          <a:effectLst/>
                        </a:rPr>
                        <a:t> </a:t>
                      </a:r>
                      <a:endParaRPr lang="pt-BR" sz="1000">
                        <a:effectLst/>
                      </a:endParaRPr>
                    </a:p>
                    <a:p>
                      <a:pPr algn="ctr">
                        <a:spcAft>
                          <a:spcPts val="0"/>
                        </a:spcAft>
                      </a:pPr>
                      <a:r>
                        <a:rPr lang="pt-BR" sz="900">
                          <a:effectLst/>
                        </a:rPr>
                        <a:t>Unidade</a:t>
                      </a:r>
                      <a:endParaRPr lang="pt-BR" sz="1000">
                        <a:effectLst/>
                      </a:endParaRPr>
                    </a:p>
                    <a:p>
                      <a:pPr algn="ctr">
                        <a:spcAft>
                          <a:spcPts val="0"/>
                        </a:spcAft>
                      </a:pPr>
                      <a:r>
                        <a:rPr lang="pt-BR" sz="900">
                          <a:effectLst/>
                        </a:rPr>
                        <a:t>Medida</a:t>
                      </a:r>
                      <a:endParaRPr lang="pt-BR" sz="1000">
                        <a:effectLst/>
                        <a:latin typeface="Times New Roman"/>
                        <a:ea typeface="Times New Roman"/>
                      </a:endParaRPr>
                    </a:p>
                  </a:txBody>
                  <a:tcPr marL="38890" marR="38890" marT="0" marB="0" anchor="ctr"/>
                </a:tc>
                <a:tc gridSpan="3">
                  <a:txBody>
                    <a:bodyPr/>
                    <a:lstStyle/>
                    <a:p>
                      <a:pPr algn="ctr">
                        <a:spcBef>
                          <a:spcPts val="1200"/>
                        </a:spcBef>
                        <a:spcAft>
                          <a:spcPts val="0"/>
                        </a:spcAft>
                      </a:pPr>
                      <a:r>
                        <a:rPr lang="pt-BR" sz="900">
                          <a:effectLst/>
                        </a:rPr>
                        <a:t>Meta Física</a:t>
                      </a:r>
                      <a:endParaRPr lang="pt-BR" sz="900" b="1">
                        <a:effectLst/>
                        <a:latin typeface="Times New Roman"/>
                      </a:endParaRPr>
                    </a:p>
                  </a:txBody>
                  <a:tcPr marL="38890" marR="38890" marT="0" marB="0" anchor="ctr"/>
                </a:tc>
                <a:tc hMerge="1">
                  <a:txBody>
                    <a:bodyPr/>
                    <a:lstStyle/>
                    <a:p>
                      <a:endParaRPr lang="pt-BR"/>
                    </a:p>
                  </a:txBody>
                  <a:tcPr/>
                </a:tc>
                <a:tc hMerge="1">
                  <a:txBody>
                    <a:bodyPr/>
                    <a:lstStyle/>
                    <a:p>
                      <a:endParaRPr lang="pt-BR"/>
                    </a:p>
                  </a:txBody>
                  <a:tcPr/>
                </a:tc>
                <a:tc gridSpan="3">
                  <a:txBody>
                    <a:bodyPr/>
                    <a:lstStyle/>
                    <a:p>
                      <a:pPr algn="ctr">
                        <a:spcBef>
                          <a:spcPts val="1200"/>
                        </a:spcBef>
                        <a:spcAft>
                          <a:spcPts val="0"/>
                        </a:spcAft>
                      </a:pPr>
                      <a:r>
                        <a:rPr lang="pt-BR" sz="900">
                          <a:effectLst/>
                        </a:rPr>
                        <a:t>Meta Financeira</a:t>
                      </a:r>
                    </a:p>
                    <a:p>
                      <a:pPr algn="ctr">
                        <a:spcAft>
                          <a:spcPts val="0"/>
                        </a:spcAft>
                      </a:pPr>
                      <a:r>
                        <a:rPr lang="pt-BR" sz="900">
                          <a:effectLst/>
                        </a:rPr>
                        <a:t> </a:t>
                      </a:r>
                      <a:endParaRPr lang="pt-BR" sz="1000">
                        <a:effectLst/>
                        <a:latin typeface="Times New Roman"/>
                        <a:ea typeface="Times New Roman"/>
                      </a:endParaRPr>
                    </a:p>
                  </a:txBody>
                  <a:tcPr marL="38890" marR="38890" marT="0" marB="0" anchor="ctr"/>
                </a:tc>
                <a:tc hMerge="1">
                  <a:txBody>
                    <a:bodyPr/>
                    <a:lstStyle/>
                    <a:p>
                      <a:endParaRPr lang="pt-BR"/>
                    </a:p>
                  </a:txBody>
                  <a:tcPr/>
                </a:tc>
                <a:tc hMerge="1">
                  <a:txBody>
                    <a:bodyPr/>
                    <a:lstStyle/>
                    <a:p>
                      <a:endParaRPr lang="pt-BR"/>
                    </a:p>
                  </a:txBody>
                  <a:tcPr/>
                </a:tc>
              </a:tr>
              <a:tr h="534659">
                <a:tc v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c>
                  <a:txBody>
                    <a:bodyPr/>
                    <a:lstStyle/>
                    <a:p>
                      <a:pPr algn="ctr">
                        <a:spcAft>
                          <a:spcPts val="0"/>
                        </a:spcAft>
                      </a:pPr>
                      <a:r>
                        <a:rPr lang="pt-BR" sz="900">
                          <a:effectLst/>
                        </a:rPr>
                        <a:t> </a:t>
                      </a:r>
                      <a:endParaRPr lang="pt-BR" sz="1000">
                        <a:effectLst/>
                      </a:endParaRPr>
                    </a:p>
                    <a:p>
                      <a:pPr algn="ctr">
                        <a:spcAft>
                          <a:spcPts val="0"/>
                        </a:spcAft>
                      </a:pPr>
                      <a:r>
                        <a:rPr lang="pt-BR" sz="900">
                          <a:effectLst/>
                        </a:rPr>
                        <a:t>Prevista</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 </a:t>
                      </a:r>
                      <a:endParaRPr lang="pt-BR" sz="1000">
                        <a:effectLst/>
                      </a:endParaRPr>
                    </a:p>
                    <a:p>
                      <a:pPr algn="ctr">
                        <a:spcAft>
                          <a:spcPts val="0"/>
                        </a:spcAft>
                      </a:pPr>
                      <a:r>
                        <a:rPr lang="pt-BR" sz="900">
                          <a:effectLst/>
                        </a:rPr>
                        <a:t>Realizada</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 </a:t>
                      </a:r>
                      <a:endParaRPr lang="pt-BR" sz="1000">
                        <a:effectLst/>
                      </a:endParaRPr>
                    </a:p>
                    <a:p>
                      <a:pPr algn="ctr">
                        <a:spcAft>
                          <a:spcPts val="0"/>
                        </a:spcAft>
                      </a:pPr>
                      <a:r>
                        <a:rPr lang="pt-BR" sz="900">
                          <a:effectLst/>
                        </a:rPr>
                        <a:t>Diferença</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 </a:t>
                      </a:r>
                      <a:endParaRPr lang="pt-BR" sz="1000">
                        <a:effectLst/>
                      </a:endParaRPr>
                    </a:p>
                    <a:p>
                      <a:pPr algn="ctr">
                        <a:spcAft>
                          <a:spcPts val="0"/>
                        </a:spcAft>
                      </a:pPr>
                      <a:r>
                        <a:rPr lang="pt-BR" sz="900">
                          <a:effectLst/>
                        </a:rPr>
                        <a:t>Prevista</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 </a:t>
                      </a:r>
                      <a:endParaRPr lang="pt-BR" sz="1000">
                        <a:effectLst/>
                      </a:endParaRPr>
                    </a:p>
                    <a:p>
                      <a:pPr algn="ctr">
                        <a:spcAft>
                          <a:spcPts val="0"/>
                        </a:spcAft>
                      </a:pPr>
                      <a:r>
                        <a:rPr lang="pt-BR" sz="900">
                          <a:effectLst/>
                        </a:rPr>
                        <a:t>Realizada</a:t>
                      </a:r>
                      <a:endParaRPr lang="pt-BR" sz="1000">
                        <a:effectLst/>
                        <a:latin typeface="Times New Roman"/>
                        <a:ea typeface="Times New Roman"/>
                      </a:endParaRPr>
                    </a:p>
                  </a:txBody>
                  <a:tcPr marL="38890" marR="38890" marT="0" marB="0" anchor="ctr"/>
                </a:tc>
                <a:tc>
                  <a:txBody>
                    <a:bodyPr/>
                    <a:lstStyle/>
                    <a:p>
                      <a:pPr marL="228600" algn="ctr">
                        <a:spcAft>
                          <a:spcPts val="0"/>
                        </a:spcAft>
                      </a:pPr>
                      <a:r>
                        <a:rPr lang="pt-BR" sz="900">
                          <a:effectLst/>
                        </a:rPr>
                        <a:t> </a:t>
                      </a:r>
                      <a:endParaRPr lang="pt-BR" sz="1000">
                        <a:effectLst/>
                      </a:endParaRPr>
                    </a:p>
                    <a:p>
                      <a:pPr algn="ctr">
                        <a:spcAft>
                          <a:spcPts val="0"/>
                        </a:spcAft>
                      </a:pPr>
                      <a:r>
                        <a:rPr lang="pt-BR" sz="900">
                          <a:effectLst/>
                        </a:rPr>
                        <a:t>Diferença</a:t>
                      </a:r>
                      <a:endParaRPr lang="pt-BR" sz="1000">
                        <a:effectLst/>
                        <a:latin typeface="Times New Roman"/>
                        <a:ea typeface="Times New Roman"/>
                      </a:endParaRPr>
                    </a:p>
                  </a:txBody>
                  <a:tcPr marL="38890" marR="38890" marT="0" marB="0" anchor="ctr"/>
                </a:tc>
              </a:tr>
              <a:tr h="237626">
                <a:tc>
                  <a:txBody>
                    <a:bodyPr/>
                    <a:lstStyle/>
                    <a:p>
                      <a:pPr algn="ctr">
                        <a:spcAft>
                          <a:spcPts val="0"/>
                        </a:spcAft>
                      </a:pPr>
                      <a:r>
                        <a:rPr lang="pt-BR" sz="800">
                          <a:effectLst/>
                        </a:rPr>
                        <a:t>0001</a:t>
                      </a:r>
                      <a:endParaRPr lang="pt-BR" sz="1000">
                        <a:effectLst/>
                        <a:latin typeface="Times New Roman"/>
                        <a:ea typeface="Times New Roman"/>
                      </a:endParaRPr>
                    </a:p>
                  </a:txBody>
                  <a:tcPr marL="38890" marR="38890" marT="0" marB="0" anchor="ctr"/>
                </a:tc>
                <a:tc>
                  <a:txBody>
                    <a:bodyPr/>
                    <a:lstStyle/>
                    <a:p>
                      <a:pPr>
                        <a:spcAft>
                          <a:spcPts val="0"/>
                        </a:spcAft>
                      </a:pPr>
                      <a:r>
                        <a:rPr lang="pt-BR" sz="800" dirty="0">
                          <a:effectLst/>
                        </a:rPr>
                        <a:t>GESTÃO EFICIENTE E RESPONSÁVEL</a:t>
                      </a:r>
                      <a:endParaRPr lang="pt-BR" sz="1000" dirty="0">
                        <a:effectLst/>
                        <a:latin typeface="Times New Roman"/>
                        <a:ea typeface="Times New Roman"/>
                      </a:endParaRPr>
                    </a:p>
                  </a:txBody>
                  <a:tcPr marL="38890" marR="38890" marT="0" marB="0" anchor="ctr"/>
                </a:tc>
                <a:tc>
                  <a:txBody>
                    <a:bodyPr/>
                    <a:lstStyle/>
                    <a:p>
                      <a:pPr>
                        <a:spcAft>
                          <a:spcPts val="0"/>
                        </a:spcAft>
                      </a:pPr>
                      <a:r>
                        <a:rPr lang="pt-BR" sz="800" dirty="0">
                          <a:effectLst/>
                        </a:rPr>
                        <a:t> </a:t>
                      </a:r>
                      <a:endParaRPr lang="pt-BR" sz="1000" dirty="0">
                        <a:effectLst/>
                        <a:latin typeface="Times New Roman"/>
                        <a:ea typeface="Times New Roman"/>
                      </a:endParaRPr>
                    </a:p>
                  </a:txBody>
                  <a:tcPr marL="38890" marR="38890" marT="0" marB="0" anchor="ctr"/>
                </a:tc>
                <a:tc>
                  <a:txBody>
                    <a:bodyPr/>
                    <a:lstStyle/>
                    <a:p>
                      <a:pPr>
                        <a:spcAft>
                          <a:spcPts val="0"/>
                        </a:spcAft>
                      </a:pPr>
                      <a:r>
                        <a:rPr lang="pt-BR" sz="800">
                          <a:effectLst/>
                        </a:rPr>
                        <a:t> </a:t>
                      </a:r>
                      <a:endParaRPr lang="pt-BR" sz="1000">
                        <a:effectLst/>
                        <a:latin typeface="Times New Roman"/>
                        <a:ea typeface="Times New Roman"/>
                      </a:endParaRPr>
                    </a:p>
                  </a:txBody>
                  <a:tcPr marL="38890" marR="38890" marT="0" marB="0" anchor="ctr"/>
                </a:tc>
                <a:tc>
                  <a:txBody>
                    <a:bodyPr/>
                    <a:lstStyle/>
                    <a:p>
                      <a:pPr>
                        <a:spcAft>
                          <a:spcPts val="0"/>
                        </a:spcAft>
                      </a:pPr>
                      <a:r>
                        <a:rPr lang="pt-BR" sz="800">
                          <a:effectLst/>
                        </a:rPr>
                        <a:t> </a:t>
                      </a:r>
                      <a:endParaRPr lang="pt-BR" sz="1000">
                        <a:effectLst/>
                        <a:latin typeface="Times New Roman"/>
                        <a:ea typeface="Times New Roman"/>
                      </a:endParaRPr>
                    </a:p>
                  </a:txBody>
                  <a:tcPr marL="38890" marR="38890" marT="0" marB="0" anchor="ctr"/>
                </a:tc>
                <a:tc>
                  <a:txBody>
                    <a:bodyPr/>
                    <a:lstStyle/>
                    <a:p>
                      <a:pPr>
                        <a:spcAft>
                          <a:spcPts val="0"/>
                        </a:spcAft>
                      </a:pPr>
                      <a:r>
                        <a:rPr lang="pt-BR" sz="800">
                          <a:effectLst/>
                        </a:rPr>
                        <a:t> </a:t>
                      </a:r>
                      <a:endParaRPr lang="pt-BR" sz="1000">
                        <a:effectLst/>
                        <a:latin typeface="Times New Roman"/>
                        <a:ea typeface="Times New Roman"/>
                      </a:endParaRPr>
                    </a:p>
                  </a:txBody>
                  <a:tcPr marL="38890" marR="38890" marT="0" marB="0" anchor="ctr"/>
                </a:tc>
                <a:tc>
                  <a:txBody>
                    <a:bodyPr/>
                    <a:lstStyle/>
                    <a:p>
                      <a:pPr>
                        <a:spcAft>
                          <a:spcPts val="0"/>
                        </a:spcAft>
                      </a:pPr>
                      <a:r>
                        <a:rPr lang="pt-BR" sz="800">
                          <a:effectLst/>
                        </a:rPr>
                        <a:t> </a:t>
                      </a:r>
                      <a:endParaRPr lang="pt-BR" sz="1000">
                        <a:effectLst/>
                        <a:latin typeface="Times New Roman"/>
                        <a:ea typeface="Times New Roman"/>
                      </a:endParaRPr>
                    </a:p>
                  </a:txBody>
                  <a:tcPr marL="38890" marR="38890" marT="0" marB="0" anchor="ctr"/>
                </a:tc>
                <a:tc>
                  <a:txBody>
                    <a:bodyPr/>
                    <a:lstStyle/>
                    <a:p>
                      <a:pPr algn="r">
                        <a:spcAft>
                          <a:spcPts val="0"/>
                        </a:spcAft>
                      </a:pPr>
                      <a:r>
                        <a:rPr lang="pt-BR" sz="800">
                          <a:effectLst/>
                        </a:rPr>
                        <a:t> </a:t>
                      </a:r>
                      <a:endParaRPr lang="pt-BR" sz="1000">
                        <a:effectLst/>
                        <a:latin typeface="Times New Roman"/>
                        <a:ea typeface="Times New Roman"/>
                      </a:endParaRPr>
                    </a:p>
                  </a:txBody>
                  <a:tcPr marL="38890" marR="38890" marT="0" marB="0" anchor="ctr"/>
                </a:tc>
                <a:tc>
                  <a:txBody>
                    <a:bodyPr/>
                    <a:lstStyle/>
                    <a:p>
                      <a:pPr algn="r">
                        <a:spcAft>
                          <a:spcPts val="0"/>
                        </a:spcAft>
                      </a:pPr>
                      <a:r>
                        <a:rPr lang="pt-BR" sz="800">
                          <a:effectLst/>
                        </a:rPr>
                        <a:t> </a:t>
                      </a:r>
                      <a:endParaRPr lang="pt-BR" sz="1000">
                        <a:effectLst/>
                        <a:latin typeface="Times New Roman"/>
                        <a:ea typeface="Times New Roman"/>
                      </a:endParaRPr>
                    </a:p>
                  </a:txBody>
                  <a:tcPr marL="38890" marR="38890" marT="0" marB="0" anchor="ctr"/>
                </a:tc>
                <a:tc>
                  <a:txBody>
                    <a:bodyPr/>
                    <a:lstStyle/>
                    <a:p>
                      <a:pPr algn="r">
                        <a:spcAft>
                          <a:spcPts val="0"/>
                        </a:spcAft>
                      </a:pPr>
                      <a:r>
                        <a:rPr lang="pt-BR" sz="800">
                          <a:effectLst/>
                        </a:rPr>
                        <a:t> </a:t>
                      </a:r>
                      <a:endParaRPr lang="pt-BR" sz="1000">
                        <a:effectLst/>
                        <a:latin typeface="Times New Roman"/>
                        <a:ea typeface="Times New Roman"/>
                      </a:endParaRPr>
                    </a:p>
                  </a:txBody>
                  <a:tcPr marL="38890" marR="38890" marT="0" marB="0" anchor="ctr"/>
                </a:tc>
              </a:tr>
              <a:tr h="534659">
                <a:tc>
                  <a:txBody>
                    <a:bodyPr/>
                    <a:lstStyle/>
                    <a:p>
                      <a:pPr algn="ctr">
                        <a:spcAft>
                          <a:spcPts val="0"/>
                        </a:spcAft>
                      </a:pPr>
                      <a:r>
                        <a:rPr lang="pt-BR" sz="900">
                          <a:effectLst/>
                        </a:rPr>
                        <a:t>2001</a:t>
                      </a:r>
                      <a:endParaRPr lang="pt-BR" sz="1000">
                        <a:effectLst/>
                        <a:latin typeface="Times New Roman"/>
                        <a:ea typeface="Times New Roman"/>
                      </a:endParaRPr>
                    </a:p>
                  </a:txBody>
                  <a:tcPr marL="38890" marR="38890" marT="0" marB="0" anchor="ctr"/>
                </a:tc>
                <a:tc>
                  <a:txBody>
                    <a:bodyPr/>
                    <a:lstStyle/>
                    <a:p>
                      <a:pPr>
                        <a:spcAft>
                          <a:spcPts val="0"/>
                        </a:spcAft>
                      </a:pPr>
                      <a:r>
                        <a:rPr lang="pt-BR" sz="900">
                          <a:effectLst/>
                        </a:rPr>
                        <a:t>Manutenção do Gabinete do Prefeito</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dirty="0">
                          <a:effectLst/>
                        </a:rPr>
                        <a:t>Diversos </a:t>
                      </a:r>
                      <a:endParaRPr lang="pt-BR" sz="1000" dirty="0">
                        <a:effectLst/>
                        <a:latin typeface="Times New Roman"/>
                        <a:ea typeface="Times New Roman"/>
                      </a:endParaRPr>
                    </a:p>
                  </a:txBody>
                  <a:tcPr marL="38890" marR="38890" marT="0" marB="0" anchor="ctr"/>
                </a:tc>
                <a:tc>
                  <a:txBody>
                    <a:bodyPr/>
                    <a:lstStyle/>
                    <a:p>
                      <a:pPr algn="ctr">
                        <a:spcAft>
                          <a:spcPts val="0"/>
                        </a:spcAft>
                      </a:pPr>
                      <a:r>
                        <a:rPr lang="pt-BR" sz="900" dirty="0">
                          <a:effectLst/>
                        </a:rPr>
                        <a:t>Unidade</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1</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1</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a:effectLst/>
                        </a:rPr>
                        <a:t>-</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301.500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327.865</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26.365</a:t>
                      </a:r>
                      <a:endParaRPr lang="pt-BR" sz="1000">
                        <a:effectLst/>
                        <a:latin typeface="Times New Roman"/>
                        <a:ea typeface="Times New Roman"/>
                      </a:endParaRPr>
                    </a:p>
                  </a:txBody>
                  <a:tcPr marL="38890" marR="38890" marT="0" marB="0" anchor="ctr"/>
                </a:tc>
              </a:tr>
              <a:tr h="534659">
                <a:tc>
                  <a:txBody>
                    <a:bodyPr/>
                    <a:lstStyle/>
                    <a:p>
                      <a:pPr algn="ctr">
                        <a:spcAft>
                          <a:spcPts val="0"/>
                        </a:spcAft>
                      </a:pPr>
                      <a:r>
                        <a:rPr lang="pt-BR" sz="900">
                          <a:effectLst/>
                        </a:rPr>
                        <a:t>2002</a:t>
                      </a:r>
                      <a:endParaRPr lang="pt-BR" sz="1000">
                        <a:effectLst/>
                        <a:latin typeface="Times New Roman"/>
                        <a:ea typeface="Times New Roman"/>
                      </a:endParaRPr>
                    </a:p>
                  </a:txBody>
                  <a:tcPr marL="38890" marR="38890" marT="0" marB="0" anchor="ctr"/>
                </a:tc>
                <a:tc>
                  <a:txBody>
                    <a:bodyPr/>
                    <a:lstStyle/>
                    <a:p>
                      <a:pPr>
                        <a:spcAft>
                          <a:spcPts val="0"/>
                        </a:spcAft>
                      </a:pPr>
                      <a:r>
                        <a:rPr lang="pt-BR" sz="900">
                          <a:effectLst/>
                        </a:rPr>
                        <a:t>Manutenção do Conselho Tutelar</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dirty="0">
                          <a:effectLst/>
                        </a:rPr>
                        <a:t>Diversos </a:t>
                      </a:r>
                      <a:endParaRPr lang="pt-BR" sz="1000" dirty="0">
                        <a:effectLst/>
                        <a:latin typeface="Times New Roman"/>
                        <a:ea typeface="Times New Roman"/>
                      </a:endParaRPr>
                    </a:p>
                  </a:txBody>
                  <a:tcPr marL="38890" marR="38890" marT="0" marB="0" anchor="ctr"/>
                </a:tc>
                <a:tc>
                  <a:txBody>
                    <a:bodyPr/>
                    <a:lstStyle/>
                    <a:p>
                      <a:pPr algn="ctr">
                        <a:spcAft>
                          <a:spcPts val="0"/>
                        </a:spcAft>
                      </a:pPr>
                      <a:r>
                        <a:rPr lang="pt-BR" sz="900">
                          <a:effectLst/>
                        </a:rPr>
                        <a:t>Unidade</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530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dirty="0">
                          <a:effectLst/>
                        </a:rPr>
                        <a:t>600</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70</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64.000</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41.997</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(22.003)</a:t>
                      </a:r>
                      <a:endParaRPr lang="pt-BR" sz="1000" dirty="0">
                        <a:effectLst/>
                        <a:latin typeface="Times New Roman"/>
                        <a:ea typeface="Times New Roman"/>
                      </a:endParaRPr>
                    </a:p>
                  </a:txBody>
                  <a:tcPr marL="38890" marR="38890" marT="0" marB="0" anchor="ctr"/>
                </a:tc>
              </a:tr>
            </a:tbl>
          </a:graphicData>
        </a:graphic>
      </p:graphicFrame>
      <p:sp>
        <p:nvSpPr>
          <p:cNvPr id="6" name="Retângulo 5"/>
          <p:cNvSpPr/>
          <p:nvPr/>
        </p:nvSpPr>
        <p:spPr>
          <a:xfrm>
            <a:off x="467544" y="2767227"/>
            <a:ext cx="8208912" cy="2677656"/>
          </a:xfrm>
          <a:prstGeom prst="rect">
            <a:avLst/>
          </a:prstGeom>
        </p:spPr>
        <p:txBody>
          <a:bodyPr wrap="square">
            <a:spAutoFit/>
          </a:bodyPr>
          <a:lstStyle/>
          <a:p>
            <a:pPr algn="just"/>
            <a:endParaRPr lang="pt-BR" sz="1400" b="1" u="sng" dirty="0" smtClean="0"/>
          </a:p>
          <a:p>
            <a:pPr algn="just"/>
            <a:endParaRPr lang="pt-BR" sz="1400" b="1" u="sng" dirty="0"/>
          </a:p>
          <a:p>
            <a:pPr algn="just"/>
            <a:endParaRPr lang="pt-BR" sz="1400" b="1" u="sng" dirty="0" smtClean="0"/>
          </a:p>
          <a:p>
            <a:pPr algn="just"/>
            <a:endParaRPr lang="pt-BR" sz="1400" b="1" u="sng" dirty="0"/>
          </a:p>
          <a:p>
            <a:pPr algn="just"/>
            <a:r>
              <a:rPr lang="pt-BR" sz="1400" b="1" u="sng" dirty="0" smtClean="0"/>
              <a:t>Projeto </a:t>
            </a:r>
            <a:r>
              <a:rPr lang="pt-BR" sz="1400" b="1" u="sng" dirty="0"/>
              <a:t>Atividade 2001</a:t>
            </a:r>
            <a:endParaRPr lang="pt-BR" sz="1400" dirty="0"/>
          </a:p>
          <a:p>
            <a:pPr algn="just"/>
            <a:r>
              <a:rPr lang="pt-BR" sz="1400" dirty="0"/>
              <a:t>Vale alimentação, salários, cópia/impressão, serviços de informática, combustível, passagem aérea Brasília, IPREV, Diárias, verba indenizatória, internet, material permanente, material de expediente, entre outros.</a:t>
            </a:r>
          </a:p>
          <a:p>
            <a:pPr algn="just"/>
            <a:r>
              <a:rPr lang="pt-BR" sz="1400" dirty="0"/>
              <a:t> </a:t>
            </a:r>
          </a:p>
          <a:p>
            <a:pPr algn="just"/>
            <a:r>
              <a:rPr lang="pt-BR" sz="1400" b="1" u="sng" dirty="0"/>
              <a:t>Projeto Atividade 2002</a:t>
            </a:r>
            <a:endParaRPr lang="pt-BR" sz="1400" dirty="0"/>
          </a:p>
          <a:p>
            <a:pPr algn="just"/>
            <a:r>
              <a:rPr lang="pt-BR" sz="1400" dirty="0"/>
              <a:t>Telefone fixo, vale alimentação conselheiras, salários, encargos patronais, locação de sala, energia elétrica, diária, passagem aérea, entre outros.</a:t>
            </a:r>
          </a:p>
        </p:txBody>
      </p:sp>
    </p:spTree>
    <p:extLst>
      <p:ext uri="{BB962C8B-B14F-4D97-AF65-F5344CB8AC3E}">
        <p14:creationId xmlns:p14="http://schemas.microsoft.com/office/powerpoint/2010/main" val="39404235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395536" y="2924944"/>
            <a:ext cx="8280920" cy="3785652"/>
          </a:xfrm>
          <a:prstGeom prst="rect">
            <a:avLst/>
          </a:prstGeom>
        </p:spPr>
        <p:txBody>
          <a:bodyPr wrap="square">
            <a:spAutoFit/>
          </a:bodyPr>
          <a:lstStyle/>
          <a:p>
            <a:pPr algn="just"/>
            <a:r>
              <a:rPr lang="pt-BR" sz="1200" b="1" u="sng" dirty="0"/>
              <a:t>Projeto Atividade 2003</a:t>
            </a:r>
            <a:endParaRPr lang="pt-BR" sz="1200" dirty="0"/>
          </a:p>
          <a:p>
            <a:pPr algn="just"/>
            <a:r>
              <a:rPr lang="pt-BR" sz="1200" dirty="0"/>
              <a:t>É tudo o que for usado na Secretaria de Administração e Finanças. Gasolina, telefone, internet, publicação no Dom e na Imprensa Nacional, consultas médicas e admissional; serviço de consultoria; energia elétrica; tarifas bancárias, cópias/impressão, adiantamento pequenas despesas, locação de softwares, material de consumo, gêneros alimentícios, limpeza (papel toalha, papel higiênico, vassouras, gás, agua, café), vale alimentação, salários, encargos patronais, estagiários, serviços técnicos profissionais tributação, INSS terceiros, som volante,  material de expediente, suporte TI, auxílio financeiro uso veículo próprio, serviços de postagem, manutenção material permanente, inscrição cursos/congressos, diárias, certificado digital, material permanente, entre outros</a:t>
            </a:r>
            <a:r>
              <a:rPr lang="pt-BR" sz="1200" dirty="0" smtClean="0"/>
              <a:t>.</a:t>
            </a:r>
          </a:p>
          <a:p>
            <a:pPr algn="just"/>
            <a:r>
              <a:rPr lang="pt-BR" sz="1200" b="1" u="sng" dirty="0"/>
              <a:t>Projeto Atividade 0001</a:t>
            </a:r>
            <a:endParaRPr lang="pt-BR" sz="1200" dirty="0"/>
          </a:p>
          <a:p>
            <a:pPr algn="just"/>
            <a:r>
              <a:rPr lang="pt-BR" sz="1200" dirty="0"/>
              <a:t>Despesa empenhada quanto à amortização do déficit atuarial – como é um fundo de pensão é normal ter isso, pois, é a diferença negativa entre o ativo (bens e direitos) e obrigações (passivo), pois, quando é mensurado o passivo, é considerado todos os benefícios que devem ser pagos para os participantes, aposentados e pensionistas, até o final da vida de quem vai receber. É feito como se o fundo tivesse que pagar tudo a vista, mas vai ser desembolsado ao longo de vários anos, de forma mensal</a:t>
            </a:r>
            <a:r>
              <a:rPr lang="pt-BR" sz="1200" dirty="0" smtClean="0"/>
              <a:t>.</a:t>
            </a:r>
          </a:p>
          <a:p>
            <a:pPr algn="just"/>
            <a:r>
              <a:rPr lang="pt-BR" sz="1200" b="1" u="sng" dirty="0"/>
              <a:t>Projeto Atividade 1005	</a:t>
            </a:r>
            <a:endParaRPr lang="pt-BR" sz="1200" dirty="0"/>
          </a:p>
          <a:p>
            <a:pPr algn="just"/>
            <a:r>
              <a:rPr lang="pt-BR" sz="1200" dirty="0"/>
              <a:t>Compra de Piso e outros materiais para hall de entrada, Reforma do Telhado e Cozinha.</a:t>
            </a:r>
          </a:p>
          <a:p>
            <a:endParaRPr lang="pt-BR" sz="1200" dirty="0"/>
          </a:p>
          <a:p>
            <a:endParaRPr lang="pt-BR" sz="1200" dirty="0" smtClean="0"/>
          </a:p>
          <a:p>
            <a:endParaRPr lang="pt-BR" sz="1200" dirty="0"/>
          </a:p>
        </p:txBody>
      </p:sp>
      <p:graphicFrame>
        <p:nvGraphicFramePr>
          <p:cNvPr id="7" name="Espaço Reservado para Conteúdo 6"/>
          <p:cNvGraphicFramePr>
            <a:graphicFrameLocks noGrp="1"/>
          </p:cNvGraphicFramePr>
          <p:nvPr>
            <p:ph idx="1"/>
            <p:extLst>
              <p:ext uri="{D42A27DB-BD31-4B8C-83A1-F6EECF244321}">
                <p14:modId xmlns:p14="http://schemas.microsoft.com/office/powerpoint/2010/main" val="611394528"/>
              </p:ext>
            </p:extLst>
          </p:nvPr>
        </p:nvGraphicFramePr>
        <p:xfrm>
          <a:off x="444216" y="346655"/>
          <a:ext cx="8232240" cy="2592290"/>
        </p:xfrm>
        <a:graphic>
          <a:graphicData uri="http://schemas.openxmlformats.org/drawingml/2006/table">
            <a:tbl>
              <a:tblPr>
                <a:tableStyleId>{5C22544A-7EE6-4342-B048-85BDC9FD1C3A}</a:tableStyleId>
              </a:tblPr>
              <a:tblGrid>
                <a:gridCol w="675588"/>
                <a:gridCol w="2206991"/>
                <a:gridCol w="676127"/>
                <a:gridCol w="548240"/>
                <a:gridCol w="687999"/>
                <a:gridCol w="687999"/>
                <a:gridCol w="688538"/>
                <a:gridCol w="688538"/>
                <a:gridCol w="688538"/>
                <a:gridCol w="683682"/>
              </a:tblGrid>
              <a:tr h="476135">
                <a:tc rowSpan="2">
                  <a:txBody>
                    <a:bodyPr/>
                    <a:lstStyle/>
                    <a:p>
                      <a:pPr algn="ctr">
                        <a:spcAft>
                          <a:spcPts val="0"/>
                        </a:spcAft>
                      </a:pPr>
                      <a:r>
                        <a:rPr lang="pt-BR" sz="900" dirty="0">
                          <a:effectLst/>
                        </a:rPr>
                        <a:t> </a:t>
                      </a:r>
                      <a:endParaRPr lang="pt-BR" sz="1000" dirty="0">
                        <a:effectLst/>
                      </a:endParaRPr>
                    </a:p>
                    <a:p>
                      <a:pPr algn="ctr">
                        <a:spcAft>
                          <a:spcPts val="0"/>
                        </a:spcAft>
                      </a:pPr>
                      <a:r>
                        <a:rPr lang="pt-BR" sz="900" dirty="0">
                          <a:effectLst/>
                        </a:rPr>
                        <a:t> </a:t>
                      </a:r>
                      <a:endParaRPr lang="pt-BR" sz="1000" dirty="0">
                        <a:effectLst/>
                      </a:endParaRPr>
                    </a:p>
                    <a:p>
                      <a:pPr algn="ctr">
                        <a:spcAft>
                          <a:spcPts val="0"/>
                        </a:spcAft>
                      </a:pPr>
                      <a:r>
                        <a:rPr lang="pt-BR" sz="900" dirty="0">
                          <a:effectLst/>
                        </a:rPr>
                        <a:t>Código</a:t>
                      </a:r>
                      <a:endParaRPr lang="pt-BR" sz="1000" dirty="0">
                        <a:effectLst/>
                        <a:latin typeface="Times New Roman"/>
                        <a:ea typeface="Times New Roman"/>
                      </a:endParaRPr>
                    </a:p>
                  </a:txBody>
                  <a:tcPr marL="38890" marR="38890" marT="0" marB="0"/>
                </a:tc>
                <a:tc rowSpan="2">
                  <a:txBody>
                    <a:bodyPr/>
                    <a:lstStyle/>
                    <a:p>
                      <a:pPr algn="ctr">
                        <a:spcAft>
                          <a:spcPts val="0"/>
                        </a:spcAft>
                      </a:pPr>
                      <a:r>
                        <a:rPr lang="pt-BR" sz="900">
                          <a:effectLst/>
                        </a:rPr>
                        <a:t> </a:t>
                      </a:r>
                      <a:endParaRPr lang="pt-BR" sz="1000">
                        <a:effectLst/>
                      </a:endParaRPr>
                    </a:p>
                    <a:p>
                      <a:pPr algn="ctr">
                        <a:spcAft>
                          <a:spcPts val="0"/>
                        </a:spcAft>
                      </a:pPr>
                      <a:r>
                        <a:rPr lang="pt-BR" sz="900">
                          <a:effectLst/>
                        </a:rPr>
                        <a:t> </a:t>
                      </a:r>
                      <a:endParaRPr lang="pt-BR" sz="1000">
                        <a:effectLst/>
                      </a:endParaRPr>
                    </a:p>
                    <a:p>
                      <a:pPr algn="ctr">
                        <a:spcAft>
                          <a:spcPts val="0"/>
                        </a:spcAft>
                      </a:pPr>
                      <a:r>
                        <a:rPr lang="pt-BR" sz="900">
                          <a:effectLst/>
                        </a:rPr>
                        <a:t>Programa/Ação</a:t>
                      </a:r>
                      <a:endParaRPr lang="pt-BR" sz="1000">
                        <a:effectLst/>
                        <a:latin typeface="Times New Roman"/>
                        <a:ea typeface="Times New Roman"/>
                      </a:endParaRPr>
                    </a:p>
                  </a:txBody>
                  <a:tcPr marL="38890" marR="38890" marT="0" marB="0"/>
                </a:tc>
                <a:tc rowSpan="2">
                  <a:txBody>
                    <a:bodyPr/>
                    <a:lstStyle/>
                    <a:p>
                      <a:pPr algn="ctr">
                        <a:spcAft>
                          <a:spcPts val="0"/>
                        </a:spcAft>
                      </a:pPr>
                      <a:r>
                        <a:rPr lang="pt-BR" sz="900">
                          <a:effectLst/>
                        </a:rPr>
                        <a:t> </a:t>
                      </a:r>
                      <a:endParaRPr lang="pt-BR" sz="1000">
                        <a:effectLst/>
                      </a:endParaRPr>
                    </a:p>
                    <a:p>
                      <a:pPr algn="ctr">
                        <a:spcAft>
                          <a:spcPts val="0"/>
                        </a:spcAft>
                      </a:pPr>
                      <a:r>
                        <a:rPr lang="pt-BR" sz="900">
                          <a:effectLst/>
                        </a:rPr>
                        <a:t> </a:t>
                      </a:r>
                      <a:endParaRPr lang="pt-BR" sz="1000">
                        <a:effectLst/>
                      </a:endParaRPr>
                    </a:p>
                    <a:p>
                      <a:pPr algn="ctr">
                        <a:spcAft>
                          <a:spcPts val="0"/>
                        </a:spcAft>
                      </a:pPr>
                      <a:r>
                        <a:rPr lang="pt-BR" sz="900">
                          <a:effectLst/>
                        </a:rPr>
                        <a:t>Produto</a:t>
                      </a:r>
                      <a:endParaRPr lang="pt-BR" sz="1000">
                        <a:effectLst/>
                        <a:latin typeface="Times New Roman"/>
                        <a:ea typeface="Times New Roman"/>
                      </a:endParaRPr>
                    </a:p>
                  </a:txBody>
                  <a:tcPr marL="38890" marR="38890" marT="0" marB="0"/>
                </a:tc>
                <a:tc rowSpan="2">
                  <a:txBody>
                    <a:bodyPr/>
                    <a:lstStyle/>
                    <a:p>
                      <a:pPr algn="ctr">
                        <a:spcAft>
                          <a:spcPts val="0"/>
                        </a:spcAft>
                      </a:pPr>
                      <a:r>
                        <a:rPr lang="pt-BR" sz="900">
                          <a:effectLst/>
                        </a:rPr>
                        <a:t> </a:t>
                      </a:r>
                      <a:endParaRPr lang="pt-BR" sz="1000">
                        <a:effectLst/>
                      </a:endParaRPr>
                    </a:p>
                    <a:p>
                      <a:pPr algn="ctr">
                        <a:spcAft>
                          <a:spcPts val="0"/>
                        </a:spcAft>
                      </a:pPr>
                      <a:r>
                        <a:rPr lang="pt-BR" sz="900">
                          <a:effectLst/>
                        </a:rPr>
                        <a:t>Unidade</a:t>
                      </a:r>
                      <a:endParaRPr lang="pt-BR" sz="1000">
                        <a:effectLst/>
                      </a:endParaRPr>
                    </a:p>
                    <a:p>
                      <a:pPr algn="ctr">
                        <a:spcAft>
                          <a:spcPts val="0"/>
                        </a:spcAft>
                      </a:pPr>
                      <a:r>
                        <a:rPr lang="pt-BR" sz="900">
                          <a:effectLst/>
                        </a:rPr>
                        <a:t>Medida</a:t>
                      </a:r>
                      <a:endParaRPr lang="pt-BR" sz="1000">
                        <a:effectLst/>
                        <a:latin typeface="Times New Roman"/>
                        <a:ea typeface="Times New Roman"/>
                      </a:endParaRPr>
                    </a:p>
                  </a:txBody>
                  <a:tcPr marL="38890" marR="38890" marT="0" marB="0"/>
                </a:tc>
                <a:tc gridSpan="3">
                  <a:txBody>
                    <a:bodyPr/>
                    <a:lstStyle/>
                    <a:p>
                      <a:pPr algn="ctr">
                        <a:spcBef>
                          <a:spcPts val="1200"/>
                        </a:spcBef>
                        <a:spcAft>
                          <a:spcPts val="0"/>
                        </a:spcAft>
                      </a:pPr>
                      <a:r>
                        <a:rPr lang="pt-BR" sz="900">
                          <a:effectLst/>
                        </a:rPr>
                        <a:t>Meta Física</a:t>
                      </a:r>
                      <a:endParaRPr lang="pt-BR" sz="900" b="1">
                        <a:effectLst/>
                        <a:latin typeface="Times New Roman"/>
                      </a:endParaRPr>
                    </a:p>
                  </a:txBody>
                  <a:tcPr marL="38890" marR="38890" marT="0" marB="0"/>
                </a:tc>
                <a:tc hMerge="1">
                  <a:txBody>
                    <a:bodyPr/>
                    <a:lstStyle/>
                    <a:p>
                      <a:endParaRPr lang="pt-BR"/>
                    </a:p>
                  </a:txBody>
                  <a:tcPr/>
                </a:tc>
                <a:tc hMerge="1">
                  <a:txBody>
                    <a:bodyPr/>
                    <a:lstStyle/>
                    <a:p>
                      <a:endParaRPr lang="pt-BR"/>
                    </a:p>
                  </a:txBody>
                  <a:tcPr/>
                </a:tc>
                <a:tc gridSpan="3">
                  <a:txBody>
                    <a:bodyPr/>
                    <a:lstStyle/>
                    <a:p>
                      <a:pPr algn="ctr">
                        <a:spcBef>
                          <a:spcPts val="1200"/>
                        </a:spcBef>
                        <a:spcAft>
                          <a:spcPts val="0"/>
                        </a:spcAft>
                      </a:pPr>
                      <a:r>
                        <a:rPr lang="pt-BR" sz="900">
                          <a:effectLst/>
                        </a:rPr>
                        <a:t>Meta Financeira</a:t>
                      </a:r>
                    </a:p>
                    <a:p>
                      <a:pPr algn="ctr">
                        <a:spcAft>
                          <a:spcPts val="0"/>
                        </a:spcAft>
                      </a:pPr>
                      <a:r>
                        <a:rPr lang="pt-BR" sz="900">
                          <a:effectLst/>
                        </a:rPr>
                        <a:t> </a:t>
                      </a:r>
                      <a:endParaRPr lang="pt-BR" sz="1000">
                        <a:effectLst/>
                        <a:latin typeface="Times New Roman"/>
                        <a:ea typeface="Times New Roman"/>
                      </a:endParaRPr>
                    </a:p>
                  </a:txBody>
                  <a:tcPr marL="38890" marR="38890" marT="0" marB="0"/>
                </a:tc>
                <a:tc hMerge="1">
                  <a:txBody>
                    <a:bodyPr/>
                    <a:lstStyle/>
                    <a:p>
                      <a:endParaRPr lang="pt-BR"/>
                    </a:p>
                  </a:txBody>
                  <a:tcPr/>
                </a:tc>
                <a:tc hMerge="1">
                  <a:txBody>
                    <a:bodyPr/>
                    <a:lstStyle/>
                    <a:p>
                      <a:endParaRPr lang="pt-BR"/>
                    </a:p>
                  </a:txBody>
                  <a:tcPr/>
                </a:tc>
              </a:tr>
              <a:tr h="476135">
                <a:tc v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c>
                  <a:txBody>
                    <a:bodyPr/>
                    <a:lstStyle/>
                    <a:p>
                      <a:pPr algn="ctr">
                        <a:spcAft>
                          <a:spcPts val="0"/>
                        </a:spcAft>
                      </a:pPr>
                      <a:r>
                        <a:rPr lang="pt-BR" sz="900">
                          <a:effectLst/>
                        </a:rPr>
                        <a:t> </a:t>
                      </a:r>
                      <a:endParaRPr lang="pt-BR" sz="1000">
                        <a:effectLst/>
                      </a:endParaRPr>
                    </a:p>
                    <a:p>
                      <a:pPr algn="ctr">
                        <a:spcAft>
                          <a:spcPts val="0"/>
                        </a:spcAft>
                      </a:pPr>
                      <a:r>
                        <a:rPr lang="pt-BR" sz="900">
                          <a:effectLst/>
                        </a:rPr>
                        <a:t>Prevista</a:t>
                      </a:r>
                      <a:endParaRPr lang="pt-BR" sz="1000">
                        <a:effectLst/>
                        <a:latin typeface="Times New Roman"/>
                        <a:ea typeface="Times New Roman"/>
                      </a:endParaRPr>
                    </a:p>
                  </a:txBody>
                  <a:tcPr marL="38890" marR="38890" marT="0" marB="0"/>
                </a:tc>
                <a:tc>
                  <a:txBody>
                    <a:bodyPr/>
                    <a:lstStyle/>
                    <a:p>
                      <a:pPr algn="ctr">
                        <a:spcAft>
                          <a:spcPts val="0"/>
                        </a:spcAft>
                      </a:pPr>
                      <a:r>
                        <a:rPr lang="pt-BR" sz="900">
                          <a:effectLst/>
                        </a:rPr>
                        <a:t> </a:t>
                      </a:r>
                      <a:endParaRPr lang="pt-BR" sz="1000">
                        <a:effectLst/>
                      </a:endParaRPr>
                    </a:p>
                    <a:p>
                      <a:pPr algn="ctr">
                        <a:spcAft>
                          <a:spcPts val="0"/>
                        </a:spcAft>
                      </a:pPr>
                      <a:r>
                        <a:rPr lang="pt-BR" sz="900">
                          <a:effectLst/>
                        </a:rPr>
                        <a:t>Realizada</a:t>
                      </a:r>
                      <a:endParaRPr lang="pt-BR" sz="1000">
                        <a:effectLst/>
                        <a:latin typeface="Times New Roman"/>
                        <a:ea typeface="Times New Roman"/>
                      </a:endParaRPr>
                    </a:p>
                  </a:txBody>
                  <a:tcPr marL="38890" marR="38890" marT="0" marB="0"/>
                </a:tc>
                <a:tc>
                  <a:txBody>
                    <a:bodyPr/>
                    <a:lstStyle/>
                    <a:p>
                      <a:pPr algn="ctr">
                        <a:spcAft>
                          <a:spcPts val="0"/>
                        </a:spcAft>
                      </a:pPr>
                      <a:r>
                        <a:rPr lang="pt-BR" sz="900">
                          <a:effectLst/>
                        </a:rPr>
                        <a:t> </a:t>
                      </a:r>
                      <a:endParaRPr lang="pt-BR" sz="1000">
                        <a:effectLst/>
                      </a:endParaRPr>
                    </a:p>
                    <a:p>
                      <a:pPr algn="ctr">
                        <a:spcAft>
                          <a:spcPts val="0"/>
                        </a:spcAft>
                      </a:pPr>
                      <a:r>
                        <a:rPr lang="pt-BR" sz="900">
                          <a:effectLst/>
                        </a:rPr>
                        <a:t>Diferença</a:t>
                      </a:r>
                      <a:endParaRPr lang="pt-BR" sz="1000">
                        <a:effectLst/>
                        <a:latin typeface="Times New Roman"/>
                        <a:ea typeface="Times New Roman"/>
                      </a:endParaRPr>
                    </a:p>
                  </a:txBody>
                  <a:tcPr marL="38890" marR="38890" marT="0" marB="0"/>
                </a:tc>
                <a:tc>
                  <a:txBody>
                    <a:bodyPr/>
                    <a:lstStyle/>
                    <a:p>
                      <a:pPr algn="ctr">
                        <a:spcAft>
                          <a:spcPts val="0"/>
                        </a:spcAft>
                      </a:pPr>
                      <a:r>
                        <a:rPr lang="pt-BR" sz="900">
                          <a:effectLst/>
                        </a:rPr>
                        <a:t> </a:t>
                      </a:r>
                      <a:endParaRPr lang="pt-BR" sz="1000">
                        <a:effectLst/>
                      </a:endParaRPr>
                    </a:p>
                    <a:p>
                      <a:pPr algn="ctr">
                        <a:spcAft>
                          <a:spcPts val="0"/>
                        </a:spcAft>
                      </a:pPr>
                      <a:r>
                        <a:rPr lang="pt-BR" sz="900">
                          <a:effectLst/>
                        </a:rPr>
                        <a:t>Prevista</a:t>
                      </a:r>
                      <a:endParaRPr lang="pt-BR" sz="1000">
                        <a:effectLst/>
                        <a:latin typeface="Times New Roman"/>
                        <a:ea typeface="Times New Roman"/>
                      </a:endParaRPr>
                    </a:p>
                  </a:txBody>
                  <a:tcPr marL="38890" marR="38890" marT="0" marB="0"/>
                </a:tc>
                <a:tc>
                  <a:txBody>
                    <a:bodyPr/>
                    <a:lstStyle/>
                    <a:p>
                      <a:pPr algn="ctr">
                        <a:spcAft>
                          <a:spcPts val="0"/>
                        </a:spcAft>
                      </a:pPr>
                      <a:r>
                        <a:rPr lang="pt-BR" sz="900">
                          <a:effectLst/>
                        </a:rPr>
                        <a:t> </a:t>
                      </a:r>
                      <a:endParaRPr lang="pt-BR" sz="1000">
                        <a:effectLst/>
                      </a:endParaRPr>
                    </a:p>
                    <a:p>
                      <a:pPr algn="ctr">
                        <a:spcAft>
                          <a:spcPts val="0"/>
                        </a:spcAft>
                      </a:pPr>
                      <a:r>
                        <a:rPr lang="pt-BR" sz="900">
                          <a:effectLst/>
                        </a:rPr>
                        <a:t>Realizada</a:t>
                      </a:r>
                      <a:endParaRPr lang="pt-BR" sz="1000">
                        <a:effectLst/>
                        <a:latin typeface="Times New Roman"/>
                        <a:ea typeface="Times New Roman"/>
                      </a:endParaRPr>
                    </a:p>
                  </a:txBody>
                  <a:tcPr marL="38890" marR="38890" marT="0" marB="0"/>
                </a:tc>
                <a:tc>
                  <a:txBody>
                    <a:bodyPr/>
                    <a:lstStyle/>
                    <a:p>
                      <a:pPr marL="228600" algn="ctr">
                        <a:spcAft>
                          <a:spcPts val="0"/>
                        </a:spcAft>
                      </a:pPr>
                      <a:r>
                        <a:rPr lang="pt-BR" sz="900">
                          <a:effectLst/>
                        </a:rPr>
                        <a:t> </a:t>
                      </a:r>
                      <a:endParaRPr lang="pt-BR" sz="1000">
                        <a:effectLst/>
                      </a:endParaRPr>
                    </a:p>
                    <a:p>
                      <a:pPr algn="ctr">
                        <a:spcAft>
                          <a:spcPts val="0"/>
                        </a:spcAft>
                      </a:pPr>
                      <a:r>
                        <a:rPr lang="pt-BR" sz="900">
                          <a:effectLst/>
                        </a:rPr>
                        <a:t>Diferença</a:t>
                      </a:r>
                      <a:endParaRPr lang="pt-BR" sz="1000">
                        <a:effectLst/>
                        <a:latin typeface="Times New Roman"/>
                        <a:ea typeface="Times New Roman"/>
                      </a:endParaRPr>
                    </a:p>
                  </a:txBody>
                  <a:tcPr marL="38890" marR="38890" marT="0" marB="0"/>
                </a:tc>
              </a:tr>
              <a:tr h="211615">
                <a:tc>
                  <a:txBody>
                    <a:bodyPr/>
                    <a:lstStyle/>
                    <a:p>
                      <a:pPr algn="ctr">
                        <a:spcAft>
                          <a:spcPts val="0"/>
                        </a:spcAft>
                      </a:pPr>
                      <a:r>
                        <a:rPr lang="pt-BR" sz="800" dirty="0">
                          <a:effectLst/>
                        </a:rPr>
                        <a:t>0002</a:t>
                      </a:r>
                      <a:endParaRPr lang="pt-BR" sz="1000" dirty="0">
                        <a:effectLst/>
                        <a:latin typeface="Times New Roman"/>
                        <a:ea typeface="Times New Roman"/>
                      </a:endParaRPr>
                    </a:p>
                  </a:txBody>
                  <a:tcPr marL="38890" marR="38890" marT="0" marB="0" anchor="ctr"/>
                </a:tc>
                <a:tc>
                  <a:txBody>
                    <a:bodyPr/>
                    <a:lstStyle/>
                    <a:p>
                      <a:pPr>
                        <a:spcAft>
                          <a:spcPts val="0"/>
                        </a:spcAft>
                      </a:pPr>
                      <a:r>
                        <a:rPr lang="pt-BR" sz="800" dirty="0">
                          <a:effectLst/>
                        </a:rPr>
                        <a:t>MODERNIZAÇÃO E INOVAÇÃO ADM</a:t>
                      </a:r>
                      <a:endParaRPr lang="pt-BR" sz="1000" dirty="0">
                        <a:effectLst/>
                        <a:latin typeface="Times New Roman"/>
                        <a:ea typeface="Times New Roman"/>
                      </a:endParaRPr>
                    </a:p>
                  </a:txBody>
                  <a:tcPr marL="38890" marR="38890" marT="0" marB="0" anchor="ctr"/>
                </a:tc>
                <a:tc>
                  <a:txBody>
                    <a:bodyPr/>
                    <a:lstStyle/>
                    <a:p>
                      <a:pPr algn="ctr">
                        <a:spcAft>
                          <a:spcPts val="0"/>
                        </a:spcAft>
                      </a:pPr>
                      <a:r>
                        <a:rPr lang="pt-BR" sz="800">
                          <a:effectLst/>
                        </a:rPr>
                        <a:t> </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 </a:t>
                      </a:r>
                      <a:endParaRPr lang="pt-BR" sz="1000">
                        <a:effectLst/>
                        <a:latin typeface="Times New Roman"/>
                        <a:ea typeface="Times New Roman"/>
                      </a:endParaRPr>
                    </a:p>
                  </a:txBody>
                  <a:tcPr marL="38890" marR="38890" marT="0" marB="0" anchor="ctr"/>
                </a:tc>
                <a:tc>
                  <a:txBody>
                    <a:bodyPr/>
                    <a:lstStyle/>
                    <a:p>
                      <a:pPr algn="r">
                        <a:spcAft>
                          <a:spcPts val="0"/>
                        </a:spcAft>
                      </a:pPr>
                      <a:r>
                        <a:rPr lang="pt-BR" sz="800">
                          <a:effectLst/>
                        </a:rPr>
                        <a:t> </a:t>
                      </a:r>
                      <a:endParaRPr lang="pt-BR" sz="1000">
                        <a:effectLst/>
                        <a:latin typeface="Times New Roman"/>
                        <a:ea typeface="Times New Roman"/>
                      </a:endParaRPr>
                    </a:p>
                  </a:txBody>
                  <a:tcPr marL="38890" marR="38890" marT="0" marB="0" anchor="ctr"/>
                </a:tc>
                <a:tc>
                  <a:txBody>
                    <a:bodyPr/>
                    <a:lstStyle/>
                    <a:p>
                      <a:pPr algn="r">
                        <a:spcAft>
                          <a:spcPts val="0"/>
                        </a:spcAft>
                      </a:pPr>
                      <a:r>
                        <a:rPr lang="pt-BR" sz="800">
                          <a:effectLst/>
                        </a:rPr>
                        <a:t> </a:t>
                      </a:r>
                      <a:endParaRPr lang="pt-BR" sz="1000">
                        <a:effectLst/>
                        <a:latin typeface="Times New Roman"/>
                        <a:ea typeface="Times New Roman"/>
                      </a:endParaRPr>
                    </a:p>
                  </a:txBody>
                  <a:tcPr marL="38890" marR="38890" marT="0" marB="0" anchor="ctr"/>
                </a:tc>
                <a:tc>
                  <a:txBody>
                    <a:bodyPr/>
                    <a:lstStyle/>
                    <a:p>
                      <a:pPr algn="r">
                        <a:spcAft>
                          <a:spcPts val="0"/>
                        </a:spcAft>
                      </a:pPr>
                      <a:r>
                        <a:rPr lang="pt-BR" sz="800">
                          <a:effectLst/>
                        </a:rPr>
                        <a:t> </a:t>
                      </a:r>
                      <a:endParaRPr lang="pt-BR" sz="1000">
                        <a:effectLst/>
                        <a:latin typeface="Times New Roman"/>
                        <a:ea typeface="Times New Roman"/>
                      </a:endParaRPr>
                    </a:p>
                  </a:txBody>
                  <a:tcPr marL="38890" marR="38890" marT="0" marB="0" anchor="ctr"/>
                </a:tc>
                <a:tc>
                  <a:txBody>
                    <a:bodyPr/>
                    <a:lstStyle/>
                    <a:p>
                      <a:pPr algn="r">
                        <a:spcAft>
                          <a:spcPts val="0"/>
                        </a:spcAft>
                      </a:pPr>
                      <a:r>
                        <a:rPr lang="pt-BR" sz="800">
                          <a:effectLst/>
                        </a:rPr>
                        <a:t> </a:t>
                      </a:r>
                      <a:endParaRPr lang="pt-BR" sz="1000">
                        <a:effectLst/>
                        <a:latin typeface="Times New Roman"/>
                        <a:ea typeface="Times New Roman"/>
                      </a:endParaRPr>
                    </a:p>
                  </a:txBody>
                  <a:tcPr marL="38890" marR="38890" marT="0" marB="0" anchor="ctr"/>
                </a:tc>
                <a:tc>
                  <a:txBody>
                    <a:bodyPr/>
                    <a:lstStyle/>
                    <a:p>
                      <a:pPr algn="r">
                        <a:spcAft>
                          <a:spcPts val="0"/>
                        </a:spcAft>
                      </a:pPr>
                      <a:r>
                        <a:rPr lang="pt-BR" sz="800">
                          <a:effectLst/>
                        </a:rPr>
                        <a:t> </a:t>
                      </a:r>
                      <a:endParaRPr lang="pt-BR" sz="1000">
                        <a:effectLst/>
                        <a:latin typeface="Times New Roman"/>
                        <a:ea typeface="Times New Roman"/>
                      </a:endParaRPr>
                    </a:p>
                  </a:txBody>
                  <a:tcPr marL="38890" marR="38890" marT="0" marB="0" anchor="ctr"/>
                </a:tc>
                <a:tc>
                  <a:txBody>
                    <a:bodyPr/>
                    <a:lstStyle/>
                    <a:p>
                      <a:pPr algn="r">
                        <a:spcAft>
                          <a:spcPts val="0"/>
                        </a:spcAft>
                      </a:pPr>
                      <a:r>
                        <a:rPr lang="pt-BR" sz="800">
                          <a:effectLst/>
                        </a:rPr>
                        <a:t> </a:t>
                      </a:r>
                      <a:endParaRPr lang="pt-BR" sz="1000">
                        <a:effectLst/>
                        <a:latin typeface="Times New Roman"/>
                        <a:ea typeface="Times New Roman"/>
                      </a:endParaRPr>
                    </a:p>
                  </a:txBody>
                  <a:tcPr marL="38890" marR="38890" marT="0" marB="0" anchor="ctr"/>
                </a:tc>
              </a:tr>
              <a:tr h="476135">
                <a:tc>
                  <a:txBody>
                    <a:bodyPr/>
                    <a:lstStyle/>
                    <a:p>
                      <a:pPr algn="ctr">
                        <a:spcAft>
                          <a:spcPts val="0"/>
                        </a:spcAft>
                      </a:pPr>
                      <a:r>
                        <a:rPr lang="pt-BR" sz="900">
                          <a:effectLst/>
                        </a:rPr>
                        <a:t>2003</a:t>
                      </a:r>
                      <a:endParaRPr lang="pt-BR" sz="1000">
                        <a:effectLst/>
                        <a:latin typeface="Times New Roman"/>
                        <a:ea typeface="Times New Roman"/>
                      </a:endParaRPr>
                    </a:p>
                  </a:txBody>
                  <a:tcPr marL="38890" marR="38890" marT="0" marB="0" anchor="ctr"/>
                </a:tc>
                <a:tc>
                  <a:txBody>
                    <a:bodyPr/>
                    <a:lstStyle/>
                    <a:p>
                      <a:pPr>
                        <a:spcAft>
                          <a:spcPts val="0"/>
                        </a:spcAft>
                      </a:pPr>
                      <a:r>
                        <a:rPr lang="pt-BR" sz="900" dirty="0">
                          <a:effectLst/>
                        </a:rPr>
                        <a:t>Manutenção da Secretaria de Administração</a:t>
                      </a:r>
                      <a:endParaRPr lang="pt-BR" sz="1000" dirty="0">
                        <a:effectLst/>
                        <a:latin typeface="Times New Roman"/>
                        <a:ea typeface="Times New Roman"/>
                      </a:endParaRPr>
                    </a:p>
                  </a:txBody>
                  <a:tcPr marL="38890" marR="38890" marT="0" marB="0" anchor="ctr"/>
                </a:tc>
                <a:tc>
                  <a:txBody>
                    <a:bodyPr/>
                    <a:lstStyle/>
                    <a:p>
                      <a:pPr algn="ctr">
                        <a:spcAft>
                          <a:spcPts val="0"/>
                        </a:spcAft>
                      </a:pPr>
                      <a:r>
                        <a:rPr lang="pt-BR" sz="900" dirty="0">
                          <a:effectLst/>
                        </a:rPr>
                        <a:t>Diversos</a:t>
                      </a:r>
                      <a:endParaRPr lang="pt-BR" sz="1000" dirty="0">
                        <a:effectLst/>
                        <a:latin typeface="Times New Roman"/>
                        <a:ea typeface="Times New Roman"/>
                      </a:endParaRPr>
                    </a:p>
                  </a:txBody>
                  <a:tcPr marL="38890" marR="38890" marT="0" marB="0" anchor="ctr"/>
                </a:tc>
                <a:tc>
                  <a:txBody>
                    <a:bodyPr/>
                    <a:lstStyle/>
                    <a:p>
                      <a:pPr algn="ctr">
                        <a:spcAft>
                          <a:spcPts val="0"/>
                        </a:spcAft>
                      </a:pPr>
                      <a:r>
                        <a:rPr lang="pt-BR" sz="900">
                          <a:effectLst/>
                        </a:rPr>
                        <a:t>Unidade</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548.750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597.906</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49.156</a:t>
                      </a:r>
                      <a:endParaRPr lang="pt-BR" sz="1000">
                        <a:effectLst/>
                        <a:latin typeface="Times New Roman"/>
                        <a:ea typeface="Times New Roman"/>
                      </a:endParaRPr>
                    </a:p>
                  </a:txBody>
                  <a:tcPr marL="38890" marR="38890" marT="0" marB="0" anchor="ctr"/>
                </a:tc>
              </a:tr>
              <a:tr h="476135">
                <a:tc>
                  <a:txBody>
                    <a:bodyPr/>
                    <a:lstStyle/>
                    <a:p>
                      <a:pPr algn="ctr">
                        <a:spcAft>
                          <a:spcPts val="0"/>
                        </a:spcAft>
                      </a:pPr>
                      <a:r>
                        <a:rPr lang="pt-BR" sz="900">
                          <a:effectLst/>
                        </a:rPr>
                        <a:t>0001</a:t>
                      </a:r>
                      <a:endParaRPr lang="pt-BR" sz="1000">
                        <a:effectLst/>
                        <a:latin typeface="Times New Roman"/>
                        <a:ea typeface="Times New Roman"/>
                      </a:endParaRPr>
                    </a:p>
                  </a:txBody>
                  <a:tcPr marL="38890" marR="38890" marT="0" marB="0" anchor="ctr"/>
                </a:tc>
                <a:tc>
                  <a:txBody>
                    <a:bodyPr/>
                    <a:lstStyle/>
                    <a:p>
                      <a:pPr>
                        <a:spcAft>
                          <a:spcPts val="0"/>
                        </a:spcAft>
                      </a:pPr>
                      <a:r>
                        <a:rPr lang="pt-BR" sz="900">
                          <a:effectLst/>
                        </a:rPr>
                        <a:t>Amortização do Déficit Atuarial</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Diversos</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dirty="0">
                          <a:effectLst/>
                        </a:rPr>
                        <a:t>Unidade</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1</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1</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180.000</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227.115</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a:effectLst/>
                        </a:rPr>
                        <a:t>47.115</a:t>
                      </a:r>
                      <a:endParaRPr lang="pt-BR" sz="1000">
                        <a:effectLst/>
                        <a:latin typeface="Times New Roman"/>
                        <a:ea typeface="Times New Roman"/>
                      </a:endParaRPr>
                    </a:p>
                  </a:txBody>
                  <a:tcPr marL="38890" marR="38890" marT="0" marB="0" anchor="ctr"/>
                </a:tc>
              </a:tr>
              <a:tr h="476135">
                <a:tc>
                  <a:txBody>
                    <a:bodyPr/>
                    <a:lstStyle/>
                    <a:p>
                      <a:pPr algn="ctr">
                        <a:spcAft>
                          <a:spcPts val="0"/>
                        </a:spcAft>
                      </a:pPr>
                      <a:r>
                        <a:rPr lang="pt-BR" sz="900">
                          <a:effectLst/>
                        </a:rPr>
                        <a:t>1005</a:t>
                      </a:r>
                      <a:endParaRPr lang="pt-BR" sz="1000">
                        <a:effectLst/>
                        <a:latin typeface="Times New Roman"/>
                        <a:ea typeface="Times New Roman"/>
                      </a:endParaRPr>
                    </a:p>
                  </a:txBody>
                  <a:tcPr marL="38890" marR="38890" marT="0" marB="0" anchor="ctr"/>
                </a:tc>
                <a:tc>
                  <a:txBody>
                    <a:bodyPr/>
                    <a:lstStyle/>
                    <a:p>
                      <a:pPr>
                        <a:spcAft>
                          <a:spcPts val="0"/>
                        </a:spcAft>
                      </a:pPr>
                      <a:r>
                        <a:rPr lang="pt-BR" sz="900">
                          <a:effectLst/>
                        </a:rPr>
                        <a:t>Revitalização, Reforma da Sede Administrativa</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Obra Exec.</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dirty="0">
                          <a:effectLst/>
                        </a:rPr>
                        <a:t>Unidade</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a:effectLst/>
                        </a:rPr>
                        <a:t>1</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170.000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dirty="0">
                          <a:effectLst/>
                        </a:rPr>
                        <a:t>43.117</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(126.883)</a:t>
                      </a:r>
                      <a:endParaRPr lang="pt-BR" sz="1000" dirty="0">
                        <a:effectLst/>
                        <a:latin typeface="Times New Roman"/>
                        <a:ea typeface="Times New Roman"/>
                      </a:endParaRPr>
                    </a:p>
                  </a:txBody>
                  <a:tcPr marL="38890" marR="38890" marT="0" marB="0" anchor="ctr"/>
                </a:tc>
              </a:tr>
            </a:tbl>
          </a:graphicData>
        </a:graphic>
      </p:graphicFrame>
    </p:spTree>
    <p:extLst>
      <p:ext uri="{BB962C8B-B14F-4D97-AF65-F5344CB8AC3E}">
        <p14:creationId xmlns:p14="http://schemas.microsoft.com/office/powerpoint/2010/main" val="40126247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idx="1"/>
            <p:extLst>
              <p:ext uri="{D42A27DB-BD31-4B8C-83A1-F6EECF244321}">
                <p14:modId xmlns:p14="http://schemas.microsoft.com/office/powerpoint/2010/main" val="712521505"/>
              </p:ext>
            </p:extLst>
          </p:nvPr>
        </p:nvGraphicFramePr>
        <p:xfrm>
          <a:off x="395535" y="476672"/>
          <a:ext cx="8183564" cy="1872209"/>
        </p:xfrm>
        <a:graphic>
          <a:graphicData uri="http://schemas.openxmlformats.org/drawingml/2006/table">
            <a:tbl>
              <a:tblPr>
                <a:tableStyleId>{5C22544A-7EE6-4342-B048-85BDC9FD1C3A}</a:tableStyleId>
              </a:tblPr>
              <a:tblGrid>
                <a:gridCol w="671594"/>
                <a:gridCol w="2193941"/>
                <a:gridCol w="672129"/>
                <a:gridCol w="544998"/>
                <a:gridCol w="683931"/>
                <a:gridCol w="683931"/>
                <a:gridCol w="684467"/>
                <a:gridCol w="684467"/>
                <a:gridCol w="684467"/>
                <a:gridCol w="679639"/>
              </a:tblGrid>
              <a:tr h="421247">
                <a:tc rowSpan="2">
                  <a:txBody>
                    <a:bodyPr/>
                    <a:lstStyle/>
                    <a:p>
                      <a:pPr algn="ctr">
                        <a:spcAft>
                          <a:spcPts val="0"/>
                        </a:spcAft>
                      </a:pPr>
                      <a:r>
                        <a:rPr lang="pt-BR" sz="900" dirty="0">
                          <a:effectLst/>
                        </a:rPr>
                        <a:t> </a:t>
                      </a:r>
                    </a:p>
                    <a:p>
                      <a:pPr algn="ctr">
                        <a:spcAft>
                          <a:spcPts val="0"/>
                        </a:spcAft>
                      </a:pPr>
                      <a:r>
                        <a:rPr lang="pt-BR" sz="900" dirty="0">
                          <a:effectLst/>
                        </a:rPr>
                        <a:t> </a:t>
                      </a:r>
                    </a:p>
                    <a:p>
                      <a:pPr algn="ctr">
                        <a:spcAft>
                          <a:spcPts val="0"/>
                        </a:spcAft>
                      </a:pPr>
                      <a:r>
                        <a:rPr lang="pt-BR" sz="900" dirty="0">
                          <a:effectLst/>
                        </a:rPr>
                        <a:t>Código</a:t>
                      </a:r>
                      <a:endParaRPr lang="pt-BR" sz="900" dirty="0">
                        <a:effectLst/>
                        <a:latin typeface="Times New Roman"/>
                        <a:ea typeface="Times New Roman"/>
                      </a:endParaRPr>
                    </a:p>
                  </a:txBody>
                  <a:tcPr marL="38890" marR="38890" marT="0" marB="0"/>
                </a:tc>
                <a:tc rowSpan="2">
                  <a:txBody>
                    <a:bodyPr/>
                    <a:lstStyle/>
                    <a:p>
                      <a:pPr algn="ctr">
                        <a:spcAft>
                          <a:spcPts val="0"/>
                        </a:spcAft>
                      </a:pPr>
                      <a:r>
                        <a:rPr lang="pt-BR" sz="900" dirty="0">
                          <a:effectLst/>
                        </a:rPr>
                        <a:t> </a:t>
                      </a:r>
                    </a:p>
                    <a:p>
                      <a:pPr algn="ctr">
                        <a:spcAft>
                          <a:spcPts val="0"/>
                        </a:spcAft>
                      </a:pPr>
                      <a:r>
                        <a:rPr lang="pt-BR" sz="900" dirty="0">
                          <a:effectLst/>
                        </a:rPr>
                        <a:t> </a:t>
                      </a:r>
                    </a:p>
                    <a:p>
                      <a:pPr algn="ctr">
                        <a:spcAft>
                          <a:spcPts val="0"/>
                        </a:spcAft>
                      </a:pPr>
                      <a:r>
                        <a:rPr lang="pt-BR" sz="900" dirty="0">
                          <a:effectLst/>
                        </a:rPr>
                        <a:t>Programa/Ação</a:t>
                      </a:r>
                      <a:endParaRPr lang="pt-BR" sz="900" dirty="0">
                        <a:effectLst/>
                        <a:latin typeface="Times New Roman"/>
                        <a:ea typeface="Times New Roman"/>
                      </a:endParaRPr>
                    </a:p>
                  </a:txBody>
                  <a:tcPr marL="38890" marR="38890" marT="0" marB="0"/>
                </a:tc>
                <a:tc rowSpan="2">
                  <a:txBody>
                    <a:bodyPr/>
                    <a:lstStyle/>
                    <a:p>
                      <a:pPr algn="ctr">
                        <a:spcAft>
                          <a:spcPts val="0"/>
                        </a:spcAft>
                      </a:pPr>
                      <a:r>
                        <a:rPr lang="pt-BR" sz="900" dirty="0">
                          <a:effectLst/>
                        </a:rPr>
                        <a:t> </a:t>
                      </a:r>
                    </a:p>
                    <a:p>
                      <a:pPr algn="ctr">
                        <a:spcAft>
                          <a:spcPts val="0"/>
                        </a:spcAft>
                      </a:pPr>
                      <a:r>
                        <a:rPr lang="pt-BR" sz="900" dirty="0">
                          <a:effectLst/>
                        </a:rPr>
                        <a:t> </a:t>
                      </a:r>
                    </a:p>
                    <a:p>
                      <a:pPr algn="ctr">
                        <a:spcAft>
                          <a:spcPts val="0"/>
                        </a:spcAft>
                      </a:pPr>
                      <a:r>
                        <a:rPr lang="pt-BR" sz="900" dirty="0">
                          <a:effectLst/>
                        </a:rPr>
                        <a:t>Produto</a:t>
                      </a:r>
                      <a:endParaRPr lang="pt-BR" sz="900" dirty="0">
                        <a:effectLst/>
                        <a:latin typeface="Times New Roman"/>
                        <a:ea typeface="Times New Roman"/>
                      </a:endParaRPr>
                    </a:p>
                  </a:txBody>
                  <a:tcPr marL="38890" marR="38890" marT="0" marB="0"/>
                </a:tc>
                <a:tc rowSpan="2">
                  <a:txBody>
                    <a:bodyPr/>
                    <a:lstStyle/>
                    <a:p>
                      <a:pPr algn="ctr">
                        <a:spcAft>
                          <a:spcPts val="0"/>
                        </a:spcAft>
                      </a:pPr>
                      <a:r>
                        <a:rPr lang="pt-BR" sz="900">
                          <a:effectLst/>
                        </a:rPr>
                        <a:t> </a:t>
                      </a:r>
                    </a:p>
                    <a:p>
                      <a:pPr algn="ctr">
                        <a:spcAft>
                          <a:spcPts val="0"/>
                        </a:spcAft>
                      </a:pPr>
                      <a:r>
                        <a:rPr lang="pt-BR" sz="900">
                          <a:effectLst/>
                        </a:rPr>
                        <a:t>Unidade</a:t>
                      </a:r>
                    </a:p>
                    <a:p>
                      <a:pPr algn="ctr">
                        <a:spcAft>
                          <a:spcPts val="0"/>
                        </a:spcAft>
                      </a:pPr>
                      <a:r>
                        <a:rPr lang="pt-BR" sz="900">
                          <a:effectLst/>
                        </a:rPr>
                        <a:t>Medida</a:t>
                      </a:r>
                      <a:endParaRPr lang="pt-BR" sz="900">
                        <a:effectLst/>
                        <a:latin typeface="Times New Roman"/>
                        <a:ea typeface="Times New Roman"/>
                      </a:endParaRPr>
                    </a:p>
                  </a:txBody>
                  <a:tcPr marL="38890" marR="38890" marT="0" marB="0"/>
                </a:tc>
                <a:tc gridSpan="3">
                  <a:txBody>
                    <a:bodyPr/>
                    <a:lstStyle/>
                    <a:p>
                      <a:pPr algn="ctr">
                        <a:spcBef>
                          <a:spcPts val="1200"/>
                        </a:spcBef>
                        <a:spcAft>
                          <a:spcPts val="0"/>
                        </a:spcAft>
                      </a:pPr>
                      <a:r>
                        <a:rPr lang="pt-BR" sz="900">
                          <a:effectLst/>
                        </a:rPr>
                        <a:t>Meta Física</a:t>
                      </a:r>
                      <a:endParaRPr lang="pt-BR" sz="900" b="1">
                        <a:effectLst/>
                        <a:latin typeface="Times New Roman"/>
                      </a:endParaRPr>
                    </a:p>
                  </a:txBody>
                  <a:tcPr marL="38890" marR="38890" marT="0" marB="0"/>
                </a:tc>
                <a:tc hMerge="1">
                  <a:txBody>
                    <a:bodyPr/>
                    <a:lstStyle/>
                    <a:p>
                      <a:endParaRPr lang="pt-BR"/>
                    </a:p>
                  </a:txBody>
                  <a:tcPr/>
                </a:tc>
                <a:tc hMerge="1">
                  <a:txBody>
                    <a:bodyPr/>
                    <a:lstStyle/>
                    <a:p>
                      <a:endParaRPr lang="pt-BR"/>
                    </a:p>
                  </a:txBody>
                  <a:tcPr/>
                </a:tc>
                <a:tc gridSpan="3">
                  <a:txBody>
                    <a:bodyPr/>
                    <a:lstStyle/>
                    <a:p>
                      <a:pPr algn="ctr">
                        <a:spcBef>
                          <a:spcPts val="1200"/>
                        </a:spcBef>
                        <a:spcAft>
                          <a:spcPts val="0"/>
                        </a:spcAft>
                      </a:pPr>
                      <a:r>
                        <a:rPr lang="pt-BR" sz="900">
                          <a:effectLst/>
                        </a:rPr>
                        <a:t>Meta Financeira</a:t>
                      </a:r>
                    </a:p>
                    <a:p>
                      <a:pPr algn="ctr">
                        <a:spcAft>
                          <a:spcPts val="0"/>
                        </a:spcAft>
                      </a:pPr>
                      <a:r>
                        <a:rPr lang="pt-BR" sz="900">
                          <a:effectLst/>
                        </a:rPr>
                        <a:t> </a:t>
                      </a:r>
                      <a:endParaRPr lang="pt-BR" sz="900">
                        <a:effectLst/>
                        <a:latin typeface="Times New Roman"/>
                        <a:ea typeface="Times New Roman"/>
                      </a:endParaRPr>
                    </a:p>
                  </a:txBody>
                  <a:tcPr marL="38890" marR="38890" marT="0" marB="0"/>
                </a:tc>
                <a:tc hMerge="1">
                  <a:txBody>
                    <a:bodyPr/>
                    <a:lstStyle/>
                    <a:p>
                      <a:endParaRPr lang="pt-BR"/>
                    </a:p>
                  </a:txBody>
                  <a:tcPr/>
                </a:tc>
                <a:tc hMerge="1">
                  <a:txBody>
                    <a:bodyPr/>
                    <a:lstStyle/>
                    <a:p>
                      <a:endParaRPr lang="pt-BR"/>
                    </a:p>
                  </a:txBody>
                  <a:tcPr/>
                </a:tc>
              </a:tr>
              <a:tr h="421247">
                <a:tc v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c>
                  <a:txBody>
                    <a:bodyPr/>
                    <a:lstStyle/>
                    <a:p>
                      <a:pPr algn="ctr">
                        <a:spcAft>
                          <a:spcPts val="0"/>
                        </a:spcAft>
                      </a:pPr>
                      <a:r>
                        <a:rPr lang="pt-BR" sz="900">
                          <a:effectLst/>
                        </a:rPr>
                        <a:t> </a:t>
                      </a:r>
                    </a:p>
                    <a:p>
                      <a:pPr algn="ctr">
                        <a:spcAft>
                          <a:spcPts val="0"/>
                        </a:spcAft>
                      </a:pPr>
                      <a:r>
                        <a:rPr lang="pt-BR" sz="900">
                          <a:effectLst/>
                        </a:rPr>
                        <a:t>Prevista</a:t>
                      </a:r>
                      <a:endParaRPr lang="pt-BR" sz="900">
                        <a:effectLst/>
                        <a:latin typeface="Times New Roman"/>
                        <a:ea typeface="Times New Roman"/>
                      </a:endParaRPr>
                    </a:p>
                  </a:txBody>
                  <a:tcPr marL="38890" marR="38890" marT="0" marB="0"/>
                </a:tc>
                <a:tc>
                  <a:txBody>
                    <a:bodyPr/>
                    <a:lstStyle/>
                    <a:p>
                      <a:pPr algn="ctr">
                        <a:spcAft>
                          <a:spcPts val="0"/>
                        </a:spcAft>
                      </a:pPr>
                      <a:r>
                        <a:rPr lang="pt-BR" sz="900">
                          <a:effectLst/>
                        </a:rPr>
                        <a:t> </a:t>
                      </a:r>
                    </a:p>
                    <a:p>
                      <a:pPr algn="ctr">
                        <a:spcAft>
                          <a:spcPts val="0"/>
                        </a:spcAft>
                      </a:pPr>
                      <a:r>
                        <a:rPr lang="pt-BR" sz="900">
                          <a:effectLst/>
                        </a:rPr>
                        <a:t>Realizada</a:t>
                      </a:r>
                      <a:endParaRPr lang="pt-BR" sz="900">
                        <a:effectLst/>
                        <a:latin typeface="Times New Roman"/>
                        <a:ea typeface="Times New Roman"/>
                      </a:endParaRPr>
                    </a:p>
                  </a:txBody>
                  <a:tcPr marL="38890" marR="38890" marT="0" marB="0"/>
                </a:tc>
                <a:tc>
                  <a:txBody>
                    <a:bodyPr/>
                    <a:lstStyle/>
                    <a:p>
                      <a:pPr algn="ctr">
                        <a:spcAft>
                          <a:spcPts val="0"/>
                        </a:spcAft>
                      </a:pPr>
                      <a:r>
                        <a:rPr lang="pt-BR" sz="900">
                          <a:effectLst/>
                        </a:rPr>
                        <a:t> </a:t>
                      </a:r>
                    </a:p>
                    <a:p>
                      <a:pPr algn="ctr">
                        <a:spcAft>
                          <a:spcPts val="0"/>
                        </a:spcAft>
                      </a:pPr>
                      <a:r>
                        <a:rPr lang="pt-BR" sz="900">
                          <a:effectLst/>
                        </a:rPr>
                        <a:t>Diferença</a:t>
                      </a:r>
                      <a:endParaRPr lang="pt-BR" sz="900">
                        <a:effectLst/>
                        <a:latin typeface="Times New Roman"/>
                        <a:ea typeface="Times New Roman"/>
                      </a:endParaRPr>
                    </a:p>
                  </a:txBody>
                  <a:tcPr marL="38890" marR="38890" marT="0" marB="0"/>
                </a:tc>
                <a:tc>
                  <a:txBody>
                    <a:bodyPr/>
                    <a:lstStyle/>
                    <a:p>
                      <a:pPr algn="ctr">
                        <a:spcAft>
                          <a:spcPts val="0"/>
                        </a:spcAft>
                      </a:pPr>
                      <a:r>
                        <a:rPr lang="pt-BR" sz="900">
                          <a:effectLst/>
                        </a:rPr>
                        <a:t> </a:t>
                      </a:r>
                    </a:p>
                    <a:p>
                      <a:pPr algn="ctr">
                        <a:spcAft>
                          <a:spcPts val="0"/>
                        </a:spcAft>
                      </a:pPr>
                      <a:r>
                        <a:rPr lang="pt-BR" sz="900">
                          <a:effectLst/>
                        </a:rPr>
                        <a:t>Prevista</a:t>
                      </a:r>
                      <a:endParaRPr lang="pt-BR" sz="900">
                        <a:effectLst/>
                        <a:latin typeface="Times New Roman"/>
                        <a:ea typeface="Times New Roman"/>
                      </a:endParaRPr>
                    </a:p>
                  </a:txBody>
                  <a:tcPr marL="38890" marR="38890" marT="0" marB="0"/>
                </a:tc>
                <a:tc>
                  <a:txBody>
                    <a:bodyPr/>
                    <a:lstStyle/>
                    <a:p>
                      <a:pPr algn="ctr">
                        <a:spcAft>
                          <a:spcPts val="0"/>
                        </a:spcAft>
                      </a:pPr>
                      <a:r>
                        <a:rPr lang="pt-BR" sz="900">
                          <a:effectLst/>
                        </a:rPr>
                        <a:t> </a:t>
                      </a:r>
                    </a:p>
                    <a:p>
                      <a:pPr algn="ctr">
                        <a:spcAft>
                          <a:spcPts val="0"/>
                        </a:spcAft>
                      </a:pPr>
                      <a:r>
                        <a:rPr lang="pt-BR" sz="900">
                          <a:effectLst/>
                        </a:rPr>
                        <a:t>Realizada</a:t>
                      </a:r>
                      <a:endParaRPr lang="pt-BR" sz="900">
                        <a:effectLst/>
                        <a:latin typeface="Times New Roman"/>
                        <a:ea typeface="Times New Roman"/>
                      </a:endParaRPr>
                    </a:p>
                  </a:txBody>
                  <a:tcPr marL="38890" marR="38890" marT="0" marB="0"/>
                </a:tc>
                <a:tc>
                  <a:txBody>
                    <a:bodyPr/>
                    <a:lstStyle/>
                    <a:p>
                      <a:pPr marL="228600" algn="ctr">
                        <a:spcAft>
                          <a:spcPts val="0"/>
                        </a:spcAft>
                      </a:pPr>
                      <a:r>
                        <a:rPr lang="pt-BR" sz="900">
                          <a:effectLst/>
                        </a:rPr>
                        <a:t> </a:t>
                      </a:r>
                    </a:p>
                    <a:p>
                      <a:pPr algn="ctr">
                        <a:spcAft>
                          <a:spcPts val="0"/>
                        </a:spcAft>
                      </a:pPr>
                      <a:r>
                        <a:rPr lang="pt-BR" sz="900">
                          <a:effectLst/>
                        </a:rPr>
                        <a:t>Diferença</a:t>
                      </a:r>
                      <a:endParaRPr lang="pt-BR" sz="900">
                        <a:effectLst/>
                        <a:latin typeface="Times New Roman"/>
                        <a:ea typeface="Times New Roman"/>
                      </a:endParaRPr>
                    </a:p>
                  </a:txBody>
                  <a:tcPr marL="38890" marR="38890" marT="0" marB="0"/>
                </a:tc>
              </a:tr>
              <a:tr h="187221">
                <a:tc>
                  <a:txBody>
                    <a:bodyPr/>
                    <a:lstStyle/>
                    <a:p>
                      <a:pPr algn="ctr">
                        <a:spcAft>
                          <a:spcPts val="0"/>
                        </a:spcAft>
                      </a:pPr>
                      <a:r>
                        <a:rPr lang="pt-BR" sz="900" dirty="0">
                          <a:effectLst/>
                        </a:rPr>
                        <a:t>0003</a:t>
                      </a:r>
                      <a:endParaRPr lang="pt-BR" sz="900" dirty="0">
                        <a:effectLst/>
                        <a:latin typeface="Times New Roman"/>
                        <a:ea typeface="Times New Roman"/>
                      </a:endParaRPr>
                    </a:p>
                  </a:txBody>
                  <a:tcPr marL="38890" marR="38890" marT="0" marB="0" anchor="ctr"/>
                </a:tc>
                <a:tc gridSpan="3">
                  <a:txBody>
                    <a:bodyPr/>
                    <a:lstStyle/>
                    <a:p>
                      <a:pPr>
                        <a:spcAft>
                          <a:spcPts val="0"/>
                        </a:spcAft>
                      </a:pPr>
                      <a:r>
                        <a:rPr lang="pt-BR" sz="900" dirty="0">
                          <a:effectLst/>
                        </a:rPr>
                        <a:t>PLANEJANDO ANTONIO CARLOS PARA O FUTURO</a:t>
                      </a:r>
                      <a:endParaRPr lang="pt-BR" sz="900" dirty="0">
                        <a:effectLst/>
                        <a:latin typeface="Times New Roman"/>
                        <a:ea typeface="Times New Roman"/>
                      </a:endParaRPr>
                    </a:p>
                  </a:txBody>
                  <a:tcPr marL="38890" marR="38890" marT="0" marB="0" anchor="ctr"/>
                </a:tc>
                <a:tc hMerge="1">
                  <a:txBody>
                    <a:bodyPr/>
                    <a:lstStyle/>
                    <a:p>
                      <a:endParaRPr lang="pt-BR"/>
                    </a:p>
                  </a:txBody>
                  <a:tcPr/>
                </a:tc>
                <a:tc hMerge="1">
                  <a:txBody>
                    <a:bodyPr/>
                    <a:lstStyle/>
                    <a:p>
                      <a:endParaRPr lang="pt-BR"/>
                    </a:p>
                  </a:txBody>
                  <a:tcPr/>
                </a:tc>
                <a:tc>
                  <a:txBody>
                    <a:bodyPr/>
                    <a:lstStyle/>
                    <a:p>
                      <a:pPr algn="r">
                        <a:spcAft>
                          <a:spcPts val="0"/>
                        </a:spcAft>
                      </a:pPr>
                      <a:r>
                        <a:rPr lang="pt-BR" sz="900" dirty="0">
                          <a:effectLst/>
                        </a:rPr>
                        <a:t> </a:t>
                      </a:r>
                      <a:endParaRPr lang="pt-BR" sz="900" dirty="0">
                        <a:effectLst/>
                        <a:latin typeface="Times New Roman"/>
                        <a:ea typeface="Times New Roman"/>
                      </a:endParaRPr>
                    </a:p>
                  </a:txBody>
                  <a:tcPr marL="38890" marR="38890" marT="0" marB="0" anchor="ctr"/>
                </a:tc>
                <a:tc>
                  <a:txBody>
                    <a:bodyPr/>
                    <a:lstStyle/>
                    <a:p>
                      <a:pPr algn="r">
                        <a:spcAft>
                          <a:spcPts val="0"/>
                        </a:spcAft>
                      </a:pPr>
                      <a:r>
                        <a:rPr lang="pt-BR" sz="900">
                          <a:effectLst/>
                        </a:rPr>
                        <a:t> </a:t>
                      </a:r>
                      <a:endParaRPr lang="pt-BR" sz="900">
                        <a:effectLst/>
                        <a:latin typeface="Times New Roman"/>
                        <a:ea typeface="Times New Roman"/>
                      </a:endParaRPr>
                    </a:p>
                  </a:txBody>
                  <a:tcPr marL="38890" marR="38890" marT="0" marB="0" anchor="ctr"/>
                </a:tc>
                <a:tc>
                  <a:txBody>
                    <a:bodyPr/>
                    <a:lstStyle/>
                    <a:p>
                      <a:pPr algn="r">
                        <a:spcAft>
                          <a:spcPts val="0"/>
                        </a:spcAft>
                      </a:pPr>
                      <a:r>
                        <a:rPr lang="pt-BR" sz="900">
                          <a:effectLst/>
                        </a:rPr>
                        <a:t> </a:t>
                      </a:r>
                      <a:endParaRPr lang="pt-BR" sz="900">
                        <a:effectLst/>
                        <a:latin typeface="Times New Roman"/>
                        <a:ea typeface="Times New Roman"/>
                      </a:endParaRPr>
                    </a:p>
                  </a:txBody>
                  <a:tcPr marL="38890" marR="38890" marT="0" marB="0" anchor="ctr"/>
                </a:tc>
                <a:tc>
                  <a:txBody>
                    <a:bodyPr/>
                    <a:lstStyle/>
                    <a:p>
                      <a:pPr algn="r">
                        <a:spcAft>
                          <a:spcPts val="0"/>
                        </a:spcAft>
                      </a:pPr>
                      <a:r>
                        <a:rPr lang="pt-BR" sz="900">
                          <a:effectLst/>
                        </a:rPr>
                        <a:t> </a:t>
                      </a:r>
                      <a:endParaRPr lang="pt-BR" sz="900">
                        <a:effectLst/>
                        <a:latin typeface="Times New Roman"/>
                        <a:ea typeface="Times New Roman"/>
                      </a:endParaRPr>
                    </a:p>
                  </a:txBody>
                  <a:tcPr marL="38890" marR="38890" marT="0" marB="0" anchor="ctr"/>
                </a:tc>
                <a:tc>
                  <a:txBody>
                    <a:bodyPr/>
                    <a:lstStyle/>
                    <a:p>
                      <a:pPr algn="r">
                        <a:spcAft>
                          <a:spcPts val="0"/>
                        </a:spcAft>
                      </a:pPr>
                      <a:r>
                        <a:rPr lang="pt-BR" sz="900">
                          <a:effectLst/>
                        </a:rPr>
                        <a:t> </a:t>
                      </a:r>
                      <a:endParaRPr lang="pt-BR" sz="900">
                        <a:effectLst/>
                        <a:latin typeface="Times New Roman"/>
                        <a:ea typeface="Times New Roman"/>
                      </a:endParaRPr>
                    </a:p>
                  </a:txBody>
                  <a:tcPr marL="38890" marR="38890" marT="0" marB="0" anchor="ctr"/>
                </a:tc>
                <a:tc>
                  <a:txBody>
                    <a:bodyPr/>
                    <a:lstStyle/>
                    <a:p>
                      <a:pPr algn="r">
                        <a:spcAft>
                          <a:spcPts val="0"/>
                        </a:spcAft>
                      </a:pPr>
                      <a:r>
                        <a:rPr lang="pt-BR" sz="900">
                          <a:effectLst/>
                        </a:rPr>
                        <a:t> </a:t>
                      </a:r>
                      <a:endParaRPr lang="pt-BR" sz="900">
                        <a:effectLst/>
                        <a:latin typeface="Times New Roman"/>
                        <a:ea typeface="Times New Roman"/>
                      </a:endParaRPr>
                    </a:p>
                  </a:txBody>
                  <a:tcPr marL="38890" marR="38890" marT="0" marB="0" anchor="ctr"/>
                </a:tc>
              </a:tr>
              <a:tr h="421247">
                <a:tc>
                  <a:txBody>
                    <a:bodyPr/>
                    <a:lstStyle/>
                    <a:p>
                      <a:pPr algn="ctr">
                        <a:spcAft>
                          <a:spcPts val="0"/>
                        </a:spcAft>
                      </a:pPr>
                      <a:r>
                        <a:rPr lang="pt-BR" sz="900">
                          <a:effectLst/>
                        </a:rPr>
                        <a:t>2028</a:t>
                      </a:r>
                      <a:endParaRPr lang="pt-BR" sz="900">
                        <a:effectLst/>
                        <a:latin typeface="Times New Roman"/>
                        <a:ea typeface="Times New Roman"/>
                      </a:endParaRPr>
                    </a:p>
                  </a:txBody>
                  <a:tcPr marL="38890" marR="38890" marT="0" marB="0" anchor="ctr"/>
                </a:tc>
                <a:tc>
                  <a:txBody>
                    <a:bodyPr/>
                    <a:lstStyle/>
                    <a:p>
                      <a:pPr>
                        <a:spcAft>
                          <a:spcPts val="0"/>
                        </a:spcAft>
                      </a:pPr>
                      <a:r>
                        <a:rPr lang="pt-BR" sz="900" dirty="0">
                          <a:effectLst/>
                        </a:rPr>
                        <a:t>Manutenção da Secretaria de Planejamento</a:t>
                      </a:r>
                      <a:endParaRPr lang="pt-BR" sz="900" dirty="0">
                        <a:effectLst/>
                        <a:latin typeface="Times New Roman"/>
                        <a:ea typeface="Times New Roman"/>
                      </a:endParaRPr>
                    </a:p>
                  </a:txBody>
                  <a:tcPr marL="38890" marR="38890" marT="0" marB="0" anchor="ctr"/>
                </a:tc>
                <a:tc>
                  <a:txBody>
                    <a:bodyPr/>
                    <a:lstStyle/>
                    <a:p>
                      <a:pPr algn="ctr">
                        <a:spcAft>
                          <a:spcPts val="0"/>
                        </a:spcAft>
                      </a:pPr>
                      <a:r>
                        <a:rPr lang="pt-BR" sz="900" dirty="0">
                          <a:effectLst/>
                        </a:rPr>
                        <a:t>Diversos</a:t>
                      </a:r>
                      <a:endParaRPr lang="pt-BR" sz="900" dirty="0">
                        <a:effectLst/>
                        <a:latin typeface="Times New Roman"/>
                        <a:ea typeface="Times New Roman"/>
                      </a:endParaRPr>
                    </a:p>
                  </a:txBody>
                  <a:tcPr marL="38890" marR="38890" marT="0" marB="0" anchor="ctr"/>
                </a:tc>
                <a:tc>
                  <a:txBody>
                    <a:bodyPr/>
                    <a:lstStyle/>
                    <a:p>
                      <a:pPr algn="ctr">
                        <a:spcAft>
                          <a:spcPts val="0"/>
                        </a:spcAft>
                      </a:pPr>
                      <a:r>
                        <a:rPr lang="pt-BR" sz="900" dirty="0">
                          <a:effectLst/>
                        </a:rPr>
                        <a:t>Unidade</a:t>
                      </a:r>
                      <a:endParaRPr lang="pt-BR" sz="9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1</a:t>
                      </a:r>
                      <a:endParaRPr lang="pt-BR" sz="9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1</a:t>
                      </a:r>
                      <a:endParaRPr lang="pt-BR" sz="9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a:t>
                      </a:r>
                      <a:endParaRPr lang="pt-BR" sz="9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121.000</a:t>
                      </a:r>
                      <a:endParaRPr lang="pt-BR" sz="900" dirty="0">
                        <a:effectLst/>
                        <a:latin typeface="Times New Roman"/>
                        <a:ea typeface="Times New Roman"/>
                      </a:endParaRPr>
                    </a:p>
                  </a:txBody>
                  <a:tcPr marL="38890" marR="38890" marT="0" marB="0" anchor="ctr"/>
                </a:tc>
                <a:tc>
                  <a:txBody>
                    <a:bodyPr/>
                    <a:lstStyle/>
                    <a:p>
                      <a:pPr algn="r">
                        <a:spcAft>
                          <a:spcPts val="0"/>
                        </a:spcAft>
                      </a:pPr>
                      <a:r>
                        <a:rPr lang="pt-BR" sz="900">
                          <a:effectLst/>
                        </a:rPr>
                        <a:t>144.377</a:t>
                      </a:r>
                      <a:endParaRPr lang="pt-BR" sz="900">
                        <a:effectLst/>
                        <a:latin typeface="Times New Roman"/>
                        <a:ea typeface="Times New Roman"/>
                      </a:endParaRPr>
                    </a:p>
                  </a:txBody>
                  <a:tcPr marL="38890" marR="38890" marT="0" marB="0" anchor="ctr"/>
                </a:tc>
                <a:tc>
                  <a:txBody>
                    <a:bodyPr/>
                    <a:lstStyle/>
                    <a:p>
                      <a:pPr algn="r">
                        <a:spcAft>
                          <a:spcPts val="0"/>
                        </a:spcAft>
                      </a:pPr>
                      <a:r>
                        <a:rPr lang="pt-BR" sz="900">
                          <a:effectLst/>
                        </a:rPr>
                        <a:t>23.377</a:t>
                      </a:r>
                      <a:endParaRPr lang="pt-BR" sz="900">
                        <a:effectLst/>
                        <a:latin typeface="Times New Roman"/>
                        <a:ea typeface="Times New Roman"/>
                      </a:endParaRPr>
                    </a:p>
                  </a:txBody>
                  <a:tcPr marL="38890" marR="38890" marT="0" marB="0" anchor="ctr"/>
                </a:tc>
              </a:tr>
              <a:tr h="421247">
                <a:tc>
                  <a:txBody>
                    <a:bodyPr/>
                    <a:lstStyle/>
                    <a:p>
                      <a:pPr algn="ctr">
                        <a:spcAft>
                          <a:spcPts val="0"/>
                        </a:spcAft>
                      </a:pPr>
                      <a:r>
                        <a:rPr lang="pt-BR" sz="900">
                          <a:effectLst/>
                        </a:rPr>
                        <a:t>2029</a:t>
                      </a:r>
                      <a:endParaRPr lang="pt-BR" sz="900">
                        <a:effectLst/>
                        <a:latin typeface="Times New Roman"/>
                        <a:ea typeface="Times New Roman"/>
                      </a:endParaRPr>
                    </a:p>
                  </a:txBody>
                  <a:tcPr marL="38890" marR="38890" marT="0" marB="0" anchor="ctr"/>
                </a:tc>
                <a:tc>
                  <a:txBody>
                    <a:bodyPr/>
                    <a:lstStyle/>
                    <a:p>
                      <a:pPr>
                        <a:spcAft>
                          <a:spcPts val="0"/>
                        </a:spcAft>
                      </a:pPr>
                      <a:r>
                        <a:rPr lang="pt-BR" sz="900">
                          <a:effectLst/>
                        </a:rPr>
                        <a:t>Defesa Civil</a:t>
                      </a:r>
                      <a:endParaRPr lang="pt-BR" sz="900">
                        <a:effectLst/>
                        <a:latin typeface="Times New Roman"/>
                        <a:ea typeface="Times New Roman"/>
                      </a:endParaRPr>
                    </a:p>
                  </a:txBody>
                  <a:tcPr marL="38890" marR="38890" marT="0" marB="0" anchor="ctr"/>
                </a:tc>
                <a:tc>
                  <a:txBody>
                    <a:bodyPr/>
                    <a:lstStyle/>
                    <a:p>
                      <a:pPr algn="ctr">
                        <a:spcAft>
                          <a:spcPts val="0"/>
                        </a:spcAft>
                      </a:pPr>
                      <a:r>
                        <a:rPr lang="pt-BR" sz="900" dirty="0">
                          <a:effectLst/>
                        </a:rPr>
                        <a:t>Ações </a:t>
                      </a:r>
                      <a:endParaRPr lang="pt-BR" sz="900" dirty="0">
                        <a:effectLst/>
                        <a:latin typeface="Times New Roman"/>
                        <a:ea typeface="Times New Roman"/>
                      </a:endParaRPr>
                    </a:p>
                  </a:txBody>
                  <a:tcPr marL="38890" marR="38890" marT="0" marB="0" anchor="ctr"/>
                </a:tc>
                <a:tc>
                  <a:txBody>
                    <a:bodyPr/>
                    <a:lstStyle/>
                    <a:p>
                      <a:pPr algn="ctr">
                        <a:spcAft>
                          <a:spcPts val="0"/>
                        </a:spcAft>
                      </a:pPr>
                      <a:r>
                        <a:rPr lang="pt-BR" sz="900" dirty="0">
                          <a:effectLst/>
                        </a:rPr>
                        <a:t>Unidade</a:t>
                      </a:r>
                      <a:endParaRPr lang="pt-BR" sz="9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1</a:t>
                      </a:r>
                      <a:endParaRPr lang="pt-BR" sz="9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a:t>
                      </a:r>
                      <a:endParaRPr lang="pt-BR" sz="9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(1)</a:t>
                      </a:r>
                      <a:endParaRPr lang="pt-BR" sz="9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500</a:t>
                      </a:r>
                      <a:endParaRPr lang="pt-BR" sz="9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a:t>
                      </a:r>
                      <a:endParaRPr lang="pt-BR" sz="9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(500)</a:t>
                      </a:r>
                      <a:endParaRPr lang="pt-BR" sz="900" dirty="0">
                        <a:effectLst/>
                        <a:latin typeface="Times New Roman"/>
                        <a:ea typeface="Times New Roman"/>
                      </a:endParaRPr>
                    </a:p>
                  </a:txBody>
                  <a:tcPr marL="38890" marR="38890" marT="0" marB="0" anchor="ctr"/>
                </a:tc>
              </a:tr>
            </a:tbl>
          </a:graphicData>
        </a:graphic>
      </p:graphicFrame>
      <p:sp>
        <p:nvSpPr>
          <p:cNvPr id="5" name="Retângulo 4"/>
          <p:cNvSpPr/>
          <p:nvPr/>
        </p:nvSpPr>
        <p:spPr>
          <a:xfrm>
            <a:off x="467544" y="2598003"/>
            <a:ext cx="8280920" cy="1569660"/>
          </a:xfrm>
          <a:prstGeom prst="rect">
            <a:avLst/>
          </a:prstGeom>
        </p:spPr>
        <p:txBody>
          <a:bodyPr wrap="square">
            <a:spAutoFit/>
          </a:bodyPr>
          <a:lstStyle/>
          <a:p>
            <a:pPr algn="just"/>
            <a:r>
              <a:rPr lang="pt-BR" sz="1400" b="1" u="sng" dirty="0"/>
              <a:t>Projeto Atividade 2028</a:t>
            </a:r>
            <a:endParaRPr lang="pt-BR" sz="1400" dirty="0"/>
          </a:p>
          <a:p>
            <a:pPr algn="just"/>
            <a:r>
              <a:rPr lang="pt-BR" sz="1400" dirty="0"/>
              <a:t>Todas as despesas para Manutenção da Secretaria de Planejamento. Adiantamento para cobrir pequenas despesas, Combustível, salários, lavação veículos, suporte informática, cópias/impressão, estagiárias, internet, </a:t>
            </a:r>
            <a:r>
              <a:rPr lang="pt-BR" sz="1400" dirty="0" err="1"/>
              <a:t>arts</a:t>
            </a:r>
            <a:r>
              <a:rPr lang="pt-BR" sz="1400" dirty="0"/>
              <a:t>, projetos, material de expediente, inscrição curso/congresso, seguro veículo, material de copa/cozinha/limpeza, vale alimentação, encargos patronais, entre outros</a:t>
            </a:r>
            <a:r>
              <a:rPr lang="pt-BR" sz="1400" dirty="0" smtClean="0"/>
              <a:t>.</a:t>
            </a:r>
          </a:p>
          <a:p>
            <a:endParaRPr lang="pt-BR" sz="1200" dirty="0"/>
          </a:p>
        </p:txBody>
      </p:sp>
    </p:spTree>
    <p:extLst>
      <p:ext uri="{BB962C8B-B14F-4D97-AF65-F5344CB8AC3E}">
        <p14:creationId xmlns:p14="http://schemas.microsoft.com/office/powerpoint/2010/main" val="24417673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idx="1"/>
            <p:extLst>
              <p:ext uri="{D42A27DB-BD31-4B8C-83A1-F6EECF244321}">
                <p14:modId xmlns:p14="http://schemas.microsoft.com/office/powerpoint/2010/main" val="2331007771"/>
              </p:ext>
            </p:extLst>
          </p:nvPr>
        </p:nvGraphicFramePr>
        <p:xfrm>
          <a:off x="372077" y="404664"/>
          <a:ext cx="8352928" cy="2160241"/>
        </p:xfrm>
        <a:graphic>
          <a:graphicData uri="http://schemas.openxmlformats.org/drawingml/2006/table">
            <a:tbl>
              <a:tblPr>
                <a:tableStyleId>{5C22544A-7EE6-4342-B048-85BDC9FD1C3A}</a:tableStyleId>
              </a:tblPr>
              <a:tblGrid>
                <a:gridCol w="685492"/>
                <a:gridCol w="2239346"/>
                <a:gridCol w="686039"/>
                <a:gridCol w="589046"/>
                <a:gridCol w="665316"/>
                <a:gridCol w="698085"/>
                <a:gridCol w="698633"/>
                <a:gridCol w="698633"/>
                <a:gridCol w="698633"/>
                <a:gridCol w="693705"/>
              </a:tblGrid>
              <a:tr h="627167">
                <a:tc rowSpan="2">
                  <a:txBody>
                    <a:bodyPr/>
                    <a:lstStyle/>
                    <a:p>
                      <a:pPr algn="ctr">
                        <a:spcAft>
                          <a:spcPts val="0"/>
                        </a:spcAft>
                      </a:pPr>
                      <a:r>
                        <a:rPr lang="pt-BR" sz="1000" dirty="0">
                          <a:effectLst/>
                        </a:rPr>
                        <a:t> </a:t>
                      </a:r>
                    </a:p>
                    <a:p>
                      <a:pPr algn="ctr">
                        <a:spcAft>
                          <a:spcPts val="0"/>
                        </a:spcAft>
                      </a:pPr>
                      <a:r>
                        <a:rPr lang="pt-BR" sz="1000" dirty="0">
                          <a:effectLst/>
                        </a:rPr>
                        <a:t> </a:t>
                      </a:r>
                    </a:p>
                    <a:p>
                      <a:pPr algn="ctr">
                        <a:spcAft>
                          <a:spcPts val="0"/>
                        </a:spcAft>
                      </a:pPr>
                      <a:r>
                        <a:rPr lang="pt-BR" sz="1000" dirty="0">
                          <a:effectLst/>
                        </a:rPr>
                        <a:t>Código</a:t>
                      </a:r>
                      <a:endParaRPr lang="pt-BR" sz="1000" dirty="0">
                        <a:effectLst/>
                        <a:latin typeface="Times New Roman"/>
                        <a:ea typeface="Times New Roman"/>
                      </a:endParaRPr>
                    </a:p>
                  </a:txBody>
                  <a:tcPr marL="38890" marR="38890" marT="0" marB="0"/>
                </a:tc>
                <a:tc rowSpan="2">
                  <a:txBody>
                    <a:bodyPr/>
                    <a:lstStyle/>
                    <a:p>
                      <a:pPr algn="ctr">
                        <a:spcAft>
                          <a:spcPts val="0"/>
                        </a:spcAft>
                      </a:pPr>
                      <a:r>
                        <a:rPr lang="pt-BR" sz="1000" dirty="0">
                          <a:effectLst/>
                        </a:rPr>
                        <a:t> </a:t>
                      </a:r>
                    </a:p>
                    <a:p>
                      <a:pPr algn="ctr">
                        <a:spcAft>
                          <a:spcPts val="0"/>
                        </a:spcAft>
                      </a:pPr>
                      <a:r>
                        <a:rPr lang="pt-BR" sz="1000" dirty="0">
                          <a:effectLst/>
                        </a:rPr>
                        <a:t> </a:t>
                      </a:r>
                    </a:p>
                    <a:p>
                      <a:pPr algn="ctr">
                        <a:spcAft>
                          <a:spcPts val="0"/>
                        </a:spcAft>
                      </a:pPr>
                      <a:r>
                        <a:rPr lang="pt-BR" sz="1000" dirty="0">
                          <a:effectLst/>
                        </a:rPr>
                        <a:t>Programa/Ação</a:t>
                      </a:r>
                      <a:endParaRPr lang="pt-BR" sz="1000" dirty="0">
                        <a:effectLst/>
                        <a:latin typeface="Times New Roman"/>
                        <a:ea typeface="Times New Roman"/>
                      </a:endParaRPr>
                    </a:p>
                  </a:txBody>
                  <a:tcPr marL="38890" marR="38890" marT="0" marB="0"/>
                </a:tc>
                <a:tc rowSpan="2">
                  <a:txBody>
                    <a:bodyPr/>
                    <a:lstStyle/>
                    <a:p>
                      <a:pPr algn="ctr">
                        <a:spcAft>
                          <a:spcPts val="0"/>
                        </a:spcAft>
                      </a:pPr>
                      <a:r>
                        <a:rPr lang="pt-BR" sz="1000" dirty="0">
                          <a:effectLst/>
                        </a:rPr>
                        <a:t> </a:t>
                      </a:r>
                    </a:p>
                    <a:p>
                      <a:pPr algn="ctr">
                        <a:spcAft>
                          <a:spcPts val="0"/>
                        </a:spcAft>
                      </a:pPr>
                      <a:r>
                        <a:rPr lang="pt-BR" sz="1000" dirty="0">
                          <a:effectLst/>
                        </a:rPr>
                        <a:t> </a:t>
                      </a:r>
                    </a:p>
                    <a:p>
                      <a:pPr algn="ctr">
                        <a:spcAft>
                          <a:spcPts val="0"/>
                        </a:spcAft>
                      </a:pPr>
                      <a:r>
                        <a:rPr lang="pt-BR" sz="1000" dirty="0">
                          <a:effectLst/>
                        </a:rPr>
                        <a:t>Produto</a:t>
                      </a:r>
                      <a:endParaRPr lang="pt-BR" sz="1000" dirty="0">
                        <a:effectLst/>
                        <a:latin typeface="Times New Roman"/>
                        <a:ea typeface="Times New Roman"/>
                      </a:endParaRPr>
                    </a:p>
                  </a:txBody>
                  <a:tcPr marL="38890" marR="38890" marT="0" marB="0"/>
                </a:tc>
                <a:tc rowSpan="2">
                  <a:txBody>
                    <a:bodyPr/>
                    <a:lstStyle/>
                    <a:p>
                      <a:pPr algn="ctr">
                        <a:spcAft>
                          <a:spcPts val="0"/>
                        </a:spcAft>
                      </a:pPr>
                      <a:r>
                        <a:rPr lang="pt-BR" sz="1000" dirty="0">
                          <a:effectLst/>
                        </a:rPr>
                        <a:t> </a:t>
                      </a:r>
                    </a:p>
                    <a:p>
                      <a:pPr algn="ctr">
                        <a:spcAft>
                          <a:spcPts val="0"/>
                        </a:spcAft>
                      </a:pPr>
                      <a:r>
                        <a:rPr lang="pt-BR" sz="1000" dirty="0">
                          <a:effectLst/>
                        </a:rPr>
                        <a:t>Unidade</a:t>
                      </a:r>
                    </a:p>
                    <a:p>
                      <a:pPr algn="ctr">
                        <a:spcAft>
                          <a:spcPts val="0"/>
                        </a:spcAft>
                      </a:pPr>
                      <a:r>
                        <a:rPr lang="pt-BR" sz="1000" dirty="0">
                          <a:effectLst/>
                        </a:rPr>
                        <a:t>Medida</a:t>
                      </a:r>
                      <a:endParaRPr lang="pt-BR" sz="1000" dirty="0">
                        <a:effectLst/>
                        <a:latin typeface="Times New Roman"/>
                        <a:ea typeface="Times New Roman"/>
                      </a:endParaRPr>
                    </a:p>
                  </a:txBody>
                  <a:tcPr marL="38890" marR="38890" marT="0" marB="0"/>
                </a:tc>
                <a:tc gridSpan="3">
                  <a:txBody>
                    <a:bodyPr/>
                    <a:lstStyle/>
                    <a:p>
                      <a:pPr algn="ctr">
                        <a:spcBef>
                          <a:spcPts val="1200"/>
                        </a:spcBef>
                        <a:spcAft>
                          <a:spcPts val="0"/>
                        </a:spcAft>
                      </a:pPr>
                      <a:r>
                        <a:rPr lang="pt-BR" sz="1000">
                          <a:effectLst/>
                        </a:rPr>
                        <a:t>Meta Física</a:t>
                      </a:r>
                      <a:endParaRPr lang="pt-BR" sz="1000" b="1">
                        <a:effectLst/>
                        <a:latin typeface="Times New Roman"/>
                      </a:endParaRPr>
                    </a:p>
                  </a:txBody>
                  <a:tcPr marL="38890" marR="38890" marT="0" marB="0"/>
                </a:tc>
                <a:tc hMerge="1">
                  <a:txBody>
                    <a:bodyPr/>
                    <a:lstStyle/>
                    <a:p>
                      <a:endParaRPr lang="pt-BR"/>
                    </a:p>
                  </a:txBody>
                  <a:tcPr/>
                </a:tc>
                <a:tc hMerge="1">
                  <a:txBody>
                    <a:bodyPr/>
                    <a:lstStyle/>
                    <a:p>
                      <a:endParaRPr lang="pt-BR"/>
                    </a:p>
                  </a:txBody>
                  <a:tcPr/>
                </a:tc>
                <a:tc gridSpan="3">
                  <a:txBody>
                    <a:bodyPr/>
                    <a:lstStyle/>
                    <a:p>
                      <a:pPr algn="ctr">
                        <a:spcBef>
                          <a:spcPts val="1200"/>
                        </a:spcBef>
                        <a:spcAft>
                          <a:spcPts val="0"/>
                        </a:spcAft>
                      </a:pPr>
                      <a:r>
                        <a:rPr lang="pt-BR" sz="1000">
                          <a:effectLst/>
                        </a:rPr>
                        <a:t>Meta Financeira</a:t>
                      </a:r>
                    </a:p>
                    <a:p>
                      <a:pPr algn="ctr">
                        <a:spcAft>
                          <a:spcPts val="0"/>
                        </a:spcAft>
                      </a:pPr>
                      <a:r>
                        <a:rPr lang="pt-BR" sz="1000">
                          <a:effectLst/>
                        </a:rPr>
                        <a:t> </a:t>
                      </a:r>
                      <a:endParaRPr lang="pt-BR" sz="1000">
                        <a:effectLst/>
                        <a:latin typeface="Times New Roman"/>
                        <a:ea typeface="Times New Roman"/>
                      </a:endParaRPr>
                    </a:p>
                  </a:txBody>
                  <a:tcPr marL="38890" marR="38890" marT="0" marB="0"/>
                </a:tc>
                <a:tc hMerge="1">
                  <a:txBody>
                    <a:bodyPr/>
                    <a:lstStyle/>
                    <a:p>
                      <a:endParaRPr lang="pt-BR"/>
                    </a:p>
                  </a:txBody>
                  <a:tcPr/>
                </a:tc>
                <a:tc hMerge="1">
                  <a:txBody>
                    <a:bodyPr/>
                    <a:lstStyle/>
                    <a:p>
                      <a:endParaRPr lang="pt-BR"/>
                    </a:p>
                  </a:txBody>
                  <a:tcPr/>
                </a:tc>
              </a:tr>
              <a:tr h="627167">
                <a:tc v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c>
                  <a:txBody>
                    <a:bodyPr/>
                    <a:lstStyle/>
                    <a:p>
                      <a:pPr algn="ctr">
                        <a:spcAft>
                          <a:spcPts val="0"/>
                        </a:spcAft>
                      </a:pPr>
                      <a:r>
                        <a:rPr lang="pt-BR" sz="1000" dirty="0">
                          <a:effectLst/>
                        </a:rPr>
                        <a:t> </a:t>
                      </a:r>
                    </a:p>
                    <a:p>
                      <a:pPr algn="ctr">
                        <a:spcAft>
                          <a:spcPts val="0"/>
                        </a:spcAft>
                      </a:pPr>
                      <a:r>
                        <a:rPr lang="pt-BR" sz="1000" dirty="0">
                          <a:effectLst/>
                        </a:rPr>
                        <a:t>Prevista</a:t>
                      </a:r>
                      <a:endParaRPr lang="pt-BR" sz="1000" dirty="0">
                        <a:effectLst/>
                        <a:latin typeface="Times New Roman"/>
                        <a:ea typeface="Times New Roman"/>
                      </a:endParaRPr>
                    </a:p>
                  </a:txBody>
                  <a:tcPr marL="38890" marR="38890" marT="0" marB="0"/>
                </a:tc>
                <a:tc>
                  <a:txBody>
                    <a:bodyPr/>
                    <a:lstStyle/>
                    <a:p>
                      <a:pPr algn="ctr">
                        <a:spcAft>
                          <a:spcPts val="0"/>
                        </a:spcAft>
                      </a:pPr>
                      <a:r>
                        <a:rPr lang="pt-BR" sz="1000">
                          <a:effectLst/>
                        </a:rPr>
                        <a:t> </a:t>
                      </a:r>
                    </a:p>
                    <a:p>
                      <a:pPr algn="ctr">
                        <a:spcAft>
                          <a:spcPts val="0"/>
                        </a:spcAft>
                      </a:pPr>
                      <a:r>
                        <a:rPr lang="pt-BR" sz="1000">
                          <a:effectLst/>
                        </a:rPr>
                        <a:t>Realizada</a:t>
                      </a:r>
                      <a:endParaRPr lang="pt-BR" sz="1000">
                        <a:effectLst/>
                        <a:latin typeface="Times New Roman"/>
                        <a:ea typeface="Times New Roman"/>
                      </a:endParaRPr>
                    </a:p>
                  </a:txBody>
                  <a:tcPr marL="38890" marR="38890" marT="0" marB="0"/>
                </a:tc>
                <a:tc>
                  <a:txBody>
                    <a:bodyPr/>
                    <a:lstStyle/>
                    <a:p>
                      <a:pPr algn="ctr">
                        <a:spcAft>
                          <a:spcPts val="0"/>
                        </a:spcAft>
                      </a:pPr>
                      <a:r>
                        <a:rPr lang="pt-BR" sz="1000">
                          <a:effectLst/>
                        </a:rPr>
                        <a:t> </a:t>
                      </a:r>
                    </a:p>
                    <a:p>
                      <a:pPr algn="ctr">
                        <a:spcAft>
                          <a:spcPts val="0"/>
                        </a:spcAft>
                      </a:pPr>
                      <a:r>
                        <a:rPr lang="pt-BR" sz="1000">
                          <a:effectLst/>
                        </a:rPr>
                        <a:t>Diferença</a:t>
                      </a:r>
                      <a:endParaRPr lang="pt-BR" sz="1000">
                        <a:effectLst/>
                        <a:latin typeface="Times New Roman"/>
                        <a:ea typeface="Times New Roman"/>
                      </a:endParaRPr>
                    </a:p>
                  </a:txBody>
                  <a:tcPr marL="38890" marR="38890" marT="0" marB="0"/>
                </a:tc>
                <a:tc>
                  <a:txBody>
                    <a:bodyPr/>
                    <a:lstStyle/>
                    <a:p>
                      <a:pPr algn="ctr">
                        <a:spcAft>
                          <a:spcPts val="0"/>
                        </a:spcAft>
                      </a:pPr>
                      <a:r>
                        <a:rPr lang="pt-BR" sz="1000">
                          <a:effectLst/>
                        </a:rPr>
                        <a:t> </a:t>
                      </a:r>
                    </a:p>
                    <a:p>
                      <a:pPr algn="ctr">
                        <a:spcAft>
                          <a:spcPts val="0"/>
                        </a:spcAft>
                      </a:pPr>
                      <a:r>
                        <a:rPr lang="pt-BR" sz="1000">
                          <a:effectLst/>
                        </a:rPr>
                        <a:t>Prevista</a:t>
                      </a:r>
                      <a:endParaRPr lang="pt-BR" sz="1000">
                        <a:effectLst/>
                        <a:latin typeface="Times New Roman"/>
                        <a:ea typeface="Times New Roman"/>
                      </a:endParaRPr>
                    </a:p>
                  </a:txBody>
                  <a:tcPr marL="38890" marR="38890" marT="0" marB="0"/>
                </a:tc>
                <a:tc>
                  <a:txBody>
                    <a:bodyPr/>
                    <a:lstStyle/>
                    <a:p>
                      <a:pPr algn="ctr">
                        <a:spcAft>
                          <a:spcPts val="0"/>
                        </a:spcAft>
                      </a:pPr>
                      <a:r>
                        <a:rPr lang="pt-BR" sz="1000">
                          <a:effectLst/>
                        </a:rPr>
                        <a:t> </a:t>
                      </a:r>
                    </a:p>
                    <a:p>
                      <a:pPr algn="ctr">
                        <a:spcAft>
                          <a:spcPts val="0"/>
                        </a:spcAft>
                      </a:pPr>
                      <a:r>
                        <a:rPr lang="pt-BR" sz="1000">
                          <a:effectLst/>
                        </a:rPr>
                        <a:t>Realizada</a:t>
                      </a:r>
                      <a:endParaRPr lang="pt-BR" sz="1000">
                        <a:effectLst/>
                        <a:latin typeface="Times New Roman"/>
                        <a:ea typeface="Times New Roman"/>
                      </a:endParaRPr>
                    </a:p>
                  </a:txBody>
                  <a:tcPr marL="38890" marR="38890" marT="0" marB="0"/>
                </a:tc>
                <a:tc>
                  <a:txBody>
                    <a:bodyPr/>
                    <a:lstStyle/>
                    <a:p>
                      <a:pPr marL="228600" algn="ctr">
                        <a:spcAft>
                          <a:spcPts val="0"/>
                        </a:spcAft>
                      </a:pPr>
                      <a:r>
                        <a:rPr lang="pt-BR" sz="1000">
                          <a:effectLst/>
                        </a:rPr>
                        <a:t> </a:t>
                      </a:r>
                    </a:p>
                    <a:p>
                      <a:pPr algn="ctr">
                        <a:spcAft>
                          <a:spcPts val="0"/>
                        </a:spcAft>
                      </a:pPr>
                      <a:r>
                        <a:rPr lang="pt-BR" sz="1000">
                          <a:effectLst/>
                        </a:rPr>
                        <a:t>Diferença</a:t>
                      </a:r>
                      <a:endParaRPr lang="pt-BR" sz="1000">
                        <a:effectLst/>
                        <a:latin typeface="Times New Roman"/>
                        <a:ea typeface="Times New Roman"/>
                      </a:endParaRPr>
                    </a:p>
                  </a:txBody>
                  <a:tcPr marL="38890" marR="38890" marT="0" marB="0"/>
                </a:tc>
              </a:tr>
              <a:tr h="278740">
                <a:tc>
                  <a:txBody>
                    <a:bodyPr/>
                    <a:lstStyle/>
                    <a:p>
                      <a:pPr algn="ctr">
                        <a:spcAft>
                          <a:spcPts val="0"/>
                        </a:spcAft>
                      </a:pPr>
                      <a:r>
                        <a:rPr lang="pt-BR" sz="1000" dirty="0">
                          <a:effectLst/>
                        </a:rPr>
                        <a:t>0004</a:t>
                      </a:r>
                      <a:endParaRPr lang="pt-BR" sz="1000" dirty="0">
                        <a:effectLst/>
                        <a:latin typeface="Times New Roman"/>
                        <a:ea typeface="Times New Roman"/>
                      </a:endParaRPr>
                    </a:p>
                  </a:txBody>
                  <a:tcPr marL="38890" marR="38890" marT="0" marB="0" anchor="ctr"/>
                </a:tc>
                <a:tc gridSpan="3">
                  <a:txBody>
                    <a:bodyPr/>
                    <a:lstStyle/>
                    <a:p>
                      <a:pPr>
                        <a:spcAft>
                          <a:spcPts val="0"/>
                        </a:spcAft>
                      </a:pPr>
                      <a:r>
                        <a:rPr lang="pt-BR" sz="1000">
                          <a:effectLst/>
                        </a:rPr>
                        <a:t>ESPORTE, LAZER, BEM ESTAR E JUVENTUDE</a:t>
                      </a:r>
                      <a:endParaRPr lang="pt-BR" sz="1000">
                        <a:effectLst/>
                        <a:latin typeface="Times New Roman"/>
                        <a:ea typeface="Times New Roman"/>
                      </a:endParaRPr>
                    </a:p>
                  </a:txBody>
                  <a:tcPr marL="38890" marR="38890" marT="0" marB="0" anchor="ctr"/>
                </a:tc>
                <a:tc hMerge="1">
                  <a:txBody>
                    <a:bodyPr/>
                    <a:lstStyle/>
                    <a:p>
                      <a:endParaRPr lang="pt-BR"/>
                    </a:p>
                  </a:txBody>
                  <a:tcPr/>
                </a:tc>
                <a:tc hMerge="1">
                  <a:txBody>
                    <a:bodyPr/>
                    <a:lstStyle/>
                    <a:p>
                      <a:endParaRPr lang="pt-BR"/>
                    </a:p>
                  </a:txBody>
                  <a:tcPr/>
                </a:tc>
                <a:tc>
                  <a:txBody>
                    <a:bodyPr/>
                    <a:lstStyle/>
                    <a:p>
                      <a:pPr algn="r">
                        <a:spcAft>
                          <a:spcPts val="0"/>
                        </a:spcAft>
                      </a:pPr>
                      <a:r>
                        <a:rPr lang="pt-BR" sz="1000" dirty="0">
                          <a:effectLst/>
                        </a:rPr>
                        <a:t> </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1000" dirty="0">
                          <a:effectLst/>
                        </a:rPr>
                        <a:t> </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1000" dirty="0">
                          <a:effectLst/>
                        </a:rPr>
                        <a:t> </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1000">
                          <a:effectLst/>
                        </a:rPr>
                        <a:t> </a:t>
                      </a:r>
                      <a:endParaRPr lang="pt-BR" sz="1000">
                        <a:effectLst/>
                        <a:latin typeface="Times New Roman"/>
                        <a:ea typeface="Times New Roman"/>
                      </a:endParaRPr>
                    </a:p>
                  </a:txBody>
                  <a:tcPr marL="38890" marR="38890" marT="0" marB="0" anchor="ctr"/>
                </a:tc>
                <a:tc>
                  <a:txBody>
                    <a:bodyPr/>
                    <a:lstStyle/>
                    <a:p>
                      <a:pPr algn="r">
                        <a:spcAft>
                          <a:spcPts val="0"/>
                        </a:spcAft>
                      </a:pPr>
                      <a:r>
                        <a:rPr lang="pt-BR" sz="1000">
                          <a:effectLst/>
                        </a:rPr>
                        <a:t> </a:t>
                      </a:r>
                      <a:endParaRPr lang="pt-BR" sz="1000">
                        <a:effectLst/>
                        <a:latin typeface="Times New Roman"/>
                        <a:ea typeface="Times New Roman"/>
                      </a:endParaRPr>
                    </a:p>
                  </a:txBody>
                  <a:tcPr marL="38890" marR="38890" marT="0" marB="0" anchor="ctr"/>
                </a:tc>
                <a:tc>
                  <a:txBody>
                    <a:bodyPr/>
                    <a:lstStyle/>
                    <a:p>
                      <a:pPr algn="r">
                        <a:spcAft>
                          <a:spcPts val="0"/>
                        </a:spcAft>
                      </a:pPr>
                      <a:r>
                        <a:rPr lang="pt-BR" sz="1000">
                          <a:effectLst/>
                        </a:rPr>
                        <a:t> </a:t>
                      </a:r>
                      <a:endParaRPr lang="pt-BR" sz="1000">
                        <a:effectLst/>
                        <a:latin typeface="Times New Roman"/>
                        <a:ea typeface="Times New Roman"/>
                      </a:endParaRPr>
                    </a:p>
                  </a:txBody>
                  <a:tcPr marL="38890" marR="38890" marT="0" marB="0" anchor="ctr"/>
                </a:tc>
              </a:tr>
              <a:tr h="627167">
                <a:tc>
                  <a:txBody>
                    <a:bodyPr/>
                    <a:lstStyle/>
                    <a:p>
                      <a:pPr algn="ctr">
                        <a:spcAft>
                          <a:spcPts val="0"/>
                        </a:spcAft>
                      </a:pPr>
                      <a:r>
                        <a:rPr lang="pt-BR" sz="1000">
                          <a:effectLst/>
                        </a:rPr>
                        <a:t>2026</a:t>
                      </a:r>
                      <a:endParaRPr lang="pt-BR" sz="1000">
                        <a:effectLst/>
                        <a:latin typeface="Times New Roman"/>
                        <a:ea typeface="Times New Roman"/>
                      </a:endParaRPr>
                    </a:p>
                  </a:txBody>
                  <a:tcPr marL="38890" marR="38890" marT="0" marB="0" anchor="ctr"/>
                </a:tc>
                <a:tc>
                  <a:txBody>
                    <a:bodyPr/>
                    <a:lstStyle/>
                    <a:p>
                      <a:pPr>
                        <a:spcAft>
                          <a:spcPts val="0"/>
                        </a:spcAft>
                      </a:pPr>
                      <a:r>
                        <a:rPr lang="pt-BR" sz="1000" dirty="0">
                          <a:effectLst/>
                        </a:rPr>
                        <a:t>Incentivo ao Esporte Amador</a:t>
                      </a:r>
                      <a:endParaRPr lang="pt-BR" sz="1000" dirty="0">
                        <a:effectLst/>
                        <a:latin typeface="Times New Roman"/>
                        <a:ea typeface="Times New Roman"/>
                      </a:endParaRPr>
                    </a:p>
                  </a:txBody>
                  <a:tcPr marL="38890" marR="38890" marT="0" marB="0" anchor="ctr"/>
                </a:tc>
                <a:tc>
                  <a:txBody>
                    <a:bodyPr/>
                    <a:lstStyle/>
                    <a:p>
                      <a:pPr algn="ctr">
                        <a:spcAft>
                          <a:spcPts val="0"/>
                        </a:spcAft>
                      </a:pPr>
                      <a:r>
                        <a:rPr lang="pt-BR" sz="1000" dirty="0">
                          <a:effectLst/>
                        </a:rPr>
                        <a:t>Atleta</a:t>
                      </a:r>
                      <a:endParaRPr lang="pt-BR" sz="1000" dirty="0">
                        <a:effectLst/>
                        <a:latin typeface="Times New Roman"/>
                        <a:ea typeface="Times New Roman"/>
                      </a:endParaRPr>
                    </a:p>
                  </a:txBody>
                  <a:tcPr marL="38890" marR="38890" marT="0" marB="0" anchor="ctr"/>
                </a:tc>
                <a:tc>
                  <a:txBody>
                    <a:bodyPr/>
                    <a:lstStyle/>
                    <a:p>
                      <a:pPr algn="ctr">
                        <a:spcAft>
                          <a:spcPts val="0"/>
                        </a:spcAft>
                      </a:pPr>
                      <a:r>
                        <a:rPr lang="pt-BR" sz="1000" dirty="0">
                          <a:effectLst/>
                        </a:rPr>
                        <a:t>Unidade</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1000" dirty="0">
                          <a:effectLst/>
                        </a:rPr>
                        <a:t>250</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1000" dirty="0">
                          <a:effectLst/>
                        </a:rPr>
                        <a:t>286</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1000" dirty="0">
                          <a:effectLst/>
                        </a:rPr>
                        <a:t>36</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1000" dirty="0">
                          <a:effectLst/>
                        </a:rPr>
                        <a:t>280.000</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1000" dirty="0">
                          <a:effectLst/>
                        </a:rPr>
                        <a:t>274.652</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1000" dirty="0">
                          <a:effectLst/>
                        </a:rPr>
                        <a:t>(5.348)</a:t>
                      </a:r>
                      <a:endParaRPr lang="pt-BR" sz="1000" dirty="0">
                        <a:effectLst/>
                        <a:latin typeface="Times New Roman"/>
                        <a:ea typeface="Times New Roman"/>
                      </a:endParaRPr>
                    </a:p>
                  </a:txBody>
                  <a:tcPr marL="38890" marR="38890" marT="0" marB="0" anchor="ctr"/>
                </a:tc>
              </a:tr>
            </a:tbl>
          </a:graphicData>
        </a:graphic>
      </p:graphicFrame>
      <p:sp>
        <p:nvSpPr>
          <p:cNvPr id="5" name="Retângulo 4"/>
          <p:cNvSpPr/>
          <p:nvPr/>
        </p:nvSpPr>
        <p:spPr>
          <a:xfrm>
            <a:off x="480089" y="2780928"/>
            <a:ext cx="8136904" cy="2246769"/>
          </a:xfrm>
          <a:prstGeom prst="rect">
            <a:avLst/>
          </a:prstGeom>
        </p:spPr>
        <p:txBody>
          <a:bodyPr wrap="square">
            <a:spAutoFit/>
          </a:bodyPr>
          <a:lstStyle/>
          <a:p>
            <a:pPr algn="just"/>
            <a:r>
              <a:rPr lang="pt-BR" sz="1400" b="1" u="sng" dirty="0"/>
              <a:t>Projeto Atividade 2026</a:t>
            </a:r>
            <a:endParaRPr lang="pt-BR" sz="1400" dirty="0"/>
          </a:p>
          <a:p>
            <a:pPr algn="just"/>
            <a:r>
              <a:rPr lang="pt-BR" sz="1400" dirty="0"/>
              <a:t>Todas das despesas com o projeto incentivo ao esporte amador. (Manutenção de Veículos, Vale Alimentação dos servidores, Salários, Estagiário, combustível, arbitragem futebol amador, arbitragem voleibol, arbitragem karatê, material de construção, uniformes handebol, Material de Consumo, Consumo de água, energia elétrica, lavação veículos, material de limpeza, serviços de TI, adiantamentos para pequenas despesas, cópias/impressão, internet, telefone, seguro de veículo, material permanente, contratação profissionais prestadores de serviços modalidades de handebol, futsal, vôlei, futebol de campo, karatê, ginástica artística, diárias, auxílio financeiro, inscrições competições, medalhas, troféus, material esportivo, entre outros. </a:t>
            </a:r>
          </a:p>
        </p:txBody>
      </p:sp>
    </p:spTree>
    <p:extLst>
      <p:ext uri="{BB962C8B-B14F-4D97-AF65-F5344CB8AC3E}">
        <p14:creationId xmlns:p14="http://schemas.microsoft.com/office/powerpoint/2010/main" val="19272510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idx="1"/>
            <p:extLst>
              <p:ext uri="{D42A27DB-BD31-4B8C-83A1-F6EECF244321}">
                <p14:modId xmlns:p14="http://schemas.microsoft.com/office/powerpoint/2010/main" val="3131339452"/>
              </p:ext>
            </p:extLst>
          </p:nvPr>
        </p:nvGraphicFramePr>
        <p:xfrm>
          <a:off x="467544" y="476673"/>
          <a:ext cx="8352926" cy="1800198"/>
        </p:xfrm>
        <a:graphic>
          <a:graphicData uri="http://schemas.openxmlformats.org/drawingml/2006/table">
            <a:tbl>
              <a:tblPr>
                <a:tableStyleId>{5C22544A-7EE6-4342-B048-85BDC9FD1C3A}</a:tableStyleId>
              </a:tblPr>
              <a:tblGrid>
                <a:gridCol w="685492"/>
                <a:gridCol w="2239346"/>
                <a:gridCol w="686039"/>
                <a:gridCol w="556277"/>
                <a:gridCol w="698086"/>
                <a:gridCol w="698086"/>
                <a:gridCol w="698632"/>
                <a:gridCol w="698632"/>
                <a:gridCol w="698632"/>
                <a:gridCol w="693704"/>
              </a:tblGrid>
              <a:tr h="514342">
                <a:tc rowSpan="2">
                  <a:txBody>
                    <a:bodyPr/>
                    <a:lstStyle/>
                    <a:p>
                      <a:pPr algn="ctr">
                        <a:spcAft>
                          <a:spcPts val="0"/>
                        </a:spcAft>
                      </a:pPr>
                      <a:r>
                        <a:rPr lang="pt-BR" sz="1000" dirty="0">
                          <a:effectLst/>
                        </a:rPr>
                        <a:t> </a:t>
                      </a:r>
                    </a:p>
                    <a:p>
                      <a:pPr algn="ctr">
                        <a:spcAft>
                          <a:spcPts val="0"/>
                        </a:spcAft>
                      </a:pPr>
                      <a:r>
                        <a:rPr lang="pt-BR" sz="1000" dirty="0">
                          <a:effectLst/>
                        </a:rPr>
                        <a:t> </a:t>
                      </a:r>
                    </a:p>
                    <a:p>
                      <a:pPr algn="ctr">
                        <a:spcAft>
                          <a:spcPts val="0"/>
                        </a:spcAft>
                      </a:pPr>
                      <a:r>
                        <a:rPr lang="pt-BR" sz="1000" dirty="0">
                          <a:effectLst/>
                        </a:rPr>
                        <a:t>Código</a:t>
                      </a:r>
                      <a:endParaRPr lang="pt-BR" sz="1000" dirty="0">
                        <a:effectLst/>
                        <a:latin typeface="Times New Roman"/>
                        <a:ea typeface="Times New Roman"/>
                      </a:endParaRPr>
                    </a:p>
                  </a:txBody>
                  <a:tcPr marL="38890" marR="38890" marT="0" marB="0"/>
                </a:tc>
                <a:tc rowSpan="2">
                  <a:txBody>
                    <a:bodyPr/>
                    <a:lstStyle/>
                    <a:p>
                      <a:pPr algn="ctr">
                        <a:spcAft>
                          <a:spcPts val="0"/>
                        </a:spcAft>
                      </a:pPr>
                      <a:r>
                        <a:rPr lang="pt-BR" sz="1000" dirty="0">
                          <a:effectLst/>
                        </a:rPr>
                        <a:t> </a:t>
                      </a:r>
                    </a:p>
                    <a:p>
                      <a:pPr algn="ctr">
                        <a:spcAft>
                          <a:spcPts val="0"/>
                        </a:spcAft>
                      </a:pPr>
                      <a:r>
                        <a:rPr lang="pt-BR" sz="1000" dirty="0">
                          <a:effectLst/>
                        </a:rPr>
                        <a:t> </a:t>
                      </a:r>
                    </a:p>
                    <a:p>
                      <a:pPr algn="ctr">
                        <a:spcAft>
                          <a:spcPts val="0"/>
                        </a:spcAft>
                      </a:pPr>
                      <a:r>
                        <a:rPr lang="pt-BR" sz="1000" dirty="0">
                          <a:effectLst/>
                        </a:rPr>
                        <a:t>Programa/Ação</a:t>
                      </a:r>
                      <a:endParaRPr lang="pt-BR" sz="1000" dirty="0">
                        <a:effectLst/>
                        <a:latin typeface="Times New Roman"/>
                        <a:ea typeface="Times New Roman"/>
                      </a:endParaRPr>
                    </a:p>
                  </a:txBody>
                  <a:tcPr marL="38890" marR="38890" marT="0" marB="0"/>
                </a:tc>
                <a:tc rowSpan="2">
                  <a:txBody>
                    <a:bodyPr/>
                    <a:lstStyle/>
                    <a:p>
                      <a:pPr algn="ctr">
                        <a:spcAft>
                          <a:spcPts val="0"/>
                        </a:spcAft>
                      </a:pPr>
                      <a:r>
                        <a:rPr lang="pt-BR" sz="1000" dirty="0">
                          <a:effectLst/>
                        </a:rPr>
                        <a:t> </a:t>
                      </a:r>
                    </a:p>
                    <a:p>
                      <a:pPr algn="ctr">
                        <a:spcAft>
                          <a:spcPts val="0"/>
                        </a:spcAft>
                      </a:pPr>
                      <a:r>
                        <a:rPr lang="pt-BR" sz="1000" dirty="0">
                          <a:effectLst/>
                        </a:rPr>
                        <a:t> </a:t>
                      </a:r>
                    </a:p>
                    <a:p>
                      <a:pPr algn="ctr">
                        <a:spcAft>
                          <a:spcPts val="0"/>
                        </a:spcAft>
                      </a:pPr>
                      <a:r>
                        <a:rPr lang="pt-BR" sz="1000" dirty="0">
                          <a:effectLst/>
                        </a:rPr>
                        <a:t>Produto</a:t>
                      </a:r>
                      <a:endParaRPr lang="pt-BR" sz="1000" dirty="0">
                        <a:effectLst/>
                        <a:latin typeface="Times New Roman"/>
                        <a:ea typeface="Times New Roman"/>
                      </a:endParaRPr>
                    </a:p>
                  </a:txBody>
                  <a:tcPr marL="38890" marR="38890" marT="0" marB="0"/>
                </a:tc>
                <a:tc rowSpan="2">
                  <a:txBody>
                    <a:bodyPr/>
                    <a:lstStyle/>
                    <a:p>
                      <a:pPr algn="ctr">
                        <a:spcAft>
                          <a:spcPts val="0"/>
                        </a:spcAft>
                      </a:pPr>
                      <a:r>
                        <a:rPr lang="pt-BR" sz="1000" dirty="0">
                          <a:effectLst/>
                        </a:rPr>
                        <a:t> </a:t>
                      </a:r>
                    </a:p>
                    <a:p>
                      <a:pPr algn="ctr">
                        <a:spcAft>
                          <a:spcPts val="0"/>
                        </a:spcAft>
                      </a:pPr>
                      <a:r>
                        <a:rPr lang="pt-BR" sz="1000" dirty="0">
                          <a:effectLst/>
                        </a:rPr>
                        <a:t>Unidade</a:t>
                      </a:r>
                    </a:p>
                    <a:p>
                      <a:pPr algn="ctr">
                        <a:spcAft>
                          <a:spcPts val="0"/>
                        </a:spcAft>
                      </a:pPr>
                      <a:r>
                        <a:rPr lang="pt-BR" sz="1000" dirty="0">
                          <a:effectLst/>
                        </a:rPr>
                        <a:t>Medida</a:t>
                      </a:r>
                      <a:endParaRPr lang="pt-BR" sz="1000" dirty="0">
                        <a:effectLst/>
                        <a:latin typeface="Times New Roman"/>
                        <a:ea typeface="Times New Roman"/>
                      </a:endParaRPr>
                    </a:p>
                  </a:txBody>
                  <a:tcPr marL="38890" marR="38890" marT="0" marB="0"/>
                </a:tc>
                <a:tc gridSpan="3">
                  <a:txBody>
                    <a:bodyPr/>
                    <a:lstStyle/>
                    <a:p>
                      <a:pPr algn="ctr">
                        <a:spcBef>
                          <a:spcPts val="1200"/>
                        </a:spcBef>
                        <a:spcAft>
                          <a:spcPts val="0"/>
                        </a:spcAft>
                      </a:pPr>
                      <a:r>
                        <a:rPr lang="pt-BR" sz="1000" dirty="0">
                          <a:effectLst/>
                        </a:rPr>
                        <a:t>Meta Física</a:t>
                      </a:r>
                      <a:endParaRPr lang="pt-BR" sz="1000" b="1" dirty="0">
                        <a:effectLst/>
                        <a:latin typeface="Times New Roman"/>
                      </a:endParaRPr>
                    </a:p>
                  </a:txBody>
                  <a:tcPr marL="38890" marR="38890" marT="0" marB="0"/>
                </a:tc>
                <a:tc hMerge="1">
                  <a:txBody>
                    <a:bodyPr/>
                    <a:lstStyle/>
                    <a:p>
                      <a:endParaRPr lang="pt-BR"/>
                    </a:p>
                  </a:txBody>
                  <a:tcPr/>
                </a:tc>
                <a:tc hMerge="1">
                  <a:txBody>
                    <a:bodyPr/>
                    <a:lstStyle/>
                    <a:p>
                      <a:endParaRPr lang="pt-BR"/>
                    </a:p>
                  </a:txBody>
                  <a:tcPr/>
                </a:tc>
                <a:tc gridSpan="3">
                  <a:txBody>
                    <a:bodyPr/>
                    <a:lstStyle/>
                    <a:p>
                      <a:pPr algn="ctr">
                        <a:spcBef>
                          <a:spcPts val="1200"/>
                        </a:spcBef>
                        <a:spcAft>
                          <a:spcPts val="0"/>
                        </a:spcAft>
                      </a:pPr>
                      <a:r>
                        <a:rPr lang="pt-BR" sz="1000">
                          <a:effectLst/>
                        </a:rPr>
                        <a:t>Meta Financeira</a:t>
                      </a:r>
                    </a:p>
                    <a:p>
                      <a:pPr algn="ctr">
                        <a:spcAft>
                          <a:spcPts val="0"/>
                        </a:spcAft>
                      </a:pPr>
                      <a:r>
                        <a:rPr lang="pt-BR" sz="1000">
                          <a:effectLst/>
                        </a:rPr>
                        <a:t> </a:t>
                      </a:r>
                      <a:endParaRPr lang="pt-BR" sz="1000">
                        <a:effectLst/>
                        <a:latin typeface="Times New Roman"/>
                        <a:ea typeface="Times New Roman"/>
                      </a:endParaRPr>
                    </a:p>
                  </a:txBody>
                  <a:tcPr marL="38890" marR="38890" marT="0" marB="0"/>
                </a:tc>
                <a:tc hMerge="1">
                  <a:txBody>
                    <a:bodyPr/>
                    <a:lstStyle/>
                    <a:p>
                      <a:endParaRPr lang="pt-BR"/>
                    </a:p>
                  </a:txBody>
                  <a:tcPr/>
                </a:tc>
                <a:tc hMerge="1">
                  <a:txBody>
                    <a:bodyPr/>
                    <a:lstStyle/>
                    <a:p>
                      <a:endParaRPr lang="pt-BR"/>
                    </a:p>
                  </a:txBody>
                  <a:tcPr/>
                </a:tc>
              </a:tr>
              <a:tr h="514342">
                <a:tc v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c>
                  <a:txBody>
                    <a:bodyPr/>
                    <a:lstStyle/>
                    <a:p>
                      <a:pPr algn="ctr">
                        <a:spcAft>
                          <a:spcPts val="0"/>
                        </a:spcAft>
                      </a:pPr>
                      <a:r>
                        <a:rPr lang="pt-BR" sz="1000" dirty="0">
                          <a:effectLst/>
                        </a:rPr>
                        <a:t> </a:t>
                      </a:r>
                    </a:p>
                    <a:p>
                      <a:pPr algn="ctr">
                        <a:spcAft>
                          <a:spcPts val="0"/>
                        </a:spcAft>
                      </a:pPr>
                      <a:r>
                        <a:rPr lang="pt-BR" sz="1000" dirty="0">
                          <a:effectLst/>
                        </a:rPr>
                        <a:t>Prevista</a:t>
                      </a:r>
                      <a:endParaRPr lang="pt-BR" sz="1000" dirty="0">
                        <a:effectLst/>
                        <a:latin typeface="Times New Roman"/>
                        <a:ea typeface="Times New Roman"/>
                      </a:endParaRPr>
                    </a:p>
                  </a:txBody>
                  <a:tcPr marL="38890" marR="38890" marT="0" marB="0"/>
                </a:tc>
                <a:tc>
                  <a:txBody>
                    <a:bodyPr/>
                    <a:lstStyle/>
                    <a:p>
                      <a:pPr algn="ctr">
                        <a:spcAft>
                          <a:spcPts val="0"/>
                        </a:spcAft>
                      </a:pPr>
                      <a:r>
                        <a:rPr lang="pt-BR" sz="1000" dirty="0">
                          <a:effectLst/>
                        </a:rPr>
                        <a:t> </a:t>
                      </a:r>
                    </a:p>
                    <a:p>
                      <a:pPr algn="ctr">
                        <a:spcAft>
                          <a:spcPts val="0"/>
                        </a:spcAft>
                      </a:pPr>
                      <a:r>
                        <a:rPr lang="pt-BR" sz="1000" dirty="0">
                          <a:effectLst/>
                        </a:rPr>
                        <a:t>Realizada</a:t>
                      </a:r>
                      <a:endParaRPr lang="pt-BR" sz="1000" dirty="0">
                        <a:effectLst/>
                        <a:latin typeface="Times New Roman"/>
                        <a:ea typeface="Times New Roman"/>
                      </a:endParaRPr>
                    </a:p>
                  </a:txBody>
                  <a:tcPr marL="38890" marR="38890" marT="0" marB="0"/>
                </a:tc>
                <a:tc>
                  <a:txBody>
                    <a:bodyPr/>
                    <a:lstStyle/>
                    <a:p>
                      <a:pPr algn="ctr">
                        <a:spcAft>
                          <a:spcPts val="0"/>
                        </a:spcAft>
                      </a:pPr>
                      <a:r>
                        <a:rPr lang="pt-BR" sz="1000" dirty="0">
                          <a:effectLst/>
                        </a:rPr>
                        <a:t> </a:t>
                      </a:r>
                    </a:p>
                    <a:p>
                      <a:pPr algn="ctr">
                        <a:spcAft>
                          <a:spcPts val="0"/>
                        </a:spcAft>
                      </a:pPr>
                      <a:r>
                        <a:rPr lang="pt-BR" sz="1000" dirty="0">
                          <a:effectLst/>
                        </a:rPr>
                        <a:t>Diferença</a:t>
                      </a:r>
                      <a:endParaRPr lang="pt-BR" sz="1000" dirty="0">
                        <a:effectLst/>
                        <a:latin typeface="Times New Roman"/>
                        <a:ea typeface="Times New Roman"/>
                      </a:endParaRPr>
                    </a:p>
                  </a:txBody>
                  <a:tcPr marL="38890" marR="38890" marT="0" marB="0"/>
                </a:tc>
                <a:tc>
                  <a:txBody>
                    <a:bodyPr/>
                    <a:lstStyle/>
                    <a:p>
                      <a:pPr algn="ctr">
                        <a:spcAft>
                          <a:spcPts val="0"/>
                        </a:spcAft>
                      </a:pPr>
                      <a:r>
                        <a:rPr lang="pt-BR" sz="1000" dirty="0">
                          <a:effectLst/>
                        </a:rPr>
                        <a:t> </a:t>
                      </a:r>
                    </a:p>
                    <a:p>
                      <a:pPr algn="ctr">
                        <a:spcAft>
                          <a:spcPts val="0"/>
                        </a:spcAft>
                      </a:pPr>
                      <a:r>
                        <a:rPr lang="pt-BR" sz="1000" dirty="0">
                          <a:effectLst/>
                        </a:rPr>
                        <a:t>Prevista</a:t>
                      </a:r>
                      <a:endParaRPr lang="pt-BR" sz="1000" dirty="0">
                        <a:effectLst/>
                        <a:latin typeface="Times New Roman"/>
                        <a:ea typeface="Times New Roman"/>
                      </a:endParaRPr>
                    </a:p>
                  </a:txBody>
                  <a:tcPr marL="38890" marR="38890" marT="0" marB="0"/>
                </a:tc>
                <a:tc>
                  <a:txBody>
                    <a:bodyPr/>
                    <a:lstStyle/>
                    <a:p>
                      <a:pPr algn="ctr">
                        <a:spcAft>
                          <a:spcPts val="0"/>
                        </a:spcAft>
                      </a:pPr>
                      <a:r>
                        <a:rPr lang="pt-BR" sz="1000" dirty="0">
                          <a:effectLst/>
                        </a:rPr>
                        <a:t> </a:t>
                      </a:r>
                    </a:p>
                    <a:p>
                      <a:pPr algn="ctr">
                        <a:spcAft>
                          <a:spcPts val="0"/>
                        </a:spcAft>
                      </a:pPr>
                      <a:r>
                        <a:rPr lang="pt-BR" sz="1000" dirty="0">
                          <a:effectLst/>
                        </a:rPr>
                        <a:t>Realizada</a:t>
                      </a:r>
                      <a:endParaRPr lang="pt-BR" sz="1000" dirty="0">
                        <a:effectLst/>
                        <a:latin typeface="Times New Roman"/>
                        <a:ea typeface="Times New Roman"/>
                      </a:endParaRPr>
                    </a:p>
                  </a:txBody>
                  <a:tcPr marL="38890" marR="38890" marT="0" marB="0"/>
                </a:tc>
                <a:tc>
                  <a:txBody>
                    <a:bodyPr/>
                    <a:lstStyle/>
                    <a:p>
                      <a:pPr marL="228600" algn="ctr">
                        <a:spcAft>
                          <a:spcPts val="0"/>
                        </a:spcAft>
                      </a:pPr>
                      <a:r>
                        <a:rPr lang="pt-BR" sz="1000" dirty="0">
                          <a:effectLst/>
                        </a:rPr>
                        <a:t> </a:t>
                      </a:r>
                    </a:p>
                    <a:p>
                      <a:pPr algn="ctr">
                        <a:spcAft>
                          <a:spcPts val="0"/>
                        </a:spcAft>
                      </a:pPr>
                      <a:r>
                        <a:rPr lang="pt-BR" sz="1000" dirty="0">
                          <a:effectLst/>
                        </a:rPr>
                        <a:t>Diferença</a:t>
                      </a:r>
                      <a:endParaRPr lang="pt-BR" sz="1000" dirty="0">
                        <a:effectLst/>
                        <a:latin typeface="Times New Roman"/>
                        <a:ea typeface="Times New Roman"/>
                      </a:endParaRPr>
                    </a:p>
                  </a:txBody>
                  <a:tcPr marL="38890" marR="38890" marT="0" marB="0"/>
                </a:tc>
              </a:tr>
              <a:tr h="257172">
                <a:tc>
                  <a:txBody>
                    <a:bodyPr/>
                    <a:lstStyle/>
                    <a:p>
                      <a:pPr algn="ctr">
                        <a:spcAft>
                          <a:spcPts val="0"/>
                        </a:spcAft>
                      </a:pPr>
                      <a:r>
                        <a:rPr lang="pt-BR" sz="1000" dirty="0">
                          <a:effectLst/>
                        </a:rPr>
                        <a:t>0005</a:t>
                      </a:r>
                      <a:endParaRPr lang="pt-BR" sz="1000" dirty="0">
                        <a:effectLst/>
                        <a:latin typeface="Times New Roman"/>
                        <a:ea typeface="Times New Roman"/>
                      </a:endParaRPr>
                    </a:p>
                  </a:txBody>
                  <a:tcPr marL="38890" marR="38890" marT="0" marB="0" anchor="ctr"/>
                </a:tc>
                <a:tc>
                  <a:txBody>
                    <a:bodyPr/>
                    <a:lstStyle/>
                    <a:p>
                      <a:pPr>
                        <a:spcAft>
                          <a:spcPts val="0"/>
                        </a:spcAft>
                      </a:pPr>
                      <a:r>
                        <a:rPr lang="pt-BR" sz="1000" dirty="0">
                          <a:effectLst/>
                        </a:rPr>
                        <a:t>TURISMO E DESENVOLVIMENTO</a:t>
                      </a:r>
                      <a:endParaRPr lang="pt-BR" sz="1000" dirty="0">
                        <a:effectLst/>
                        <a:latin typeface="Times New Roman"/>
                        <a:ea typeface="Times New Roman"/>
                      </a:endParaRPr>
                    </a:p>
                  </a:txBody>
                  <a:tcPr marL="38890" marR="38890" marT="0" marB="0" anchor="ctr"/>
                </a:tc>
                <a:tc>
                  <a:txBody>
                    <a:bodyPr/>
                    <a:lstStyle/>
                    <a:p>
                      <a:pPr algn="ctr">
                        <a:spcAft>
                          <a:spcPts val="0"/>
                        </a:spcAft>
                      </a:pPr>
                      <a:r>
                        <a:rPr lang="pt-BR" sz="1000">
                          <a:effectLst/>
                        </a:rPr>
                        <a:t> </a:t>
                      </a:r>
                      <a:endParaRPr lang="pt-BR" sz="1000">
                        <a:effectLst/>
                        <a:latin typeface="Times New Roman"/>
                        <a:ea typeface="Times New Roman"/>
                      </a:endParaRPr>
                    </a:p>
                  </a:txBody>
                  <a:tcPr marL="38890" marR="38890" marT="0" marB="0" anchor="ctr"/>
                </a:tc>
                <a:tc>
                  <a:txBody>
                    <a:bodyPr/>
                    <a:lstStyle/>
                    <a:p>
                      <a:pPr algn="ctr">
                        <a:spcAft>
                          <a:spcPts val="0"/>
                        </a:spcAft>
                      </a:pPr>
                      <a:r>
                        <a:rPr lang="pt-BR" sz="1000">
                          <a:effectLst/>
                        </a:rPr>
                        <a:t> </a:t>
                      </a:r>
                      <a:endParaRPr lang="pt-BR" sz="1000">
                        <a:effectLst/>
                        <a:latin typeface="Times New Roman"/>
                        <a:ea typeface="Times New Roman"/>
                      </a:endParaRPr>
                    </a:p>
                  </a:txBody>
                  <a:tcPr marL="38890" marR="38890" marT="0" marB="0" anchor="ctr"/>
                </a:tc>
                <a:tc>
                  <a:txBody>
                    <a:bodyPr/>
                    <a:lstStyle/>
                    <a:p>
                      <a:pPr algn="r">
                        <a:spcAft>
                          <a:spcPts val="0"/>
                        </a:spcAft>
                      </a:pPr>
                      <a:r>
                        <a:rPr lang="pt-BR" sz="1000">
                          <a:effectLst/>
                        </a:rPr>
                        <a:t> </a:t>
                      </a:r>
                      <a:endParaRPr lang="pt-BR" sz="1000">
                        <a:effectLst/>
                        <a:latin typeface="Times New Roman"/>
                        <a:ea typeface="Times New Roman"/>
                      </a:endParaRPr>
                    </a:p>
                  </a:txBody>
                  <a:tcPr marL="38890" marR="38890" marT="0" marB="0" anchor="ctr"/>
                </a:tc>
                <a:tc>
                  <a:txBody>
                    <a:bodyPr/>
                    <a:lstStyle/>
                    <a:p>
                      <a:pPr algn="r">
                        <a:spcAft>
                          <a:spcPts val="0"/>
                        </a:spcAft>
                      </a:pPr>
                      <a:r>
                        <a:rPr lang="pt-BR" sz="1000">
                          <a:effectLst/>
                        </a:rPr>
                        <a:t> </a:t>
                      </a:r>
                      <a:endParaRPr lang="pt-BR" sz="1000">
                        <a:effectLst/>
                        <a:latin typeface="Times New Roman"/>
                        <a:ea typeface="Times New Roman"/>
                      </a:endParaRPr>
                    </a:p>
                  </a:txBody>
                  <a:tcPr marL="38890" marR="38890" marT="0" marB="0" anchor="ctr"/>
                </a:tc>
                <a:tc>
                  <a:txBody>
                    <a:bodyPr/>
                    <a:lstStyle/>
                    <a:p>
                      <a:pPr algn="r">
                        <a:spcAft>
                          <a:spcPts val="0"/>
                        </a:spcAft>
                      </a:pPr>
                      <a:r>
                        <a:rPr lang="pt-BR" sz="1000">
                          <a:effectLst/>
                        </a:rPr>
                        <a:t> </a:t>
                      </a:r>
                      <a:endParaRPr lang="pt-BR" sz="1000">
                        <a:effectLst/>
                        <a:latin typeface="Times New Roman"/>
                        <a:ea typeface="Times New Roman"/>
                      </a:endParaRPr>
                    </a:p>
                  </a:txBody>
                  <a:tcPr marL="38890" marR="38890" marT="0" marB="0" anchor="ctr"/>
                </a:tc>
                <a:tc>
                  <a:txBody>
                    <a:bodyPr/>
                    <a:lstStyle/>
                    <a:p>
                      <a:pPr algn="r">
                        <a:spcAft>
                          <a:spcPts val="0"/>
                        </a:spcAft>
                      </a:pPr>
                      <a:r>
                        <a:rPr lang="pt-BR" sz="1000">
                          <a:effectLst/>
                        </a:rPr>
                        <a:t> </a:t>
                      </a:r>
                      <a:endParaRPr lang="pt-BR" sz="1000">
                        <a:effectLst/>
                        <a:latin typeface="Times New Roman"/>
                        <a:ea typeface="Times New Roman"/>
                      </a:endParaRPr>
                    </a:p>
                  </a:txBody>
                  <a:tcPr marL="38890" marR="38890" marT="0" marB="0" anchor="ctr"/>
                </a:tc>
                <a:tc>
                  <a:txBody>
                    <a:bodyPr/>
                    <a:lstStyle/>
                    <a:p>
                      <a:pPr algn="r">
                        <a:spcAft>
                          <a:spcPts val="0"/>
                        </a:spcAft>
                      </a:pPr>
                      <a:r>
                        <a:rPr lang="pt-BR" sz="1000">
                          <a:effectLst/>
                        </a:rPr>
                        <a:t> </a:t>
                      </a:r>
                      <a:endParaRPr lang="pt-BR" sz="1000">
                        <a:effectLst/>
                        <a:latin typeface="Times New Roman"/>
                        <a:ea typeface="Times New Roman"/>
                      </a:endParaRPr>
                    </a:p>
                  </a:txBody>
                  <a:tcPr marL="38890" marR="38890" marT="0" marB="0" anchor="ctr"/>
                </a:tc>
                <a:tc>
                  <a:txBody>
                    <a:bodyPr/>
                    <a:lstStyle/>
                    <a:p>
                      <a:pPr algn="r">
                        <a:spcAft>
                          <a:spcPts val="0"/>
                        </a:spcAft>
                      </a:pPr>
                      <a:r>
                        <a:rPr lang="pt-BR" sz="1000" dirty="0">
                          <a:effectLst/>
                        </a:rPr>
                        <a:t> </a:t>
                      </a:r>
                      <a:endParaRPr lang="pt-BR" sz="1000" dirty="0">
                        <a:effectLst/>
                        <a:latin typeface="Times New Roman"/>
                        <a:ea typeface="Times New Roman"/>
                      </a:endParaRPr>
                    </a:p>
                  </a:txBody>
                  <a:tcPr marL="38890" marR="38890" marT="0" marB="0" anchor="ctr"/>
                </a:tc>
              </a:tr>
              <a:tr h="514342">
                <a:tc>
                  <a:txBody>
                    <a:bodyPr/>
                    <a:lstStyle/>
                    <a:p>
                      <a:pPr algn="ctr">
                        <a:spcAft>
                          <a:spcPts val="0"/>
                        </a:spcAft>
                      </a:pPr>
                      <a:r>
                        <a:rPr lang="pt-BR" sz="1000">
                          <a:effectLst/>
                        </a:rPr>
                        <a:t>2027</a:t>
                      </a:r>
                      <a:endParaRPr lang="pt-BR" sz="1000">
                        <a:effectLst/>
                        <a:latin typeface="Times New Roman"/>
                        <a:ea typeface="Times New Roman"/>
                      </a:endParaRPr>
                    </a:p>
                  </a:txBody>
                  <a:tcPr marL="38890" marR="38890" marT="0" marB="0" anchor="ctr"/>
                </a:tc>
                <a:tc>
                  <a:txBody>
                    <a:bodyPr/>
                    <a:lstStyle/>
                    <a:p>
                      <a:pPr>
                        <a:spcAft>
                          <a:spcPts val="0"/>
                        </a:spcAft>
                      </a:pPr>
                      <a:r>
                        <a:rPr lang="pt-BR" sz="1000" dirty="0">
                          <a:effectLst/>
                        </a:rPr>
                        <a:t>Promoção e Apoio das Atividades Turísticas</a:t>
                      </a:r>
                      <a:endParaRPr lang="pt-BR" sz="1000" dirty="0">
                        <a:effectLst/>
                        <a:latin typeface="Times New Roman"/>
                        <a:ea typeface="Times New Roman"/>
                      </a:endParaRPr>
                    </a:p>
                  </a:txBody>
                  <a:tcPr marL="38890" marR="38890" marT="0" marB="0" anchor="ctr"/>
                </a:tc>
                <a:tc>
                  <a:txBody>
                    <a:bodyPr/>
                    <a:lstStyle/>
                    <a:p>
                      <a:pPr algn="ctr">
                        <a:spcAft>
                          <a:spcPts val="0"/>
                        </a:spcAft>
                      </a:pPr>
                      <a:r>
                        <a:rPr lang="pt-BR" sz="1000" dirty="0">
                          <a:effectLst/>
                        </a:rPr>
                        <a:t>Diversos</a:t>
                      </a:r>
                      <a:endParaRPr lang="pt-BR" sz="1000" dirty="0">
                        <a:effectLst/>
                        <a:latin typeface="Times New Roman"/>
                        <a:ea typeface="Times New Roman"/>
                      </a:endParaRPr>
                    </a:p>
                  </a:txBody>
                  <a:tcPr marL="38890" marR="38890" marT="0" marB="0" anchor="ctr"/>
                </a:tc>
                <a:tc>
                  <a:txBody>
                    <a:bodyPr/>
                    <a:lstStyle/>
                    <a:p>
                      <a:pPr algn="ctr">
                        <a:spcAft>
                          <a:spcPts val="0"/>
                        </a:spcAft>
                      </a:pPr>
                      <a:r>
                        <a:rPr lang="pt-BR" sz="1000" dirty="0">
                          <a:effectLst/>
                        </a:rPr>
                        <a:t>Unidade</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1000" dirty="0">
                          <a:effectLst/>
                        </a:rPr>
                        <a:t>1</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1000" dirty="0">
                          <a:effectLst/>
                        </a:rPr>
                        <a:t>3</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1000" dirty="0">
                          <a:effectLst/>
                        </a:rPr>
                        <a:t>2</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1000" dirty="0">
                          <a:effectLst/>
                        </a:rPr>
                        <a:t>28.000</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1000" dirty="0">
                          <a:effectLst/>
                        </a:rPr>
                        <a:t>56.603</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1000" dirty="0">
                          <a:effectLst/>
                        </a:rPr>
                        <a:t>28.603</a:t>
                      </a:r>
                      <a:endParaRPr lang="pt-BR" sz="1000" dirty="0">
                        <a:effectLst/>
                        <a:latin typeface="Times New Roman"/>
                        <a:ea typeface="Times New Roman"/>
                      </a:endParaRPr>
                    </a:p>
                  </a:txBody>
                  <a:tcPr marL="38890" marR="38890" marT="0" marB="0" anchor="ctr"/>
                </a:tc>
              </a:tr>
            </a:tbl>
          </a:graphicData>
        </a:graphic>
      </p:graphicFrame>
      <p:sp>
        <p:nvSpPr>
          <p:cNvPr id="5" name="Retângulo 4"/>
          <p:cNvSpPr/>
          <p:nvPr/>
        </p:nvSpPr>
        <p:spPr>
          <a:xfrm>
            <a:off x="467544" y="2413338"/>
            <a:ext cx="8208912" cy="1169551"/>
          </a:xfrm>
          <a:prstGeom prst="rect">
            <a:avLst/>
          </a:prstGeom>
        </p:spPr>
        <p:txBody>
          <a:bodyPr wrap="square">
            <a:spAutoFit/>
          </a:bodyPr>
          <a:lstStyle/>
          <a:p>
            <a:pPr algn="just"/>
            <a:r>
              <a:rPr lang="pt-BR" sz="1400" b="1" u="sng" dirty="0"/>
              <a:t>Projeto Atividade </a:t>
            </a:r>
            <a:r>
              <a:rPr lang="pt-BR" sz="1400" b="1" u="sng" dirty="0" smtClean="0"/>
              <a:t>2027</a:t>
            </a:r>
          </a:p>
          <a:p>
            <a:pPr algn="just"/>
            <a:endParaRPr lang="pt-BR" sz="1400" dirty="0"/>
          </a:p>
          <a:p>
            <a:pPr algn="just"/>
            <a:r>
              <a:rPr lang="pt-BR" sz="1400" dirty="0"/>
              <a:t>Pagamento salário coordenador de turismo, Vale alimentação, encargos patronais, Manutenção, pneus e peças veículos, </a:t>
            </a:r>
            <a:r>
              <a:rPr lang="pt-BR" sz="1400" dirty="0" err="1"/>
              <a:t>Stammtisch</a:t>
            </a:r>
            <a:r>
              <a:rPr lang="pt-BR" sz="1400" dirty="0"/>
              <a:t>, Natal Iluminado, Decoração Natalina, entre outros.</a:t>
            </a:r>
          </a:p>
        </p:txBody>
      </p:sp>
    </p:spTree>
    <p:extLst>
      <p:ext uri="{BB962C8B-B14F-4D97-AF65-F5344CB8AC3E}">
        <p14:creationId xmlns:p14="http://schemas.microsoft.com/office/powerpoint/2010/main" val="20597693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idx="1"/>
            <p:extLst>
              <p:ext uri="{D42A27DB-BD31-4B8C-83A1-F6EECF244321}">
                <p14:modId xmlns:p14="http://schemas.microsoft.com/office/powerpoint/2010/main" val="851004346"/>
              </p:ext>
            </p:extLst>
          </p:nvPr>
        </p:nvGraphicFramePr>
        <p:xfrm>
          <a:off x="467544" y="980728"/>
          <a:ext cx="8183563" cy="3703320"/>
        </p:xfrm>
        <a:graphic>
          <a:graphicData uri="http://schemas.openxmlformats.org/drawingml/2006/table">
            <a:tbl>
              <a:tblPr>
                <a:tableStyleId>{5C22544A-7EE6-4342-B048-85BDC9FD1C3A}</a:tableStyleId>
              </a:tblPr>
              <a:tblGrid>
                <a:gridCol w="671593"/>
                <a:gridCol w="2193941"/>
                <a:gridCol w="672129"/>
                <a:gridCol w="544998"/>
                <a:gridCol w="683931"/>
                <a:gridCol w="683931"/>
                <a:gridCol w="684467"/>
                <a:gridCol w="684467"/>
                <a:gridCol w="684467"/>
                <a:gridCol w="679639"/>
              </a:tblGrid>
              <a:tr h="266674">
                <a:tc rowSpan="2">
                  <a:txBody>
                    <a:bodyPr/>
                    <a:lstStyle/>
                    <a:p>
                      <a:pPr algn="ctr">
                        <a:spcAft>
                          <a:spcPts val="0"/>
                        </a:spcAft>
                      </a:pPr>
                      <a:r>
                        <a:rPr lang="pt-BR" sz="900" dirty="0">
                          <a:effectLst/>
                        </a:rPr>
                        <a:t> </a:t>
                      </a:r>
                      <a:endParaRPr lang="pt-BR" sz="1000" dirty="0">
                        <a:effectLst/>
                      </a:endParaRPr>
                    </a:p>
                    <a:p>
                      <a:pPr algn="ctr">
                        <a:spcAft>
                          <a:spcPts val="0"/>
                        </a:spcAft>
                      </a:pPr>
                      <a:r>
                        <a:rPr lang="pt-BR" sz="900" dirty="0">
                          <a:effectLst/>
                        </a:rPr>
                        <a:t> </a:t>
                      </a:r>
                      <a:endParaRPr lang="pt-BR" sz="1000" dirty="0">
                        <a:effectLst/>
                      </a:endParaRPr>
                    </a:p>
                    <a:p>
                      <a:pPr algn="ctr">
                        <a:spcAft>
                          <a:spcPts val="0"/>
                        </a:spcAft>
                      </a:pPr>
                      <a:r>
                        <a:rPr lang="pt-BR" sz="900" dirty="0">
                          <a:effectLst/>
                        </a:rPr>
                        <a:t>Código</a:t>
                      </a:r>
                      <a:endParaRPr lang="pt-BR" sz="1000" dirty="0">
                        <a:effectLst/>
                        <a:latin typeface="Times New Roman"/>
                        <a:ea typeface="Times New Roman"/>
                      </a:endParaRPr>
                    </a:p>
                  </a:txBody>
                  <a:tcPr marL="38890" marR="38890" marT="0" marB="0" anchor="ctr"/>
                </a:tc>
                <a:tc rowSpan="2">
                  <a:txBody>
                    <a:bodyPr/>
                    <a:lstStyle/>
                    <a:p>
                      <a:pPr algn="ctr">
                        <a:spcAft>
                          <a:spcPts val="0"/>
                        </a:spcAft>
                      </a:pPr>
                      <a:r>
                        <a:rPr lang="pt-BR" sz="900">
                          <a:effectLst/>
                        </a:rPr>
                        <a:t> </a:t>
                      </a:r>
                      <a:endParaRPr lang="pt-BR" sz="1000">
                        <a:effectLst/>
                      </a:endParaRPr>
                    </a:p>
                    <a:p>
                      <a:pPr algn="ctr">
                        <a:spcAft>
                          <a:spcPts val="0"/>
                        </a:spcAft>
                      </a:pPr>
                      <a:r>
                        <a:rPr lang="pt-BR" sz="900">
                          <a:effectLst/>
                        </a:rPr>
                        <a:t> </a:t>
                      </a:r>
                      <a:endParaRPr lang="pt-BR" sz="1000">
                        <a:effectLst/>
                      </a:endParaRPr>
                    </a:p>
                    <a:p>
                      <a:pPr algn="ctr">
                        <a:spcAft>
                          <a:spcPts val="0"/>
                        </a:spcAft>
                      </a:pPr>
                      <a:r>
                        <a:rPr lang="pt-BR" sz="900">
                          <a:effectLst/>
                        </a:rPr>
                        <a:t>Programa/Ação</a:t>
                      </a:r>
                      <a:endParaRPr lang="pt-BR" sz="1000">
                        <a:effectLst/>
                        <a:latin typeface="Times New Roman"/>
                        <a:ea typeface="Times New Roman"/>
                      </a:endParaRPr>
                    </a:p>
                  </a:txBody>
                  <a:tcPr marL="38890" marR="38890" marT="0" marB="0" anchor="ctr"/>
                </a:tc>
                <a:tc rowSpan="2">
                  <a:txBody>
                    <a:bodyPr/>
                    <a:lstStyle/>
                    <a:p>
                      <a:pPr algn="ctr">
                        <a:spcAft>
                          <a:spcPts val="0"/>
                        </a:spcAft>
                      </a:pPr>
                      <a:r>
                        <a:rPr lang="pt-BR" sz="900">
                          <a:effectLst/>
                        </a:rPr>
                        <a:t> </a:t>
                      </a:r>
                      <a:endParaRPr lang="pt-BR" sz="1000">
                        <a:effectLst/>
                      </a:endParaRPr>
                    </a:p>
                    <a:p>
                      <a:pPr algn="ctr">
                        <a:spcAft>
                          <a:spcPts val="0"/>
                        </a:spcAft>
                      </a:pPr>
                      <a:r>
                        <a:rPr lang="pt-BR" sz="900">
                          <a:effectLst/>
                        </a:rPr>
                        <a:t> </a:t>
                      </a:r>
                      <a:endParaRPr lang="pt-BR" sz="1000">
                        <a:effectLst/>
                      </a:endParaRPr>
                    </a:p>
                    <a:p>
                      <a:pPr algn="ctr">
                        <a:spcAft>
                          <a:spcPts val="0"/>
                        </a:spcAft>
                      </a:pPr>
                      <a:r>
                        <a:rPr lang="pt-BR" sz="900">
                          <a:effectLst/>
                        </a:rPr>
                        <a:t>Produto</a:t>
                      </a:r>
                      <a:endParaRPr lang="pt-BR" sz="1000">
                        <a:effectLst/>
                        <a:latin typeface="Times New Roman"/>
                        <a:ea typeface="Times New Roman"/>
                      </a:endParaRPr>
                    </a:p>
                  </a:txBody>
                  <a:tcPr marL="38890" marR="38890" marT="0" marB="0" anchor="ctr"/>
                </a:tc>
                <a:tc rowSpan="2">
                  <a:txBody>
                    <a:bodyPr/>
                    <a:lstStyle/>
                    <a:p>
                      <a:pPr algn="ctr">
                        <a:spcAft>
                          <a:spcPts val="0"/>
                        </a:spcAft>
                      </a:pPr>
                      <a:r>
                        <a:rPr lang="pt-BR" sz="900">
                          <a:effectLst/>
                        </a:rPr>
                        <a:t> </a:t>
                      </a:r>
                      <a:endParaRPr lang="pt-BR" sz="1000">
                        <a:effectLst/>
                      </a:endParaRPr>
                    </a:p>
                    <a:p>
                      <a:pPr algn="ctr">
                        <a:spcAft>
                          <a:spcPts val="0"/>
                        </a:spcAft>
                      </a:pPr>
                      <a:r>
                        <a:rPr lang="pt-BR" sz="900">
                          <a:effectLst/>
                        </a:rPr>
                        <a:t>Unidade</a:t>
                      </a:r>
                      <a:endParaRPr lang="pt-BR" sz="1000">
                        <a:effectLst/>
                      </a:endParaRPr>
                    </a:p>
                    <a:p>
                      <a:pPr algn="ctr">
                        <a:spcAft>
                          <a:spcPts val="0"/>
                        </a:spcAft>
                      </a:pPr>
                      <a:r>
                        <a:rPr lang="pt-BR" sz="900">
                          <a:effectLst/>
                        </a:rPr>
                        <a:t>Medida</a:t>
                      </a:r>
                      <a:endParaRPr lang="pt-BR" sz="1000">
                        <a:effectLst/>
                        <a:latin typeface="Times New Roman"/>
                        <a:ea typeface="Times New Roman"/>
                      </a:endParaRPr>
                    </a:p>
                  </a:txBody>
                  <a:tcPr marL="38890" marR="38890" marT="0" marB="0" anchor="ctr"/>
                </a:tc>
                <a:tc gridSpan="3">
                  <a:txBody>
                    <a:bodyPr/>
                    <a:lstStyle/>
                    <a:p>
                      <a:pPr algn="ctr">
                        <a:spcBef>
                          <a:spcPts val="1200"/>
                        </a:spcBef>
                        <a:spcAft>
                          <a:spcPts val="0"/>
                        </a:spcAft>
                      </a:pPr>
                      <a:r>
                        <a:rPr lang="pt-BR" sz="900">
                          <a:effectLst/>
                        </a:rPr>
                        <a:t>Meta Física</a:t>
                      </a:r>
                      <a:endParaRPr lang="pt-BR" sz="900" b="1">
                        <a:effectLst/>
                        <a:latin typeface="Times New Roman"/>
                      </a:endParaRPr>
                    </a:p>
                  </a:txBody>
                  <a:tcPr marL="38890" marR="38890" marT="0" marB="0"/>
                </a:tc>
                <a:tc hMerge="1">
                  <a:txBody>
                    <a:bodyPr/>
                    <a:lstStyle/>
                    <a:p>
                      <a:endParaRPr lang="pt-BR"/>
                    </a:p>
                  </a:txBody>
                  <a:tcPr/>
                </a:tc>
                <a:tc hMerge="1">
                  <a:txBody>
                    <a:bodyPr/>
                    <a:lstStyle/>
                    <a:p>
                      <a:endParaRPr lang="pt-BR"/>
                    </a:p>
                  </a:txBody>
                  <a:tcPr/>
                </a:tc>
                <a:tc gridSpan="3">
                  <a:txBody>
                    <a:bodyPr/>
                    <a:lstStyle/>
                    <a:p>
                      <a:pPr algn="ctr">
                        <a:spcBef>
                          <a:spcPts val="1200"/>
                        </a:spcBef>
                        <a:spcAft>
                          <a:spcPts val="0"/>
                        </a:spcAft>
                      </a:pPr>
                      <a:r>
                        <a:rPr lang="pt-BR" sz="900">
                          <a:effectLst/>
                        </a:rPr>
                        <a:t>Meta Financeira</a:t>
                      </a:r>
                    </a:p>
                    <a:p>
                      <a:pPr algn="ctr">
                        <a:spcAft>
                          <a:spcPts val="0"/>
                        </a:spcAft>
                      </a:pPr>
                      <a:r>
                        <a:rPr lang="pt-BR" sz="900">
                          <a:effectLst/>
                        </a:rPr>
                        <a:t> </a:t>
                      </a:r>
                      <a:endParaRPr lang="pt-BR" sz="1000">
                        <a:effectLst/>
                        <a:latin typeface="Times New Roman"/>
                        <a:ea typeface="Times New Roman"/>
                      </a:endParaRPr>
                    </a:p>
                  </a:txBody>
                  <a:tcPr marL="38890" marR="38890" marT="0" marB="0"/>
                </a:tc>
                <a:tc hMerge="1">
                  <a:txBody>
                    <a:bodyPr/>
                    <a:lstStyle/>
                    <a:p>
                      <a:endParaRPr lang="pt-BR"/>
                    </a:p>
                  </a:txBody>
                  <a:tcPr/>
                </a:tc>
                <a:tc hMerge="1">
                  <a:txBody>
                    <a:bodyPr/>
                    <a:lstStyle/>
                    <a:p>
                      <a:endParaRPr lang="pt-BR"/>
                    </a:p>
                  </a:txBody>
                  <a:tcPr/>
                </a:tc>
              </a:tr>
              <a:tr h="266674">
                <a:tc v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c>
                  <a:txBody>
                    <a:bodyPr/>
                    <a:lstStyle/>
                    <a:p>
                      <a:pPr algn="ctr">
                        <a:spcAft>
                          <a:spcPts val="0"/>
                        </a:spcAft>
                      </a:pPr>
                      <a:r>
                        <a:rPr lang="pt-BR" sz="900">
                          <a:effectLst/>
                        </a:rPr>
                        <a:t> </a:t>
                      </a:r>
                      <a:endParaRPr lang="pt-BR" sz="1000">
                        <a:effectLst/>
                      </a:endParaRPr>
                    </a:p>
                    <a:p>
                      <a:pPr algn="ctr">
                        <a:spcAft>
                          <a:spcPts val="0"/>
                        </a:spcAft>
                      </a:pPr>
                      <a:r>
                        <a:rPr lang="pt-BR" sz="900">
                          <a:effectLst/>
                        </a:rPr>
                        <a:t>Prevista</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 </a:t>
                      </a:r>
                      <a:endParaRPr lang="pt-BR" sz="1000">
                        <a:effectLst/>
                      </a:endParaRPr>
                    </a:p>
                    <a:p>
                      <a:pPr algn="ctr">
                        <a:spcAft>
                          <a:spcPts val="0"/>
                        </a:spcAft>
                      </a:pPr>
                      <a:r>
                        <a:rPr lang="pt-BR" sz="900">
                          <a:effectLst/>
                        </a:rPr>
                        <a:t>Realizada</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 </a:t>
                      </a:r>
                      <a:endParaRPr lang="pt-BR" sz="1000">
                        <a:effectLst/>
                      </a:endParaRPr>
                    </a:p>
                    <a:p>
                      <a:pPr algn="ctr">
                        <a:spcAft>
                          <a:spcPts val="0"/>
                        </a:spcAft>
                      </a:pPr>
                      <a:r>
                        <a:rPr lang="pt-BR" sz="900">
                          <a:effectLst/>
                        </a:rPr>
                        <a:t>Diferença</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 </a:t>
                      </a:r>
                      <a:endParaRPr lang="pt-BR" sz="1000">
                        <a:effectLst/>
                      </a:endParaRPr>
                    </a:p>
                    <a:p>
                      <a:pPr algn="ctr">
                        <a:spcAft>
                          <a:spcPts val="0"/>
                        </a:spcAft>
                      </a:pPr>
                      <a:r>
                        <a:rPr lang="pt-BR" sz="900">
                          <a:effectLst/>
                        </a:rPr>
                        <a:t>Prevista</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 </a:t>
                      </a:r>
                      <a:endParaRPr lang="pt-BR" sz="1000">
                        <a:effectLst/>
                      </a:endParaRPr>
                    </a:p>
                    <a:p>
                      <a:pPr algn="ctr">
                        <a:spcAft>
                          <a:spcPts val="0"/>
                        </a:spcAft>
                      </a:pPr>
                      <a:r>
                        <a:rPr lang="pt-BR" sz="900">
                          <a:effectLst/>
                        </a:rPr>
                        <a:t>Realizada</a:t>
                      </a:r>
                      <a:endParaRPr lang="pt-BR" sz="1000">
                        <a:effectLst/>
                        <a:latin typeface="Times New Roman"/>
                        <a:ea typeface="Times New Roman"/>
                      </a:endParaRPr>
                    </a:p>
                  </a:txBody>
                  <a:tcPr marL="38890" marR="38890" marT="0" marB="0" anchor="ctr"/>
                </a:tc>
                <a:tc>
                  <a:txBody>
                    <a:bodyPr/>
                    <a:lstStyle/>
                    <a:p>
                      <a:pPr marL="228600" algn="ctr">
                        <a:spcAft>
                          <a:spcPts val="0"/>
                        </a:spcAft>
                      </a:pPr>
                      <a:r>
                        <a:rPr lang="pt-BR" sz="900">
                          <a:effectLst/>
                        </a:rPr>
                        <a:t> </a:t>
                      </a:r>
                      <a:endParaRPr lang="pt-BR" sz="1000">
                        <a:effectLst/>
                      </a:endParaRPr>
                    </a:p>
                    <a:p>
                      <a:pPr algn="ctr">
                        <a:spcAft>
                          <a:spcPts val="0"/>
                        </a:spcAft>
                      </a:pPr>
                      <a:r>
                        <a:rPr lang="pt-BR" sz="900">
                          <a:effectLst/>
                        </a:rPr>
                        <a:t>Diferença</a:t>
                      </a:r>
                      <a:endParaRPr lang="pt-BR" sz="1000">
                        <a:effectLst/>
                        <a:latin typeface="Times New Roman"/>
                        <a:ea typeface="Times New Roman"/>
                      </a:endParaRPr>
                    </a:p>
                  </a:txBody>
                  <a:tcPr marL="38890" marR="38890" marT="0" marB="0" anchor="ctr"/>
                </a:tc>
              </a:tr>
              <a:tr h="133337">
                <a:tc>
                  <a:txBody>
                    <a:bodyPr/>
                    <a:lstStyle/>
                    <a:p>
                      <a:pPr algn="ctr">
                        <a:spcAft>
                          <a:spcPts val="0"/>
                        </a:spcAft>
                      </a:pPr>
                      <a:r>
                        <a:rPr lang="pt-BR" sz="900">
                          <a:effectLst/>
                        </a:rPr>
                        <a:t>0006</a:t>
                      </a:r>
                      <a:endParaRPr lang="pt-BR" sz="1000">
                        <a:effectLst/>
                        <a:latin typeface="Times New Roman"/>
                        <a:ea typeface="Times New Roman"/>
                      </a:endParaRPr>
                    </a:p>
                  </a:txBody>
                  <a:tcPr marL="38890" marR="38890" marT="0" marB="0" anchor="ctr"/>
                </a:tc>
                <a:tc>
                  <a:txBody>
                    <a:bodyPr/>
                    <a:lstStyle/>
                    <a:p>
                      <a:pPr>
                        <a:spcAft>
                          <a:spcPts val="0"/>
                        </a:spcAft>
                      </a:pPr>
                      <a:r>
                        <a:rPr lang="pt-BR" sz="900" dirty="0">
                          <a:effectLst/>
                        </a:rPr>
                        <a:t>EDUCAÇÃO A BASE DO FUTURO</a:t>
                      </a:r>
                      <a:endParaRPr lang="pt-BR" sz="1000" dirty="0">
                        <a:effectLst/>
                        <a:latin typeface="Times New Roman"/>
                        <a:ea typeface="Times New Roman"/>
                      </a:endParaRPr>
                    </a:p>
                  </a:txBody>
                  <a:tcPr marL="38890" marR="38890" marT="0" marB="0" anchor="ctr"/>
                </a:tc>
                <a:tc>
                  <a:txBody>
                    <a:bodyPr/>
                    <a:lstStyle/>
                    <a:p>
                      <a:pPr algn="ctr">
                        <a:spcAft>
                          <a:spcPts val="0"/>
                        </a:spcAft>
                      </a:pPr>
                      <a:r>
                        <a:rPr lang="pt-BR" sz="900">
                          <a:effectLst/>
                        </a:rPr>
                        <a:t> </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 </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 </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 </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 </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 </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 </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 </a:t>
                      </a:r>
                      <a:endParaRPr lang="pt-BR" sz="1000">
                        <a:effectLst/>
                        <a:latin typeface="Times New Roman"/>
                        <a:ea typeface="Times New Roman"/>
                      </a:endParaRPr>
                    </a:p>
                  </a:txBody>
                  <a:tcPr marL="38890" marR="38890" marT="0" marB="0" anchor="ctr"/>
                </a:tc>
              </a:tr>
              <a:tr h="133337">
                <a:tc>
                  <a:txBody>
                    <a:bodyPr/>
                    <a:lstStyle/>
                    <a:p>
                      <a:pPr algn="ctr">
                        <a:spcAft>
                          <a:spcPts val="0"/>
                        </a:spcAft>
                      </a:pPr>
                      <a:r>
                        <a:rPr lang="pt-BR" sz="900">
                          <a:effectLst/>
                        </a:rPr>
                        <a:t>1001</a:t>
                      </a:r>
                      <a:endParaRPr lang="pt-BR" sz="1000">
                        <a:effectLst/>
                        <a:latin typeface="Times New Roman"/>
                        <a:ea typeface="Times New Roman"/>
                      </a:endParaRPr>
                    </a:p>
                  </a:txBody>
                  <a:tcPr marL="38890" marR="38890" marT="0" marB="0" anchor="ctr"/>
                </a:tc>
                <a:tc>
                  <a:txBody>
                    <a:bodyPr/>
                    <a:lstStyle/>
                    <a:p>
                      <a:pPr>
                        <a:spcAft>
                          <a:spcPts val="0"/>
                        </a:spcAft>
                      </a:pPr>
                      <a:r>
                        <a:rPr lang="pt-BR" sz="900" dirty="0">
                          <a:effectLst/>
                        </a:rPr>
                        <a:t>Ampliação Rede Física Ensino Fundamental</a:t>
                      </a:r>
                      <a:endParaRPr lang="pt-BR" sz="1000" dirty="0">
                        <a:effectLst/>
                        <a:latin typeface="Times New Roman"/>
                        <a:ea typeface="Times New Roman"/>
                      </a:endParaRPr>
                    </a:p>
                  </a:txBody>
                  <a:tcPr marL="38890" marR="38890" marT="0" marB="0" anchor="ctr"/>
                </a:tc>
                <a:tc>
                  <a:txBody>
                    <a:bodyPr/>
                    <a:lstStyle/>
                    <a:p>
                      <a:pPr algn="ctr">
                        <a:spcAft>
                          <a:spcPts val="0"/>
                        </a:spcAft>
                      </a:pPr>
                      <a:r>
                        <a:rPr lang="pt-BR" sz="900">
                          <a:effectLst/>
                        </a:rPr>
                        <a:t>Obra Exec.</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Unidade</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140.000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(140.000)</a:t>
                      </a:r>
                      <a:endParaRPr lang="pt-BR" sz="1000">
                        <a:effectLst/>
                        <a:latin typeface="Times New Roman"/>
                        <a:ea typeface="Times New Roman"/>
                      </a:endParaRPr>
                    </a:p>
                  </a:txBody>
                  <a:tcPr marL="38890" marR="38890" marT="0" marB="0" anchor="ctr"/>
                </a:tc>
              </a:tr>
              <a:tr h="133337">
                <a:tc>
                  <a:txBody>
                    <a:bodyPr/>
                    <a:lstStyle/>
                    <a:p>
                      <a:pPr algn="ctr">
                        <a:spcAft>
                          <a:spcPts val="0"/>
                        </a:spcAft>
                      </a:pPr>
                      <a:r>
                        <a:rPr lang="pt-BR" sz="900">
                          <a:effectLst/>
                        </a:rPr>
                        <a:t>1002</a:t>
                      </a:r>
                      <a:endParaRPr lang="pt-BR" sz="1000">
                        <a:effectLst/>
                        <a:latin typeface="Times New Roman"/>
                        <a:ea typeface="Times New Roman"/>
                      </a:endParaRPr>
                    </a:p>
                  </a:txBody>
                  <a:tcPr marL="38890" marR="38890" marT="0" marB="0" anchor="ctr"/>
                </a:tc>
                <a:tc>
                  <a:txBody>
                    <a:bodyPr/>
                    <a:lstStyle/>
                    <a:p>
                      <a:pPr>
                        <a:spcAft>
                          <a:spcPts val="0"/>
                        </a:spcAft>
                      </a:pPr>
                      <a:r>
                        <a:rPr lang="pt-BR" sz="900" dirty="0">
                          <a:effectLst/>
                        </a:rPr>
                        <a:t>Ampliação Rede Física do Ensino Infantil</a:t>
                      </a:r>
                      <a:endParaRPr lang="pt-BR" sz="1000" dirty="0">
                        <a:effectLst/>
                        <a:latin typeface="Times New Roman"/>
                        <a:ea typeface="Times New Roman"/>
                      </a:endParaRPr>
                    </a:p>
                  </a:txBody>
                  <a:tcPr marL="38890" marR="38890" marT="0" marB="0" anchor="ctr"/>
                </a:tc>
                <a:tc>
                  <a:txBody>
                    <a:bodyPr/>
                    <a:lstStyle/>
                    <a:p>
                      <a:pPr algn="ctr">
                        <a:spcAft>
                          <a:spcPts val="0"/>
                        </a:spcAft>
                      </a:pPr>
                      <a:r>
                        <a:rPr lang="pt-BR" sz="900">
                          <a:effectLst/>
                        </a:rPr>
                        <a:t>Obra Exec.</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Unidade</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140.000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5.412</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(134.588)</a:t>
                      </a:r>
                      <a:endParaRPr lang="pt-BR" sz="1000">
                        <a:effectLst/>
                        <a:latin typeface="Times New Roman"/>
                        <a:ea typeface="Times New Roman"/>
                      </a:endParaRPr>
                    </a:p>
                  </a:txBody>
                  <a:tcPr marL="38890" marR="38890" marT="0" marB="0" anchor="ctr"/>
                </a:tc>
              </a:tr>
              <a:tr h="133337">
                <a:tc>
                  <a:txBody>
                    <a:bodyPr/>
                    <a:lstStyle/>
                    <a:p>
                      <a:pPr algn="ctr">
                        <a:spcAft>
                          <a:spcPts val="0"/>
                        </a:spcAft>
                      </a:pPr>
                      <a:r>
                        <a:rPr lang="pt-BR" sz="900">
                          <a:effectLst/>
                        </a:rPr>
                        <a:t>1003</a:t>
                      </a:r>
                      <a:endParaRPr lang="pt-BR" sz="1000">
                        <a:effectLst/>
                        <a:latin typeface="Times New Roman"/>
                        <a:ea typeface="Times New Roman"/>
                      </a:endParaRPr>
                    </a:p>
                  </a:txBody>
                  <a:tcPr marL="38890" marR="38890" marT="0" marB="0" anchor="ctr"/>
                </a:tc>
                <a:tc>
                  <a:txBody>
                    <a:bodyPr/>
                    <a:lstStyle/>
                    <a:p>
                      <a:pPr>
                        <a:spcAft>
                          <a:spcPts val="0"/>
                        </a:spcAft>
                      </a:pPr>
                      <a:r>
                        <a:rPr lang="pt-BR" sz="900">
                          <a:effectLst/>
                        </a:rPr>
                        <a:t>Aquisição de Veículos para o Transp. Escolar</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dirty="0">
                          <a:effectLst/>
                        </a:rPr>
                        <a:t>Veículo </a:t>
                      </a:r>
                      <a:endParaRPr lang="pt-BR" sz="1000" dirty="0">
                        <a:effectLst/>
                        <a:latin typeface="Times New Roman"/>
                        <a:ea typeface="Times New Roman"/>
                      </a:endParaRPr>
                    </a:p>
                  </a:txBody>
                  <a:tcPr marL="38890" marR="38890" marT="0" marB="0" anchor="ctr"/>
                </a:tc>
                <a:tc>
                  <a:txBody>
                    <a:bodyPr/>
                    <a:lstStyle/>
                    <a:p>
                      <a:pPr algn="ctr">
                        <a:spcAft>
                          <a:spcPts val="0"/>
                        </a:spcAft>
                      </a:pPr>
                      <a:r>
                        <a:rPr lang="pt-BR" sz="900" dirty="0">
                          <a:effectLst/>
                        </a:rPr>
                        <a:t>Unidade</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a:effectLst/>
                        </a:rPr>
                        <a:t>1</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250.000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(250.000)</a:t>
                      </a:r>
                      <a:endParaRPr lang="pt-BR" sz="1000">
                        <a:effectLst/>
                        <a:latin typeface="Times New Roman"/>
                        <a:ea typeface="Times New Roman"/>
                      </a:endParaRPr>
                    </a:p>
                  </a:txBody>
                  <a:tcPr marL="38890" marR="38890" marT="0" marB="0" anchor="ctr"/>
                </a:tc>
              </a:tr>
              <a:tr h="133337">
                <a:tc>
                  <a:txBody>
                    <a:bodyPr/>
                    <a:lstStyle/>
                    <a:p>
                      <a:pPr algn="ctr">
                        <a:spcAft>
                          <a:spcPts val="0"/>
                        </a:spcAft>
                      </a:pPr>
                      <a:r>
                        <a:rPr lang="pt-BR" sz="900">
                          <a:effectLst/>
                        </a:rPr>
                        <a:t>2004</a:t>
                      </a:r>
                      <a:endParaRPr lang="pt-BR" sz="1000">
                        <a:effectLst/>
                        <a:latin typeface="Times New Roman"/>
                        <a:ea typeface="Times New Roman"/>
                      </a:endParaRPr>
                    </a:p>
                  </a:txBody>
                  <a:tcPr marL="38890" marR="38890" marT="0" marB="0" anchor="ctr"/>
                </a:tc>
                <a:tc>
                  <a:txBody>
                    <a:bodyPr/>
                    <a:lstStyle/>
                    <a:p>
                      <a:pPr>
                        <a:spcAft>
                          <a:spcPts val="0"/>
                        </a:spcAft>
                      </a:pPr>
                      <a:r>
                        <a:rPr lang="pt-BR" sz="900">
                          <a:effectLst/>
                        </a:rPr>
                        <a:t>Oferta de Alimentação Escolar</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Refeição/Dia</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Unidade</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dirty="0">
                          <a:effectLst/>
                        </a:rPr>
                        <a:t>1160</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1.216</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a:effectLst/>
                        </a:rPr>
                        <a:t>56</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90.500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84.433</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(6.067)</a:t>
                      </a:r>
                      <a:endParaRPr lang="pt-BR" sz="1000">
                        <a:effectLst/>
                        <a:latin typeface="Times New Roman"/>
                        <a:ea typeface="Times New Roman"/>
                      </a:endParaRPr>
                    </a:p>
                  </a:txBody>
                  <a:tcPr marL="38890" marR="38890" marT="0" marB="0" anchor="ctr"/>
                </a:tc>
              </a:tr>
              <a:tr h="133337">
                <a:tc>
                  <a:txBody>
                    <a:bodyPr/>
                    <a:lstStyle/>
                    <a:p>
                      <a:pPr algn="ctr">
                        <a:spcAft>
                          <a:spcPts val="0"/>
                        </a:spcAft>
                      </a:pPr>
                      <a:r>
                        <a:rPr lang="pt-BR" sz="900">
                          <a:effectLst/>
                        </a:rPr>
                        <a:t>2005</a:t>
                      </a:r>
                      <a:endParaRPr lang="pt-BR" sz="1000">
                        <a:effectLst/>
                        <a:latin typeface="Times New Roman"/>
                        <a:ea typeface="Times New Roman"/>
                      </a:endParaRPr>
                    </a:p>
                  </a:txBody>
                  <a:tcPr marL="38890" marR="38890" marT="0" marB="0" anchor="ctr"/>
                </a:tc>
                <a:tc>
                  <a:txBody>
                    <a:bodyPr/>
                    <a:lstStyle/>
                    <a:p>
                      <a:pPr>
                        <a:spcAft>
                          <a:spcPts val="0"/>
                        </a:spcAft>
                      </a:pPr>
                      <a:r>
                        <a:rPr lang="pt-BR" sz="900">
                          <a:effectLst/>
                        </a:rPr>
                        <a:t>Manutenção do Ensino Fundamental</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Aluno </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Unidade</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469</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dirty="0">
                          <a:effectLst/>
                        </a:rPr>
                        <a:t>482</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13</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840.200</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a:effectLst/>
                        </a:rPr>
                        <a:t>1.119.743</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279.543</a:t>
                      </a:r>
                      <a:endParaRPr lang="pt-BR" sz="1000">
                        <a:effectLst/>
                        <a:latin typeface="Times New Roman"/>
                        <a:ea typeface="Times New Roman"/>
                      </a:endParaRPr>
                    </a:p>
                  </a:txBody>
                  <a:tcPr marL="38890" marR="38890" marT="0" marB="0" anchor="ctr"/>
                </a:tc>
              </a:tr>
              <a:tr h="133337">
                <a:tc>
                  <a:txBody>
                    <a:bodyPr/>
                    <a:lstStyle/>
                    <a:p>
                      <a:pPr algn="ctr">
                        <a:spcAft>
                          <a:spcPts val="0"/>
                        </a:spcAft>
                      </a:pPr>
                      <a:r>
                        <a:rPr lang="pt-BR" sz="900">
                          <a:effectLst/>
                        </a:rPr>
                        <a:t>2006</a:t>
                      </a:r>
                      <a:endParaRPr lang="pt-BR" sz="1000">
                        <a:effectLst/>
                        <a:latin typeface="Times New Roman"/>
                        <a:ea typeface="Times New Roman"/>
                      </a:endParaRPr>
                    </a:p>
                  </a:txBody>
                  <a:tcPr marL="38890" marR="38890" marT="0" marB="0" anchor="ctr"/>
                </a:tc>
                <a:tc>
                  <a:txBody>
                    <a:bodyPr/>
                    <a:lstStyle/>
                    <a:p>
                      <a:pPr>
                        <a:spcAft>
                          <a:spcPts val="0"/>
                        </a:spcAft>
                      </a:pPr>
                      <a:r>
                        <a:rPr lang="pt-BR" sz="900">
                          <a:effectLst/>
                        </a:rPr>
                        <a:t>Manutenção do Ensino Infantil</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Aluno</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Unidade</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495</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549</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54</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dirty="0">
                          <a:effectLst/>
                        </a:rPr>
                        <a:t>1.120.360</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1.455.502</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a:effectLst/>
                        </a:rPr>
                        <a:t>335.142</a:t>
                      </a:r>
                      <a:endParaRPr lang="pt-BR" sz="1000">
                        <a:effectLst/>
                        <a:latin typeface="Times New Roman"/>
                        <a:ea typeface="Times New Roman"/>
                      </a:endParaRPr>
                    </a:p>
                  </a:txBody>
                  <a:tcPr marL="38890" marR="38890" marT="0" marB="0" anchor="ctr"/>
                </a:tc>
              </a:tr>
              <a:tr h="133337">
                <a:tc>
                  <a:txBody>
                    <a:bodyPr/>
                    <a:lstStyle/>
                    <a:p>
                      <a:pPr algn="ctr">
                        <a:spcAft>
                          <a:spcPts val="0"/>
                        </a:spcAft>
                      </a:pPr>
                      <a:r>
                        <a:rPr lang="pt-BR" sz="900">
                          <a:effectLst/>
                        </a:rPr>
                        <a:t>2007</a:t>
                      </a:r>
                      <a:endParaRPr lang="pt-BR" sz="1000">
                        <a:effectLst/>
                        <a:latin typeface="Times New Roman"/>
                        <a:ea typeface="Times New Roman"/>
                      </a:endParaRPr>
                    </a:p>
                  </a:txBody>
                  <a:tcPr marL="38890" marR="38890" marT="0" marB="0" anchor="ctr"/>
                </a:tc>
                <a:tc>
                  <a:txBody>
                    <a:bodyPr/>
                    <a:lstStyle/>
                    <a:p>
                      <a:pPr>
                        <a:spcAft>
                          <a:spcPts val="0"/>
                        </a:spcAft>
                      </a:pPr>
                      <a:r>
                        <a:rPr lang="pt-BR" sz="900">
                          <a:effectLst/>
                        </a:rPr>
                        <a:t>Manutenção do Transporte Escolar</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Aluno</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Unidade</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1.204</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1.710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506</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457.500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dirty="0">
                          <a:effectLst/>
                        </a:rPr>
                        <a:t>424.626</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a:effectLst/>
                        </a:rPr>
                        <a:t>(32.874)</a:t>
                      </a:r>
                      <a:endParaRPr lang="pt-BR" sz="1000">
                        <a:effectLst/>
                        <a:latin typeface="Times New Roman"/>
                        <a:ea typeface="Times New Roman"/>
                      </a:endParaRPr>
                    </a:p>
                  </a:txBody>
                  <a:tcPr marL="38890" marR="38890" marT="0" marB="0" anchor="ctr"/>
                </a:tc>
              </a:tr>
              <a:tr h="133337">
                <a:tc>
                  <a:txBody>
                    <a:bodyPr/>
                    <a:lstStyle/>
                    <a:p>
                      <a:pPr algn="ctr">
                        <a:spcAft>
                          <a:spcPts val="0"/>
                        </a:spcAft>
                      </a:pPr>
                      <a:r>
                        <a:rPr lang="pt-BR" sz="900">
                          <a:effectLst/>
                        </a:rPr>
                        <a:t>2008</a:t>
                      </a:r>
                      <a:endParaRPr lang="pt-BR" sz="1000">
                        <a:effectLst/>
                        <a:latin typeface="Times New Roman"/>
                        <a:ea typeface="Times New Roman"/>
                      </a:endParaRPr>
                    </a:p>
                  </a:txBody>
                  <a:tcPr marL="38890" marR="38890" marT="0" marB="0" anchor="ctr"/>
                </a:tc>
                <a:tc>
                  <a:txBody>
                    <a:bodyPr/>
                    <a:lstStyle/>
                    <a:p>
                      <a:pPr>
                        <a:spcAft>
                          <a:spcPts val="0"/>
                        </a:spcAft>
                      </a:pPr>
                      <a:r>
                        <a:rPr lang="pt-BR" sz="900">
                          <a:effectLst/>
                        </a:rPr>
                        <a:t>Apoio aos Estudantes de Ensino Médio</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Aluno</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Unidade</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97</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49</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(48)</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54.000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dirty="0">
                          <a:effectLst/>
                        </a:rPr>
                        <a:t>72.212</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18.212</a:t>
                      </a:r>
                      <a:endParaRPr lang="pt-BR" sz="1000" dirty="0">
                        <a:effectLst/>
                        <a:latin typeface="Times New Roman"/>
                        <a:ea typeface="Times New Roman"/>
                      </a:endParaRPr>
                    </a:p>
                  </a:txBody>
                  <a:tcPr marL="38890" marR="38890" marT="0" marB="0" anchor="ctr"/>
                </a:tc>
              </a:tr>
              <a:tr h="133337">
                <a:tc>
                  <a:txBody>
                    <a:bodyPr/>
                    <a:lstStyle/>
                    <a:p>
                      <a:pPr algn="ctr">
                        <a:spcAft>
                          <a:spcPts val="0"/>
                        </a:spcAft>
                      </a:pPr>
                      <a:r>
                        <a:rPr lang="pt-BR" sz="900">
                          <a:effectLst/>
                        </a:rPr>
                        <a:t>2009</a:t>
                      </a:r>
                      <a:endParaRPr lang="pt-BR" sz="1000">
                        <a:effectLst/>
                        <a:latin typeface="Times New Roman"/>
                        <a:ea typeface="Times New Roman"/>
                      </a:endParaRPr>
                    </a:p>
                  </a:txBody>
                  <a:tcPr marL="38890" marR="38890" marT="0" marB="0" anchor="ctr"/>
                </a:tc>
                <a:tc>
                  <a:txBody>
                    <a:bodyPr/>
                    <a:lstStyle/>
                    <a:p>
                      <a:pPr>
                        <a:spcAft>
                          <a:spcPts val="0"/>
                        </a:spcAft>
                      </a:pPr>
                      <a:r>
                        <a:rPr lang="pt-BR" sz="900">
                          <a:effectLst/>
                        </a:rPr>
                        <a:t>Apoio aos Estudantes do Ensino Superior</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Aluno</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Unidade</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217</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169</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(48)</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64.000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27.543</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dirty="0">
                          <a:effectLst/>
                        </a:rPr>
                        <a:t>(36.457)</a:t>
                      </a:r>
                      <a:endParaRPr lang="pt-BR" sz="1000" dirty="0">
                        <a:effectLst/>
                        <a:latin typeface="Times New Roman"/>
                        <a:ea typeface="Times New Roman"/>
                      </a:endParaRPr>
                    </a:p>
                  </a:txBody>
                  <a:tcPr marL="38890" marR="38890" marT="0" marB="0" anchor="ctr"/>
                </a:tc>
              </a:tr>
              <a:tr h="133337">
                <a:tc>
                  <a:txBody>
                    <a:bodyPr/>
                    <a:lstStyle/>
                    <a:p>
                      <a:pPr algn="ctr">
                        <a:spcAft>
                          <a:spcPts val="0"/>
                        </a:spcAft>
                      </a:pPr>
                      <a:r>
                        <a:rPr lang="pt-BR" sz="900">
                          <a:effectLst/>
                        </a:rPr>
                        <a:t>2011</a:t>
                      </a:r>
                      <a:endParaRPr lang="pt-BR" sz="1000">
                        <a:effectLst/>
                        <a:latin typeface="Times New Roman"/>
                        <a:ea typeface="Times New Roman"/>
                      </a:endParaRPr>
                    </a:p>
                  </a:txBody>
                  <a:tcPr marL="38890" marR="38890" marT="0" marB="0" anchor="ctr"/>
                </a:tc>
                <a:tc>
                  <a:txBody>
                    <a:bodyPr/>
                    <a:lstStyle/>
                    <a:p>
                      <a:pPr>
                        <a:spcAft>
                          <a:spcPts val="0"/>
                        </a:spcAft>
                      </a:pPr>
                      <a:r>
                        <a:rPr lang="pt-BR" sz="900">
                          <a:effectLst/>
                        </a:rPr>
                        <a:t>Manutenção da Educação de Jovens e Adultos</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Aluno</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Unidade</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50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71</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21</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40.000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36.846</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dirty="0">
                          <a:effectLst/>
                        </a:rPr>
                        <a:t>(3.154)</a:t>
                      </a:r>
                      <a:endParaRPr lang="pt-BR" sz="1000" dirty="0">
                        <a:effectLst/>
                        <a:latin typeface="Times New Roman"/>
                        <a:ea typeface="Times New Roman"/>
                      </a:endParaRPr>
                    </a:p>
                  </a:txBody>
                  <a:tcPr marL="38890" marR="38890" marT="0" marB="0" anchor="ctr"/>
                </a:tc>
              </a:tr>
              <a:tr h="133337">
                <a:tc>
                  <a:txBody>
                    <a:bodyPr/>
                    <a:lstStyle/>
                    <a:p>
                      <a:pPr algn="ctr">
                        <a:spcAft>
                          <a:spcPts val="0"/>
                        </a:spcAft>
                      </a:pPr>
                      <a:r>
                        <a:rPr lang="pt-BR" sz="900">
                          <a:effectLst/>
                        </a:rPr>
                        <a:t>0002</a:t>
                      </a:r>
                      <a:endParaRPr lang="pt-BR" sz="1000">
                        <a:effectLst/>
                        <a:latin typeface="Times New Roman"/>
                        <a:ea typeface="Times New Roman"/>
                      </a:endParaRPr>
                    </a:p>
                  </a:txBody>
                  <a:tcPr marL="38890" marR="38890" marT="0" marB="0" anchor="ctr"/>
                </a:tc>
                <a:tc>
                  <a:txBody>
                    <a:bodyPr/>
                    <a:lstStyle/>
                    <a:p>
                      <a:pPr>
                        <a:spcAft>
                          <a:spcPts val="0"/>
                        </a:spcAft>
                      </a:pPr>
                      <a:r>
                        <a:rPr lang="pt-BR" sz="900">
                          <a:effectLst/>
                        </a:rPr>
                        <a:t>Amortização da Dívida da Educação </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Contrato</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Unidade</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4</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(4)</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31.000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dirty="0">
                          <a:effectLst/>
                        </a:rPr>
                        <a:t>(31.000)</a:t>
                      </a:r>
                      <a:endParaRPr lang="pt-BR" sz="1000" dirty="0">
                        <a:effectLst/>
                        <a:latin typeface="Times New Roman"/>
                        <a:ea typeface="Times New Roman"/>
                      </a:endParaRPr>
                    </a:p>
                  </a:txBody>
                  <a:tcPr marL="38890" marR="38890" marT="0" marB="0" anchor="ctr"/>
                </a:tc>
              </a:tr>
            </a:tbl>
          </a:graphicData>
        </a:graphic>
      </p:graphicFrame>
    </p:spTree>
    <p:extLst>
      <p:ext uri="{BB962C8B-B14F-4D97-AF65-F5344CB8AC3E}">
        <p14:creationId xmlns:p14="http://schemas.microsoft.com/office/powerpoint/2010/main" val="32248759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95536" y="530352"/>
            <a:ext cx="8291264" cy="5994992"/>
          </a:xfrm>
        </p:spPr>
        <p:txBody>
          <a:bodyPr>
            <a:normAutofit fontScale="47500" lnSpcReduction="20000"/>
          </a:bodyPr>
          <a:lstStyle/>
          <a:p>
            <a:pPr marL="0" indent="0" algn="just">
              <a:buNone/>
            </a:pPr>
            <a:r>
              <a:rPr lang="pt-BR" sz="2900" b="1" u="sng" dirty="0"/>
              <a:t>Projeto Atividade 1002</a:t>
            </a:r>
            <a:endParaRPr lang="pt-BR" sz="2900" dirty="0"/>
          </a:p>
          <a:p>
            <a:pPr marL="0" indent="0" algn="just">
              <a:buNone/>
            </a:pPr>
            <a:r>
              <a:rPr lang="pt-BR" sz="2900" dirty="0" smtClean="0"/>
              <a:t>Aterro </a:t>
            </a:r>
            <a:r>
              <a:rPr lang="pt-BR" sz="2900" dirty="0"/>
              <a:t>Creche Loteamento João </a:t>
            </a:r>
            <a:r>
              <a:rPr lang="pt-BR" sz="2900" dirty="0" err="1" smtClean="0"/>
              <a:t>Berns</a:t>
            </a:r>
            <a:endParaRPr lang="pt-BR" sz="2900" dirty="0" smtClean="0"/>
          </a:p>
          <a:p>
            <a:pPr marL="0" indent="0" algn="just">
              <a:buNone/>
            </a:pPr>
            <a:r>
              <a:rPr lang="pt-BR" sz="2900" b="1" u="sng" dirty="0"/>
              <a:t>Projeto Atividade 2004</a:t>
            </a:r>
            <a:endParaRPr lang="pt-BR" sz="2900" dirty="0"/>
          </a:p>
          <a:p>
            <a:pPr marL="0" indent="0" algn="just">
              <a:buNone/>
            </a:pPr>
            <a:r>
              <a:rPr lang="pt-BR" sz="2900" dirty="0"/>
              <a:t>Itens de alimentação para a rede de ensino infantil – com a creche – e fundamental.</a:t>
            </a:r>
          </a:p>
          <a:p>
            <a:pPr marL="0" indent="0" algn="just">
              <a:buNone/>
            </a:pPr>
            <a:r>
              <a:rPr lang="pt-BR" sz="2900" dirty="0"/>
              <a:t> </a:t>
            </a:r>
            <a:r>
              <a:rPr lang="pt-BR" sz="2900" b="1" u="sng" dirty="0" smtClean="0"/>
              <a:t>Projeto </a:t>
            </a:r>
            <a:r>
              <a:rPr lang="pt-BR" sz="2900" b="1" u="sng" dirty="0"/>
              <a:t>Atividade 2005</a:t>
            </a:r>
            <a:endParaRPr lang="pt-BR" sz="2900" dirty="0"/>
          </a:p>
          <a:p>
            <a:pPr marL="0" indent="0" algn="just">
              <a:buNone/>
            </a:pPr>
            <a:r>
              <a:rPr lang="pt-BR" sz="2900" dirty="0"/>
              <a:t>Tarifas bancárias, inscrições Fórum </a:t>
            </a:r>
            <a:r>
              <a:rPr lang="pt-BR" sz="2900" dirty="0" err="1"/>
              <a:t>Undime</a:t>
            </a:r>
            <a:r>
              <a:rPr lang="pt-BR" sz="2900" dirty="0"/>
              <a:t>, Curso Eletricista, patrocínio pós graduação, adiantamento para pequenas despesas, vale alimentação, salários, encargos patronais, estagiários, </a:t>
            </a:r>
            <a:r>
              <a:rPr lang="pt-BR" sz="2900" dirty="0" err="1"/>
              <a:t>iprev</a:t>
            </a:r>
            <a:r>
              <a:rPr lang="pt-BR" sz="2900" dirty="0"/>
              <a:t>, material permanente, diária, combustível, energia elétrica, água, seguro veículos, palestrantes, cópia/digitalização, manutenção TI, material de consumo (gás, limpeza, copa), , internet, locação de sistema </a:t>
            </a:r>
            <a:r>
              <a:rPr lang="pt-BR" sz="2900" dirty="0" err="1"/>
              <a:t>betha</a:t>
            </a:r>
            <a:r>
              <a:rPr lang="pt-BR" sz="2900" dirty="0"/>
              <a:t> notas de frequência, manutenção de veículo, licenciamento veículo e DPVAT, certificado digital, assinatura jornal, serviços de pintura, lavação veículo, entre outras.</a:t>
            </a:r>
          </a:p>
          <a:p>
            <a:pPr marL="0" indent="0" algn="just">
              <a:buNone/>
            </a:pPr>
            <a:r>
              <a:rPr lang="pt-BR" sz="2900" dirty="0"/>
              <a:t> </a:t>
            </a:r>
            <a:r>
              <a:rPr lang="pt-BR" sz="2900" b="1" u="sng" dirty="0" smtClean="0"/>
              <a:t>Projeto </a:t>
            </a:r>
            <a:r>
              <a:rPr lang="pt-BR" sz="2900" b="1" u="sng" dirty="0"/>
              <a:t>Atividade 2006</a:t>
            </a:r>
            <a:endParaRPr lang="pt-BR" sz="2900" dirty="0"/>
          </a:p>
          <a:p>
            <a:pPr marL="0" indent="0" algn="just">
              <a:buNone/>
            </a:pPr>
            <a:r>
              <a:rPr lang="pt-BR" sz="2900" dirty="0"/>
              <a:t>Se refere a energia elétrica e água da rede </a:t>
            </a:r>
            <a:r>
              <a:rPr lang="pt-BR" sz="2900" dirty="0" err="1"/>
              <a:t>infantil,estagiários</a:t>
            </a:r>
            <a:r>
              <a:rPr lang="pt-BR" sz="2900" dirty="0"/>
              <a:t>, serviços técnicos de informática, despesa de pessoal, encargos patronais cópia/impressão, calhas, barra de apoio, serviço de pintura, serviços de solda, internet, material de consumo (limpeza, copa, cozinha), locação de sistema notas de frequência, vale alimentação, material educativo, entre outras.</a:t>
            </a:r>
          </a:p>
          <a:p>
            <a:pPr marL="0" indent="0" algn="just">
              <a:buNone/>
            </a:pPr>
            <a:r>
              <a:rPr lang="pt-BR" sz="2900" dirty="0"/>
              <a:t> </a:t>
            </a:r>
            <a:r>
              <a:rPr lang="pt-BR" sz="2900" b="1" u="sng" dirty="0" smtClean="0"/>
              <a:t>Projeto </a:t>
            </a:r>
            <a:r>
              <a:rPr lang="pt-BR" sz="2900" b="1" u="sng" dirty="0"/>
              <a:t>Atividade 2007</a:t>
            </a:r>
            <a:endParaRPr lang="pt-BR" sz="2900" dirty="0"/>
          </a:p>
          <a:p>
            <a:pPr marL="0" indent="0" algn="just">
              <a:buNone/>
            </a:pPr>
            <a:r>
              <a:rPr lang="pt-BR" sz="2900" dirty="0"/>
              <a:t>Tudo que é para o transporte escolar. *Taxa de licenciamento, DPVAT, peças e manutenção de veículos,  hora oficina, , lavação, salários, vale alimentação, combustível, pneus, uniformes motoristas e monitores, leitor biométrico, locação de veículo, entre outros.</a:t>
            </a:r>
          </a:p>
          <a:p>
            <a:pPr marL="0" indent="0" algn="just">
              <a:buNone/>
            </a:pPr>
            <a:r>
              <a:rPr lang="pt-BR" sz="2900" dirty="0"/>
              <a:t> </a:t>
            </a:r>
            <a:r>
              <a:rPr lang="pt-BR" sz="2900" b="1" u="sng" dirty="0" smtClean="0"/>
              <a:t>Projeto </a:t>
            </a:r>
            <a:r>
              <a:rPr lang="pt-BR" sz="2900" b="1" u="sng" dirty="0"/>
              <a:t>Atividade 2008</a:t>
            </a:r>
            <a:endParaRPr lang="pt-BR" sz="2900" dirty="0"/>
          </a:p>
          <a:p>
            <a:pPr marL="0" indent="0" algn="just">
              <a:buNone/>
            </a:pPr>
            <a:r>
              <a:rPr lang="pt-BR" sz="2900" dirty="0"/>
              <a:t>Aquisição de passe escolar para estudantes do ensino médio e consulta de saldos e também conserto e manutenção de veículos.</a:t>
            </a:r>
          </a:p>
          <a:p>
            <a:pPr marL="0" indent="0" algn="just">
              <a:buNone/>
            </a:pPr>
            <a:r>
              <a:rPr lang="pt-BR" sz="2900" dirty="0"/>
              <a:t> </a:t>
            </a:r>
            <a:r>
              <a:rPr lang="pt-BR" sz="2900" b="1" u="sng" dirty="0" smtClean="0"/>
              <a:t>Projeto </a:t>
            </a:r>
            <a:r>
              <a:rPr lang="pt-BR" sz="2900" b="1" u="sng" dirty="0"/>
              <a:t>Atividade 2009</a:t>
            </a:r>
            <a:endParaRPr lang="pt-BR" sz="2900" dirty="0"/>
          </a:p>
          <a:p>
            <a:pPr marL="0" indent="0" algn="just">
              <a:buNone/>
            </a:pPr>
            <a:r>
              <a:rPr lang="pt-BR" sz="2900" dirty="0"/>
              <a:t>Aquisição de passe escolar para estudantes do ensino superior, </a:t>
            </a:r>
          </a:p>
          <a:p>
            <a:pPr marL="0" indent="0" algn="just">
              <a:buNone/>
            </a:pPr>
            <a:r>
              <a:rPr lang="pt-BR" sz="2900" dirty="0"/>
              <a:t> </a:t>
            </a:r>
            <a:r>
              <a:rPr lang="pt-BR" sz="2900" b="1" u="sng" dirty="0" smtClean="0"/>
              <a:t>Projeto </a:t>
            </a:r>
            <a:r>
              <a:rPr lang="pt-BR" sz="2900" b="1" u="sng" dirty="0"/>
              <a:t>Atividade 2011</a:t>
            </a:r>
            <a:endParaRPr lang="pt-BR" sz="2900" dirty="0"/>
          </a:p>
          <a:p>
            <a:pPr marL="0" indent="0" algn="just">
              <a:buNone/>
            </a:pPr>
            <a:r>
              <a:rPr lang="pt-BR" sz="2900" dirty="0"/>
              <a:t>Pagamento empresa que presta serviços para realização do supletivo</a:t>
            </a:r>
            <a:r>
              <a:rPr lang="pt-BR" sz="2900" dirty="0" smtClean="0"/>
              <a:t>.</a:t>
            </a:r>
          </a:p>
          <a:p>
            <a:pPr marL="0" indent="0" algn="just">
              <a:buNone/>
            </a:pPr>
            <a:endParaRPr lang="pt-BR" sz="2900" dirty="0"/>
          </a:p>
          <a:p>
            <a:endParaRPr lang="pt-BR" dirty="0"/>
          </a:p>
          <a:p>
            <a:endParaRPr lang="pt-BR" dirty="0"/>
          </a:p>
        </p:txBody>
      </p:sp>
    </p:spTree>
    <p:extLst>
      <p:ext uri="{BB962C8B-B14F-4D97-AF65-F5344CB8AC3E}">
        <p14:creationId xmlns:p14="http://schemas.microsoft.com/office/powerpoint/2010/main" val="13927073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idx="1"/>
            <p:extLst>
              <p:ext uri="{D42A27DB-BD31-4B8C-83A1-F6EECF244321}">
                <p14:modId xmlns:p14="http://schemas.microsoft.com/office/powerpoint/2010/main" val="3195291253"/>
              </p:ext>
            </p:extLst>
          </p:nvPr>
        </p:nvGraphicFramePr>
        <p:xfrm>
          <a:off x="395536" y="620688"/>
          <a:ext cx="8183563" cy="2042160"/>
        </p:xfrm>
        <a:graphic>
          <a:graphicData uri="http://schemas.openxmlformats.org/drawingml/2006/table">
            <a:tbl>
              <a:tblPr>
                <a:tableStyleId>{5C22544A-7EE6-4342-B048-85BDC9FD1C3A}</a:tableStyleId>
              </a:tblPr>
              <a:tblGrid>
                <a:gridCol w="671593"/>
                <a:gridCol w="2193941"/>
                <a:gridCol w="672129"/>
                <a:gridCol w="544998"/>
                <a:gridCol w="683931"/>
                <a:gridCol w="683931"/>
                <a:gridCol w="684467"/>
                <a:gridCol w="684467"/>
                <a:gridCol w="684467"/>
                <a:gridCol w="679639"/>
              </a:tblGrid>
              <a:tr h="266674">
                <a:tc rowSpan="2">
                  <a:txBody>
                    <a:bodyPr/>
                    <a:lstStyle/>
                    <a:p>
                      <a:pPr algn="ctr">
                        <a:spcAft>
                          <a:spcPts val="0"/>
                        </a:spcAft>
                      </a:pPr>
                      <a:r>
                        <a:rPr lang="pt-BR" sz="900" dirty="0">
                          <a:effectLst/>
                        </a:rPr>
                        <a:t> </a:t>
                      </a:r>
                      <a:endParaRPr lang="pt-BR" sz="1000" dirty="0">
                        <a:effectLst/>
                      </a:endParaRPr>
                    </a:p>
                    <a:p>
                      <a:pPr algn="ctr">
                        <a:spcAft>
                          <a:spcPts val="0"/>
                        </a:spcAft>
                      </a:pPr>
                      <a:r>
                        <a:rPr lang="pt-BR" sz="900" dirty="0">
                          <a:effectLst/>
                        </a:rPr>
                        <a:t> </a:t>
                      </a:r>
                      <a:endParaRPr lang="pt-BR" sz="1000" dirty="0">
                        <a:effectLst/>
                      </a:endParaRPr>
                    </a:p>
                    <a:p>
                      <a:pPr algn="ctr">
                        <a:spcAft>
                          <a:spcPts val="0"/>
                        </a:spcAft>
                      </a:pPr>
                      <a:r>
                        <a:rPr lang="pt-BR" sz="900" dirty="0">
                          <a:effectLst/>
                        </a:rPr>
                        <a:t>Código</a:t>
                      </a:r>
                      <a:endParaRPr lang="pt-BR" sz="1000" dirty="0">
                        <a:effectLst/>
                        <a:latin typeface="Times New Roman"/>
                        <a:ea typeface="Times New Roman"/>
                      </a:endParaRPr>
                    </a:p>
                  </a:txBody>
                  <a:tcPr marL="38890" marR="38890" marT="0" marB="0"/>
                </a:tc>
                <a:tc rowSpan="2">
                  <a:txBody>
                    <a:bodyPr/>
                    <a:lstStyle/>
                    <a:p>
                      <a:pPr algn="ctr">
                        <a:spcAft>
                          <a:spcPts val="0"/>
                        </a:spcAft>
                      </a:pPr>
                      <a:r>
                        <a:rPr lang="pt-BR" sz="900">
                          <a:effectLst/>
                        </a:rPr>
                        <a:t> </a:t>
                      </a:r>
                      <a:endParaRPr lang="pt-BR" sz="1000">
                        <a:effectLst/>
                      </a:endParaRPr>
                    </a:p>
                    <a:p>
                      <a:pPr algn="ctr">
                        <a:spcAft>
                          <a:spcPts val="0"/>
                        </a:spcAft>
                      </a:pPr>
                      <a:r>
                        <a:rPr lang="pt-BR" sz="900">
                          <a:effectLst/>
                        </a:rPr>
                        <a:t> </a:t>
                      </a:r>
                      <a:endParaRPr lang="pt-BR" sz="1000">
                        <a:effectLst/>
                      </a:endParaRPr>
                    </a:p>
                    <a:p>
                      <a:pPr algn="ctr">
                        <a:spcAft>
                          <a:spcPts val="0"/>
                        </a:spcAft>
                      </a:pPr>
                      <a:r>
                        <a:rPr lang="pt-BR" sz="900">
                          <a:effectLst/>
                        </a:rPr>
                        <a:t>Programa/Ação</a:t>
                      </a:r>
                      <a:endParaRPr lang="pt-BR" sz="1000">
                        <a:effectLst/>
                        <a:latin typeface="Times New Roman"/>
                        <a:ea typeface="Times New Roman"/>
                      </a:endParaRPr>
                    </a:p>
                  </a:txBody>
                  <a:tcPr marL="38890" marR="38890" marT="0" marB="0"/>
                </a:tc>
                <a:tc rowSpan="2">
                  <a:txBody>
                    <a:bodyPr/>
                    <a:lstStyle/>
                    <a:p>
                      <a:pPr algn="ctr">
                        <a:spcAft>
                          <a:spcPts val="0"/>
                        </a:spcAft>
                      </a:pPr>
                      <a:r>
                        <a:rPr lang="pt-BR" sz="900">
                          <a:effectLst/>
                        </a:rPr>
                        <a:t> </a:t>
                      </a:r>
                      <a:endParaRPr lang="pt-BR" sz="1000">
                        <a:effectLst/>
                      </a:endParaRPr>
                    </a:p>
                    <a:p>
                      <a:pPr algn="ctr">
                        <a:spcAft>
                          <a:spcPts val="0"/>
                        </a:spcAft>
                      </a:pPr>
                      <a:r>
                        <a:rPr lang="pt-BR" sz="900">
                          <a:effectLst/>
                        </a:rPr>
                        <a:t> </a:t>
                      </a:r>
                      <a:endParaRPr lang="pt-BR" sz="1000">
                        <a:effectLst/>
                      </a:endParaRPr>
                    </a:p>
                    <a:p>
                      <a:pPr algn="ctr">
                        <a:spcAft>
                          <a:spcPts val="0"/>
                        </a:spcAft>
                      </a:pPr>
                      <a:r>
                        <a:rPr lang="pt-BR" sz="900">
                          <a:effectLst/>
                        </a:rPr>
                        <a:t>Produto</a:t>
                      </a:r>
                      <a:endParaRPr lang="pt-BR" sz="1000">
                        <a:effectLst/>
                        <a:latin typeface="Times New Roman"/>
                        <a:ea typeface="Times New Roman"/>
                      </a:endParaRPr>
                    </a:p>
                  </a:txBody>
                  <a:tcPr marL="38890" marR="38890" marT="0" marB="0"/>
                </a:tc>
                <a:tc rowSpan="2">
                  <a:txBody>
                    <a:bodyPr/>
                    <a:lstStyle/>
                    <a:p>
                      <a:pPr algn="ctr">
                        <a:spcAft>
                          <a:spcPts val="0"/>
                        </a:spcAft>
                      </a:pPr>
                      <a:r>
                        <a:rPr lang="pt-BR" sz="900">
                          <a:effectLst/>
                        </a:rPr>
                        <a:t> </a:t>
                      </a:r>
                      <a:endParaRPr lang="pt-BR" sz="1000">
                        <a:effectLst/>
                      </a:endParaRPr>
                    </a:p>
                    <a:p>
                      <a:pPr algn="ctr">
                        <a:spcAft>
                          <a:spcPts val="0"/>
                        </a:spcAft>
                      </a:pPr>
                      <a:r>
                        <a:rPr lang="pt-BR" sz="900">
                          <a:effectLst/>
                        </a:rPr>
                        <a:t>Unidade</a:t>
                      </a:r>
                      <a:endParaRPr lang="pt-BR" sz="1000">
                        <a:effectLst/>
                      </a:endParaRPr>
                    </a:p>
                    <a:p>
                      <a:pPr algn="ctr">
                        <a:spcAft>
                          <a:spcPts val="0"/>
                        </a:spcAft>
                      </a:pPr>
                      <a:r>
                        <a:rPr lang="pt-BR" sz="900">
                          <a:effectLst/>
                        </a:rPr>
                        <a:t>Medida</a:t>
                      </a:r>
                      <a:endParaRPr lang="pt-BR" sz="1000">
                        <a:effectLst/>
                        <a:latin typeface="Times New Roman"/>
                        <a:ea typeface="Times New Roman"/>
                      </a:endParaRPr>
                    </a:p>
                  </a:txBody>
                  <a:tcPr marL="38890" marR="38890" marT="0" marB="0"/>
                </a:tc>
                <a:tc gridSpan="3">
                  <a:txBody>
                    <a:bodyPr/>
                    <a:lstStyle/>
                    <a:p>
                      <a:pPr algn="ctr">
                        <a:spcBef>
                          <a:spcPts val="1200"/>
                        </a:spcBef>
                        <a:spcAft>
                          <a:spcPts val="0"/>
                        </a:spcAft>
                      </a:pPr>
                      <a:r>
                        <a:rPr lang="pt-BR" sz="900">
                          <a:effectLst/>
                        </a:rPr>
                        <a:t>Meta Física</a:t>
                      </a:r>
                      <a:endParaRPr lang="pt-BR" sz="900" b="1">
                        <a:effectLst/>
                        <a:latin typeface="Times New Roman"/>
                      </a:endParaRPr>
                    </a:p>
                  </a:txBody>
                  <a:tcPr marL="38890" marR="38890" marT="0" marB="0"/>
                </a:tc>
                <a:tc hMerge="1">
                  <a:txBody>
                    <a:bodyPr/>
                    <a:lstStyle/>
                    <a:p>
                      <a:endParaRPr lang="pt-BR"/>
                    </a:p>
                  </a:txBody>
                  <a:tcPr/>
                </a:tc>
                <a:tc hMerge="1">
                  <a:txBody>
                    <a:bodyPr/>
                    <a:lstStyle/>
                    <a:p>
                      <a:endParaRPr lang="pt-BR"/>
                    </a:p>
                  </a:txBody>
                  <a:tcPr/>
                </a:tc>
                <a:tc gridSpan="3">
                  <a:txBody>
                    <a:bodyPr/>
                    <a:lstStyle/>
                    <a:p>
                      <a:pPr algn="ctr">
                        <a:spcBef>
                          <a:spcPts val="1200"/>
                        </a:spcBef>
                        <a:spcAft>
                          <a:spcPts val="0"/>
                        </a:spcAft>
                      </a:pPr>
                      <a:r>
                        <a:rPr lang="pt-BR" sz="900">
                          <a:effectLst/>
                        </a:rPr>
                        <a:t>Meta Financeira</a:t>
                      </a:r>
                    </a:p>
                    <a:p>
                      <a:pPr algn="ctr">
                        <a:spcAft>
                          <a:spcPts val="0"/>
                        </a:spcAft>
                      </a:pPr>
                      <a:r>
                        <a:rPr lang="pt-BR" sz="900">
                          <a:effectLst/>
                        </a:rPr>
                        <a:t> </a:t>
                      </a:r>
                      <a:endParaRPr lang="pt-BR" sz="1000">
                        <a:effectLst/>
                        <a:latin typeface="Times New Roman"/>
                        <a:ea typeface="Times New Roman"/>
                      </a:endParaRPr>
                    </a:p>
                  </a:txBody>
                  <a:tcPr marL="38890" marR="38890" marT="0" marB="0"/>
                </a:tc>
                <a:tc hMerge="1">
                  <a:txBody>
                    <a:bodyPr/>
                    <a:lstStyle/>
                    <a:p>
                      <a:endParaRPr lang="pt-BR"/>
                    </a:p>
                  </a:txBody>
                  <a:tcPr/>
                </a:tc>
                <a:tc hMerge="1">
                  <a:txBody>
                    <a:bodyPr/>
                    <a:lstStyle/>
                    <a:p>
                      <a:endParaRPr lang="pt-BR"/>
                    </a:p>
                  </a:txBody>
                  <a:tcPr/>
                </a:tc>
              </a:tr>
              <a:tr h="266674">
                <a:tc v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c>
                  <a:txBody>
                    <a:bodyPr/>
                    <a:lstStyle/>
                    <a:p>
                      <a:pPr algn="ctr">
                        <a:spcAft>
                          <a:spcPts val="0"/>
                        </a:spcAft>
                      </a:pPr>
                      <a:r>
                        <a:rPr lang="pt-BR" sz="900">
                          <a:effectLst/>
                        </a:rPr>
                        <a:t> </a:t>
                      </a:r>
                      <a:endParaRPr lang="pt-BR" sz="1000">
                        <a:effectLst/>
                      </a:endParaRPr>
                    </a:p>
                    <a:p>
                      <a:pPr algn="ctr">
                        <a:spcAft>
                          <a:spcPts val="0"/>
                        </a:spcAft>
                      </a:pPr>
                      <a:r>
                        <a:rPr lang="pt-BR" sz="900">
                          <a:effectLst/>
                        </a:rPr>
                        <a:t>Prevista</a:t>
                      </a:r>
                      <a:endParaRPr lang="pt-BR" sz="1000">
                        <a:effectLst/>
                        <a:latin typeface="Times New Roman"/>
                        <a:ea typeface="Times New Roman"/>
                      </a:endParaRPr>
                    </a:p>
                  </a:txBody>
                  <a:tcPr marL="38890" marR="38890" marT="0" marB="0"/>
                </a:tc>
                <a:tc>
                  <a:txBody>
                    <a:bodyPr/>
                    <a:lstStyle/>
                    <a:p>
                      <a:pPr algn="ctr">
                        <a:spcAft>
                          <a:spcPts val="0"/>
                        </a:spcAft>
                      </a:pPr>
                      <a:r>
                        <a:rPr lang="pt-BR" sz="900">
                          <a:effectLst/>
                        </a:rPr>
                        <a:t> </a:t>
                      </a:r>
                      <a:endParaRPr lang="pt-BR" sz="1000">
                        <a:effectLst/>
                      </a:endParaRPr>
                    </a:p>
                    <a:p>
                      <a:pPr algn="ctr">
                        <a:spcAft>
                          <a:spcPts val="0"/>
                        </a:spcAft>
                      </a:pPr>
                      <a:r>
                        <a:rPr lang="pt-BR" sz="900">
                          <a:effectLst/>
                        </a:rPr>
                        <a:t>Realizada</a:t>
                      </a:r>
                      <a:endParaRPr lang="pt-BR" sz="1000">
                        <a:effectLst/>
                        <a:latin typeface="Times New Roman"/>
                        <a:ea typeface="Times New Roman"/>
                      </a:endParaRPr>
                    </a:p>
                  </a:txBody>
                  <a:tcPr marL="38890" marR="38890" marT="0" marB="0"/>
                </a:tc>
                <a:tc>
                  <a:txBody>
                    <a:bodyPr/>
                    <a:lstStyle/>
                    <a:p>
                      <a:pPr algn="ctr">
                        <a:spcAft>
                          <a:spcPts val="0"/>
                        </a:spcAft>
                      </a:pPr>
                      <a:r>
                        <a:rPr lang="pt-BR" sz="900">
                          <a:effectLst/>
                        </a:rPr>
                        <a:t> </a:t>
                      </a:r>
                      <a:endParaRPr lang="pt-BR" sz="1000">
                        <a:effectLst/>
                      </a:endParaRPr>
                    </a:p>
                    <a:p>
                      <a:pPr algn="ctr">
                        <a:spcAft>
                          <a:spcPts val="0"/>
                        </a:spcAft>
                      </a:pPr>
                      <a:r>
                        <a:rPr lang="pt-BR" sz="900">
                          <a:effectLst/>
                        </a:rPr>
                        <a:t>Diferença</a:t>
                      </a:r>
                      <a:endParaRPr lang="pt-BR" sz="1000">
                        <a:effectLst/>
                        <a:latin typeface="Times New Roman"/>
                        <a:ea typeface="Times New Roman"/>
                      </a:endParaRPr>
                    </a:p>
                  </a:txBody>
                  <a:tcPr marL="38890" marR="38890" marT="0" marB="0"/>
                </a:tc>
                <a:tc>
                  <a:txBody>
                    <a:bodyPr/>
                    <a:lstStyle/>
                    <a:p>
                      <a:pPr algn="ctr">
                        <a:spcAft>
                          <a:spcPts val="0"/>
                        </a:spcAft>
                      </a:pPr>
                      <a:r>
                        <a:rPr lang="pt-BR" sz="900">
                          <a:effectLst/>
                        </a:rPr>
                        <a:t> </a:t>
                      </a:r>
                      <a:endParaRPr lang="pt-BR" sz="1000">
                        <a:effectLst/>
                      </a:endParaRPr>
                    </a:p>
                    <a:p>
                      <a:pPr algn="ctr">
                        <a:spcAft>
                          <a:spcPts val="0"/>
                        </a:spcAft>
                      </a:pPr>
                      <a:r>
                        <a:rPr lang="pt-BR" sz="900">
                          <a:effectLst/>
                        </a:rPr>
                        <a:t>Prevista</a:t>
                      </a:r>
                      <a:endParaRPr lang="pt-BR" sz="1000">
                        <a:effectLst/>
                        <a:latin typeface="Times New Roman"/>
                        <a:ea typeface="Times New Roman"/>
                      </a:endParaRPr>
                    </a:p>
                  </a:txBody>
                  <a:tcPr marL="38890" marR="38890" marT="0" marB="0"/>
                </a:tc>
                <a:tc>
                  <a:txBody>
                    <a:bodyPr/>
                    <a:lstStyle/>
                    <a:p>
                      <a:pPr algn="ctr">
                        <a:spcAft>
                          <a:spcPts val="0"/>
                        </a:spcAft>
                      </a:pPr>
                      <a:r>
                        <a:rPr lang="pt-BR" sz="900">
                          <a:effectLst/>
                        </a:rPr>
                        <a:t> </a:t>
                      </a:r>
                      <a:endParaRPr lang="pt-BR" sz="1000">
                        <a:effectLst/>
                      </a:endParaRPr>
                    </a:p>
                    <a:p>
                      <a:pPr algn="ctr">
                        <a:spcAft>
                          <a:spcPts val="0"/>
                        </a:spcAft>
                      </a:pPr>
                      <a:r>
                        <a:rPr lang="pt-BR" sz="900">
                          <a:effectLst/>
                        </a:rPr>
                        <a:t>Realizada</a:t>
                      </a:r>
                      <a:endParaRPr lang="pt-BR" sz="1000">
                        <a:effectLst/>
                        <a:latin typeface="Times New Roman"/>
                        <a:ea typeface="Times New Roman"/>
                      </a:endParaRPr>
                    </a:p>
                  </a:txBody>
                  <a:tcPr marL="38890" marR="38890" marT="0" marB="0"/>
                </a:tc>
                <a:tc>
                  <a:txBody>
                    <a:bodyPr/>
                    <a:lstStyle/>
                    <a:p>
                      <a:pPr marL="228600" algn="ctr">
                        <a:spcAft>
                          <a:spcPts val="0"/>
                        </a:spcAft>
                      </a:pPr>
                      <a:r>
                        <a:rPr lang="pt-BR" sz="900">
                          <a:effectLst/>
                        </a:rPr>
                        <a:t> </a:t>
                      </a:r>
                      <a:endParaRPr lang="pt-BR" sz="1000">
                        <a:effectLst/>
                      </a:endParaRPr>
                    </a:p>
                    <a:p>
                      <a:pPr algn="ctr">
                        <a:spcAft>
                          <a:spcPts val="0"/>
                        </a:spcAft>
                      </a:pPr>
                      <a:r>
                        <a:rPr lang="pt-BR" sz="900">
                          <a:effectLst/>
                        </a:rPr>
                        <a:t>Diferença</a:t>
                      </a:r>
                      <a:endParaRPr lang="pt-BR" sz="1000">
                        <a:effectLst/>
                        <a:latin typeface="Times New Roman"/>
                        <a:ea typeface="Times New Roman"/>
                      </a:endParaRPr>
                    </a:p>
                  </a:txBody>
                  <a:tcPr marL="38890" marR="38890" marT="0" marB="0"/>
                </a:tc>
              </a:tr>
              <a:tr h="120003">
                <a:tc>
                  <a:txBody>
                    <a:bodyPr/>
                    <a:lstStyle/>
                    <a:p>
                      <a:pPr algn="ctr">
                        <a:spcAft>
                          <a:spcPts val="0"/>
                        </a:spcAft>
                      </a:pPr>
                      <a:r>
                        <a:rPr lang="pt-BR" sz="800">
                          <a:effectLst/>
                        </a:rPr>
                        <a:t>0007</a:t>
                      </a:r>
                      <a:endParaRPr lang="pt-BR" sz="1000">
                        <a:effectLst/>
                        <a:latin typeface="Times New Roman"/>
                        <a:ea typeface="Times New Roman"/>
                      </a:endParaRPr>
                    </a:p>
                  </a:txBody>
                  <a:tcPr marL="38890" marR="38890" marT="0" marB="0" anchor="b"/>
                </a:tc>
                <a:tc gridSpan="3">
                  <a:txBody>
                    <a:bodyPr/>
                    <a:lstStyle/>
                    <a:p>
                      <a:pPr>
                        <a:spcAft>
                          <a:spcPts val="0"/>
                        </a:spcAft>
                      </a:pPr>
                      <a:r>
                        <a:rPr lang="pt-BR" sz="800">
                          <a:effectLst/>
                        </a:rPr>
                        <a:t>CULTURA,  NOSSA IDENTIDADE E EXPRESSÃO</a:t>
                      </a:r>
                      <a:endParaRPr lang="pt-BR" sz="1000">
                        <a:effectLst/>
                        <a:latin typeface="Times New Roman"/>
                        <a:ea typeface="Times New Roman"/>
                      </a:endParaRPr>
                    </a:p>
                  </a:txBody>
                  <a:tcPr marL="38890" marR="38890" marT="0" marB="0" anchor="b"/>
                </a:tc>
                <a:tc hMerge="1">
                  <a:txBody>
                    <a:bodyPr/>
                    <a:lstStyle/>
                    <a:p>
                      <a:endParaRPr lang="pt-BR"/>
                    </a:p>
                  </a:txBody>
                  <a:tcPr/>
                </a:tc>
                <a:tc hMerge="1">
                  <a:txBody>
                    <a:bodyPr/>
                    <a:lstStyle/>
                    <a:p>
                      <a:endParaRPr lang="pt-BR"/>
                    </a:p>
                  </a:txBody>
                  <a:tcPr/>
                </a:tc>
                <a:tc>
                  <a:txBody>
                    <a:bodyPr/>
                    <a:lstStyle/>
                    <a:p>
                      <a:pPr algn="r">
                        <a:spcAft>
                          <a:spcPts val="0"/>
                        </a:spcAft>
                      </a:pPr>
                      <a:r>
                        <a:rPr lang="pt-BR" sz="800">
                          <a:effectLst/>
                        </a:rPr>
                        <a:t> </a:t>
                      </a:r>
                      <a:endParaRPr lang="pt-BR" sz="1000">
                        <a:effectLst/>
                        <a:latin typeface="Times New Roman"/>
                        <a:ea typeface="Times New Roman"/>
                      </a:endParaRPr>
                    </a:p>
                  </a:txBody>
                  <a:tcPr marL="38890" marR="38890" marT="0" marB="0" anchor="b"/>
                </a:tc>
                <a:tc>
                  <a:txBody>
                    <a:bodyPr/>
                    <a:lstStyle/>
                    <a:p>
                      <a:pPr algn="r">
                        <a:spcAft>
                          <a:spcPts val="0"/>
                        </a:spcAft>
                      </a:pPr>
                      <a:r>
                        <a:rPr lang="pt-BR" sz="800">
                          <a:effectLst/>
                        </a:rPr>
                        <a:t> </a:t>
                      </a:r>
                      <a:endParaRPr lang="pt-BR" sz="1000">
                        <a:effectLst/>
                        <a:latin typeface="Times New Roman"/>
                        <a:ea typeface="Times New Roman"/>
                      </a:endParaRPr>
                    </a:p>
                  </a:txBody>
                  <a:tcPr marL="38890" marR="38890" marT="0" marB="0" anchor="b"/>
                </a:tc>
                <a:tc>
                  <a:txBody>
                    <a:bodyPr/>
                    <a:lstStyle/>
                    <a:p>
                      <a:pPr algn="r">
                        <a:spcAft>
                          <a:spcPts val="0"/>
                        </a:spcAft>
                      </a:pPr>
                      <a:r>
                        <a:rPr lang="pt-BR" sz="800">
                          <a:effectLst/>
                        </a:rPr>
                        <a:t> </a:t>
                      </a:r>
                      <a:endParaRPr lang="pt-BR" sz="1000">
                        <a:effectLst/>
                        <a:latin typeface="Times New Roman"/>
                        <a:ea typeface="Times New Roman"/>
                      </a:endParaRPr>
                    </a:p>
                  </a:txBody>
                  <a:tcPr marL="38890" marR="38890" marT="0" marB="0" anchor="b"/>
                </a:tc>
                <a:tc>
                  <a:txBody>
                    <a:bodyPr/>
                    <a:lstStyle/>
                    <a:p>
                      <a:pPr algn="r">
                        <a:spcAft>
                          <a:spcPts val="0"/>
                        </a:spcAft>
                      </a:pPr>
                      <a:r>
                        <a:rPr lang="pt-BR" sz="800">
                          <a:effectLst/>
                        </a:rPr>
                        <a:t> </a:t>
                      </a:r>
                      <a:endParaRPr lang="pt-BR" sz="1000">
                        <a:effectLst/>
                        <a:latin typeface="Times New Roman"/>
                        <a:ea typeface="Times New Roman"/>
                      </a:endParaRPr>
                    </a:p>
                  </a:txBody>
                  <a:tcPr marL="38890" marR="38890" marT="0" marB="0" anchor="b"/>
                </a:tc>
                <a:tc>
                  <a:txBody>
                    <a:bodyPr/>
                    <a:lstStyle/>
                    <a:p>
                      <a:pPr algn="r">
                        <a:spcAft>
                          <a:spcPts val="0"/>
                        </a:spcAft>
                      </a:pPr>
                      <a:r>
                        <a:rPr lang="pt-BR" sz="800">
                          <a:effectLst/>
                        </a:rPr>
                        <a:t> </a:t>
                      </a:r>
                      <a:endParaRPr lang="pt-BR" sz="1000">
                        <a:effectLst/>
                        <a:latin typeface="Times New Roman"/>
                        <a:ea typeface="Times New Roman"/>
                      </a:endParaRPr>
                    </a:p>
                  </a:txBody>
                  <a:tcPr marL="38890" marR="38890" marT="0" marB="0"/>
                </a:tc>
                <a:tc>
                  <a:txBody>
                    <a:bodyPr/>
                    <a:lstStyle/>
                    <a:p>
                      <a:pPr algn="r">
                        <a:spcAft>
                          <a:spcPts val="0"/>
                        </a:spcAft>
                      </a:pPr>
                      <a:r>
                        <a:rPr lang="pt-BR" sz="800">
                          <a:effectLst/>
                        </a:rPr>
                        <a:t> </a:t>
                      </a:r>
                      <a:endParaRPr lang="pt-BR" sz="1000">
                        <a:effectLst/>
                        <a:latin typeface="Times New Roman"/>
                        <a:ea typeface="Times New Roman"/>
                      </a:endParaRPr>
                    </a:p>
                  </a:txBody>
                  <a:tcPr marL="38890" marR="38890" marT="0" marB="0" anchor="b"/>
                </a:tc>
              </a:tr>
              <a:tr h="133337">
                <a:tc>
                  <a:txBody>
                    <a:bodyPr/>
                    <a:lstStyle/>
                    <a:p>
                      <a:pPr algn="ctr">
                        <a:spcAft>
                          <a:spcPts val="0"/>
                        </a:spcAft>
                      </a:pPr>
                      <a:r>
                        <a:rPr lang="pt-BR" sz="900" dirty="0">
                          <a:effectLst/>
                        </a:rPr>
                        <a:t>2012</a:t>
                      </a:r>
                      <a:endParaRPr lang="pt-BR" sz="1000" dirty="0">
                        <a:effectLst/>
                        <a:latin typeface="Times New Roman"/>
                        <a:ea typeface="Times New Roman"/>
                      </a:endParaRPr>
                    </a:p>
                  </a:txBody>
                  <a:tcPr marL="38890" marR="38890" marT="0" marB="0" anchor="ctr"/>
                </a:tc>
                <a:tc>
                  <a:txBody>
                    <a:bodyPr/>
                    <a:lstStyle/>
                    <a:p>
                      <a:pPr>
                        <a:spcAft>
                          <a:spcPts val="0"/>
                        </a:spcAft>
                      </a:pPr>
                      <a:r>
                        <a:rPr lang="pt-BR" sz="900" dirty="0">
                          <a:effectLst/>
                        </a:rPr>
                        <a:t>Manutenção da Biblioteca Municipal</a:t>
                      </a:r>
                      <a:endParaRPr lang="pt-BR" sz="1000" dirty="0">
                        <a:effectLst/>
                        <a:latin typeface="Times New Roman"/>
                        <a:ea typeface="Times New Roman"/>
                      </a:endParaRPr>
                    </a:p>
                  </a:txBody>
                  <a:tcPr marL="38890" marR="38890" marT="0" marB="0" anchor="ctr"/>
                </a:tc>
                <a:tc>
                  <a:txBody>
                    <a:bodyPr/>
                    <a:lstStyle/>
                    <a:p>
                      <a:pPr algn="ctr">
                        <a:spcAft>
                          <a:spcPts val="0"/>
                        </a:spcAft>
                      </a:pPr>
                      <a:r>
                        <a:rPr lang="pt-BR" sz="900">
                          <a:effectLst/>
                        </a:rPr>
                        <a:t>Visitas</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Unidade</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1.000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dirty="0" smtClean="0">
                          <a:effectLst/>
                        </a:rPr>
                        <a:t>1.054</a:t>
                      </a:r>
                      <a:r>
                        <a:rPr lang="pt-BR" sz="900" dirty="0">
                          <a:effectLst/>
                        </a:rPr>
                        <a:t> </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smtClean="0">
                          <a:effectLst/>
                          <a:latin typeface="+mn-lt"/>
                          <a:ea typeface="+mn-ea"/>
                        </a:rPr>
                        <a:t>54</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a:effectLst/>
                        </a:rPr>
                        <a:t>39.700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55.111</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15.411</a:t>
                      </a:r>
                      <a:endParaRPr lang="pt-BR" sz="1000">
                        <a:effectLst/>
                        <a:latin typeface="Times New Roman"/>
                        <a:ea typeface="Times New Roman"/>
                      </a:endParaRPr>
                    </a:p>
                  </a:txBody>
                  <a:tcPr marL="38890" marR="38890" marT="0" marB="0" anchor="ctr"/>
                </a:tc>
              </a:tr>
              <a:tr h="133337">
                <a:tc>
                  <a:txBody>
                    <a:bodyPr/>
                    <a:lstStyle/>
                    <a:p>
                      <a:pPr algn="ctr">
                        <a:spcAft>
                          <a:spcPts val="0"/>
                        </a:spcAft>
                      </a:pPr>
                      <a:r>
                        <a:rPr lang="pt-BR" sz="900" dirty="0">
                          <a:effectLst/>
                        </a:rPr>
                        <a:t>2013</a:t>
                      </a:r>
                      <a:endParaRPr lang="pt-BR" sz="1000" dirty="0">
                        <a:effectLst/>
                        <a:latin typeface="Times New Roman"/>
                        <a:ea typeface="Times New Roman"/>
                      </a:endParaRPr>
                    </a:p>
                  </a:txBody>
                  <a:tcPr marL="38890" marR="38890" marT="0" marB="0" anchor="ctr"/>
                </a:tc>
                <a:tc>
                  <a:txBody>
                    <a:bodyPr/>
                    <a:lstStyle/>
                    <a:p>
                      <a:pPr>
                        <a:spcAft>
                          <a:spcPts val="0"/>
                        </a:spcAft>
                      </a:pPr>
                      <a:r>
                        <a:rPr lang="pt-BR" sz="900" dirty="0">
                          <a:effectLst/>
                        </a:rPr>
                        <a:t>Apoio a Eventos, Grupos, </a:t>
                      </a:r>
                      <a:r>
                        <a:rPr lang="pt-BR" sz="900" dirty="0" err="1">
                          <a:effectLst/>
                        </a:rPr>
                        <a:t>Manifest</a:t>
                      </a:r>
                      <a:r>
                        <a:rPr lang="pt-BR" sz="900" dirty="0">
                          <a:effectLst/>
                        </a:rPr>
                        <a:t>. Culturais</a:t>
                      </a:r>
                      <a:endParaRPr lang="pt-BR" sz="1000" dirty="0">
                        <a:effectLst/>
                        <a:latin typeface="Times New Roman"/>
                        <a:ea typeface="Times New Roman"/>
                      </a:endParaRPr>
                    </a:p>
                  </a:txBody>
                  <a:tcPr marL="38890" marR="38890" marT="0" marB="0" anchor="ctr"/>
                </a:tc>
                <a:tc>
                  <a:txBody>
                    <a:bodyPr/>
                    <a:lstStyle/>
                    <a:p>
                      <a:pPr algn="ctr">
                        <a:spcAft>
                          <a:spcPts val="0"/>
                        </a:spcAft>
                      </a:pPr>
                      <a:r>
                        <a:rPr lang="pt-BR" sz="900">
                          <a:effectLst/>
                        </a:rPr>
                        <a:t>Diversos</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Unidade</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4</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3</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44.400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83.938</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39.538</a:t>
                      </a:r>
                      <a:endParaRPr lang="pt-BR" sz="1000">
                        <a:effectLst/>
                        <a:latin typeface="Times New Roman"/>
                        <a:ea typeface="Times New Roman"/>
                      </a:endParaRPr>
                    </a:p>
                  </a:txBody>
                  <a:tcPr marL="38890" marR="38890" marT="0" marB="0" anchor="ctr"/>
                </a:tc>
              </a:tr>
              <a:tr h="133337">
                <a:tc>
                  <a:txBody>
                    <a:bodyPr/>
                    <a:lstStyle/>
                    <a:p>
                      <a:pPr algn="ctr">
                        <a:spcAft>
                          <a:spcPts val="0"/>
                        </a:spcAft>
                      </a:pPr>
                      <a:r>
                        <a:rPr lang="pt-BR" sz="900">
                          <a:effectLst/>
                        </a:rPr>
                        <a:t>2014</a:t>
                      </a:r>
                      <a:endParaRPr lang="pt-BR" sz="1000">
                        <a:effectLst/>
                        <a:latin typeface="Times New Roman"/>
                        <a:ea typeface="Times New Roman"/>
                      </a:endParaRPr>
                    </a:p>
                  </a:txBody>
                  <a:tcPr marL="38890" marR="38890" marT="0" marB="0" anchor="ctr"/>
                </a:tc>
                <a:tc>
                  <a:txBody>
                    <a:bodyPr/>
                    <a:lstStyle/>
                    <a:p>
                      <a:pPr>
                        <a:spcAft>
                          <a:spcPts val="0"/>
                        </a:spcAft>
                      </a:pPr>
                      <a:r>
                        <a:rPr lang="pt-BR" sz="900" dirty="0" err="1">
                          <a:effectLst/>
                        </a:rPr>
                        <a:t>Preserv</a:t>
                      </a:r>
                      <a:r>
                        <a:rPr lang="pt-BR" sz="900" dirty="0">
                          <a:effectLst/>
                        </a:rPr>
                        <a:t>. e Recuperação Patrimônio Histórico</a:t>
                      </a:r>
                      <a:endParaRPr lang="pt-BR" sz="1000" dirty="0">
                        <a:effectLst/>
                        <a:latin typeface="Times New Roman"/>
                        <a:ea typeface="Times New Roman"/>
                      </a:endParaRPr>
                    </a:p>
                  </a:txBody>
                  <a:tcPr marL="38890" marR="38890" marT="0" marB="0" anchor="ctr"/>
                </a:tc>
                <a:tc>
                  <a:txBody>
                    <a:bodyPr/>
                    <a:lstStyle/>
                    <a:p>
                      <a:pPr algn="ctr">
                        <a:spcAft>
                          <a:spcPts val="0"/>
                        </a:spcAft>
                      </a:pPr>
                      <a:r>
                        <a:rPr lang="pt-BR" sz="900" dirty="0">
                          <a:effectLst/>
                        </a:rPr>
                        <a:t>Patrimônio </a:t>
                      </a:r>
                      <a:endParaRPr lang="pt-BR" sz="1000" dirty="0">
                        <a:effectLst/>
                        <a:latin typeface="Times New Roman"/>
                        <a:ea typeface="Times New Roman"/>
                      </a:endParaRPr>
                    </a:p>
                  </a:txBody>
                  <a:tcPr marL="38890" marR="38890" marT="0" marB="0" anchor="ctr"/>
                </a:tc>
                <a:tc>
                  <a:txBody>
                    <a:bodyPr/>
                    <a:lstStyle/>
                    <a:p>
                      <a:pPr algn="ctr">
                        <a:spcAft>
                          <a:spcPts val="0"/>
                        </a:spcAft>
                      </a:pPr>
                      <a:r>
                        <a:rPr lang="pt-BR" sz="900" dirty="0">
                          <a:effectLst/>
                        </a:rPr>
                        <a:t>Unidade</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1</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(1)</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6.000</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a:effectLst/>
                        </a:rPr>
                        <a:t>35.476</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29.476</a:t>
                      </a:r>
                      <a:endParaRPr lang="pt-BR" sz="1000">
                        <a:effectLst/>
                        <a:latin typeface="Times New Roman"/>
                        <a:ea typeface="Times New Roman"/>
                      </a:endParaRPr>
                    </a:p>
                  </a:txBody>
                  <a:tcPr marL="38890" marR="38890" marT="0" marB="0" anchor="ctr"/>
                </a:tc>
              </a:tr>
              <a:tr h="133337">
                <a:tc>
                  <a:txBody>
                    <a:bodyPr/>
                    <a:lstStyle/>
                    <a:p>
                      <a:pPr algn="ctr">
                        <a:spcAft>
                          <a:spcPts val="0"/>
                        </a:spcAft>
                      </a:pPr>
                      <a:r>
                        <a:rPr lang="pt-BR" sz="900">
                          <a:effectLst/>
                        </a:rPr>
                        <a:t>2022</a:t>
                      </a:r>
                      <a:endParaRPr lang="pt-BR" sz="1000">
                        <a:effectLst/>
                        <a:latin typeface="Times New Roman"/>
                        <a:ea typeface="Times New Roman"/>
                      </a:endParaRPr>
                    </a:p>
                  </a:txBody>
                  <a:tcPr marL="38890" marR="38890" marT="0" marB="0" anchor="ctr"/>
                </a:tc>
                <a:tc>
                  <a:txBody>
                    <a:bodyPr/>
                    <a:lstStyle/>
                    <a:p>
                      <a:pPr>
                        <a:spcAft>
                          <a:spcPts val="0"/>
                        </a:spcAft>
                      </a:pPr>
                      <a:r>
                        <a:rPr lang="pt-BR" sz="900">
                          <a:effectLst/>
                        </a:rPr>
                        <a:t>Manutenção do Projeto Escola de Música</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Aluno</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Unidade</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180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160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(20)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dirty="0">
                          <a:effectLst/>
                        </a:rPr>
                        <a:t>24.000</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29.164</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a:effectLst/>
                        </a:rPr>
                        <a:t>5.164</a:t>
                      </a:r>
                      <a:endParaRPr lang="pt-BR" sz="1000">
                        <a:effectLst/>
                        <a:latin typeface="Times New Roman"/>
                        <a:ea typeface="Times New Roman"/>
                      </a:endParaRPr>
                    </a:p>
                  </a:txBody>
                  <a:tcPr marL="38890" marR="38890" marT="0" marB="0" anchor="ctr"/>
                </a:tc>
              </a:tr>
              <a:tr h="133337">
                <a:tc>
                  <a:txBody>
                    <a:bodyPr/>
                    <a:lstStyle/>
                    <a:p>
                      <a:pPr algn="ctr">
                        <a:spcAft>
                          <a:spcPts val="0"/>
                        </a:spcAft>
                      </a:pPr>
                      <a:r>
                        <a:rPr lang="pt-BR" sz="900">
                          <a:effectLst/>
                        </a:rPr>
                        <a:t>1004</a:t>
                      </a:r>
                      <a:endParaRPr lang="pt-BR" sz="1000">
                        <a:effectLst/>
                        <a:latin typeface="Times New Roman"/>
                        <a:ea typeface="Times New Roman"/>
                      </a:endParaRPr>
                    </a:p>
                  </a:txBody>
                  <a:tcPr marL="38890" marR="38890" marT="0" marB="0" anchor="ctr"/>
                </a:tc>
                <a:tc>
                  <a:txBody>
                    <a:bodyPr/>
                    <a:lstStyle/>
                    <a:p>
                      <a:pPr>
                        <a:spcAft>
                          <a:spcPts val="0"/>
                        </a:spcAft>
                      </a:pPr>
                      <a:r>
                        <a:rPr lang="pt-BR" sz="900">
                          <a:effectLst/>
                        </a:rPr>
                        <a:t>Reforma e Revitalização do Centro Cultural</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Obra Exec.</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Unidade</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50.000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dirty="0">
                          <a:effectLst/>
                        </a:rPr>
                        <a:t>-</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(50.000)</a:t>
                      </a:r>
                      <a:endParaRPr lang="pt-BR" sz="1000" dirty="0">
                        <a:effectLst/>
                        <a:latin typeface="Times New Roman"/>
                        <a:ea typeface="Times New Roman"/>
                      </a:endParaRPr>
                    </a:p>
                  </a:txBody>
                  <a:tcPr marL="38890" marR="38890" marT="0" marB="0" anchor="ctr"/>
                </a:tc>
              </a:tr>
            </a:tbl>
          </a:graphicData>
        </a:graphic>
      </p:graphicFrame>
      <p:sp>
        <p:nvSpPr>
          <p:cNvPr id="5" name="Retângulo 4"/>
          <p:cNvSpPr/>
          <p:nvPr/>
        </p:nvSpPr>
        <p:spPr>
          <a:xfrm>
            <a:off x="421401" y="2780928"/>
            <a:ext cx="8208912" cy="3108543"/>
          </a:xfrm>
          <a:prstGeom prst="rect">
            <a:avLst/>
          </a:prstGeom>
        </p:spPr>
        <p:txBody>
          <a:bodyPr wrap="square">
            <a:spAutoFit/>
          </a:bodyPr>
          <a:lstStyle/>
          <a:p>
            <a:pPr algn="just"/>
            <a:r>
              <a:rPr lang="pt-BR" sz="1400" b="1" u="sng" dirty="0"/>
              <a:t>Projeto Atividade 2012</a:t>
            </a:r>
            <a:endParaRPr lang="pt-BR" sz="1400" dirty="0"/>
          </a:p>
          <a:p>
            <a:pPr algn="just"/>
            <a:r>
              <a:rPr lang="pt-BR" sz="1400" dirty="0"/>
              <a:t>Despesa pessoal, suporte técnico de informática. Mensalidade Software, vale alimentação, entre outros</a:t>
            </a:r>
          </a:p>
          <a:p>
            <a:pPr algn="just"/>
            <a:r>
              <a:rPr lang="pt-BR" sz="1400" dirty="0"/>
              <a:t> </a:t>
            </a:r>
            <a:r>
              <a:rPr lang="pt-BR" sz="1400" b="1" u="sng" dirty="0" smtClean="0"/>
              <a:t>Projeto </a:t>
            </a:r>
            <a:r>
              <a:rPr lang="pt-BR" sz="1400" b="1" u="sng" dirty="0"/>
              <a:t>Atividade 2013</a:t>
            </a:r>
            <a:endParaRPr lang="pt-BR" sz="1400" dirty="0"/>
          </a:p>
          <a:p>
            <a:pPr algn="just"/>
            <a:r>
              <a:rPr lang="pt-BR" sz="1400" dirty="0"/>
              <a:t>Diárias, estagiário, despesa de pessoal, encargos patronais, locação de imóvel escola de música, vale alimentação. Despesas 7 de setembro, escola de música, Recital, Formatura </a:t>
            </a:r>
            <a:r>
              <a:rPr lang="pt-BR" sz="1400" dirty="0" err="1"/>
              <a:t>Proerd</a:t>
            </a:r>
            <a:r>
              <a:rPr lang="pt-BR" sz="1400" dirty="0"/>
              <a:t> e Locação de Tendas.</a:t>
            </a:r>
          </a:p>
          <a:p>
            <a:pPr algn="just"/>
            <a:r>
              <a:rPr lang="pt-BR" sz="1400" dirty="0"/>
              <a:t> </a:t>
            </a:r>
            <a:r>
              <a:rPr lang="pt-BR" sz="1400" b="1" u="sng" dirty="0" smtClean="0"/>
              <a:t>Projeto </a:t>
            </a:r>
            <a:r>
              <a:rPr lang="pt-BR" sz="1400" b="1" u="sng" dirty="0"/>
              <a:t>Atividade 2014</a:t>
            </a:r>
            <a:endParaRPr lang="pt-BR" sz="1400" dirty="0"/>
          </a:p>
          <a:p>
            <a:pPr algn="just"/>
            <a:r>
              <a:rPr lang="pt-BR" sz="1400" dirty="0"/>
              <a:t>Gastos com Água Casa </a:t>
            </a:r>
            <a:r>
              <a:rPr lang="pt-BR" sz="1400" dirty="0" err="1"/>
              <a:t>Ludvig</a:t>
            </a:r>
            <a:r>
              <a:rPr lang="pt-BR" sz="1400" dirty="0"/>
              <a:t>, serviços engenharia civil com fornecimento de material e mão de obra continuação restauração da casa </a:t>
            </a:r>
            <a:r>
              <a:rPr lang="pt-BR" sz="1400" dirty="0" err="1"/>
              <a:t>Ludvig</a:t>
            </a:r>
            <a:r>
              <a:rPr lang="pt-BR" sz="1400" dirty="0" smtClean="0"/>
              <a:t>.</a:t>
            </a:r>
          </a:p>
          <a:p>
            <a:pPr algn="just"/>
            <a:r>
              <a:rPr lang="pt-BR" sz="1400" b="1" u="sng" dirty="0"/>
              <a:t>Projeto Atividade 2022</a:t>
            </a:r>
            <a:endParaRPr lang="pt-BR" sz="1400" dirty="0"/>
          </a:p>
          <a:p>
            <a:pPr algn="just"/>
            <a:r>
              <a:rPr lang="pt-BR" sz="1400" dirty="0"/>
              <a:t>Locação de Imóvel para escola de música, Energia Elétrica, cópia impressão, pagamento professores de música. </a:t>
            </a:r>
          </a:p>
          <a:p>
            <a:endParaRPr lang="pt-BR" sz="1400" dirty="0"/>
          </a:p>
        </p:txBody>
      </p:sp>
    </p:spTree>
    <p:extLst>
      <p:ext uri="{BB962C8B-B14F-4D97-AF65-F5344CB8AC3E}">
        <p14:creationId xmlns:p14="http://schemas.microsoft.com/office/powerpoint/2010/main" val="22994166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548680"/>
            <a:ext cx="8183880" cy="1051560"/>
          </a:xfrm>
        </p:spPr>
        <p:txBody>
          <a:bodyPr/>
          <a:lstStyle/>
          <a:p>
            <a:pPr algn="ctr"/>
            <a:r>
              <a:rPr lang="pt-BR" i="1" dirty="0" smtClean="0"/>
              <a:t>AVALIAÇÃO DA RECEITA</a:t>
            </a:r>
            <a:endParaRPr lang="pt-BR" i="1" dirty="0"/>
          </a:p>
        </p:txBody>
      </p:sp>
      <p:sp>
        <p:nvSpPr>
          <p:cNvPr id="3" name="Espaço Reservado para Conteúdo 2"/>
          <p:cNvSpPr>
            <a:spLocks noGrp="1"/>
          </p:cNvSpPr>
          <p:nvPr>
            <p:ph idx="1"/>
          </p:nvPr>
        </p:nvSpPr>
        <p:spPr>
          <a:xfrm>
            <a:off x="467544" y="1988840"/>
            <a:ext cx="8183880" cy="4187952"/>
          </a:xfrm>
        </p:spPr>
        <p:txBody>
          <a:bodyPr>
            <a:normAutofit/>
          </a:bodyPr>
          <a:lstStyle/>
          <a:p>
            <a:r>
              <a:rPr lang="pt-BR" sz="2400" dirty="0" smtClean="0"/>
              <a:t>A Lei Orçamentária Anual nº 1.562 de 19/12/2017 - LOA estimou a Receita em R$ 39.385.500,00.</a:t>
            </a:r>
          </a:p>
          <a:p>
            <a:endParaRPr lang="pt-BR" sz="2400" dirty="0"/>
          </a:p>
          <a:p>
            <a:r>
              <a:rPr lang="pt-BR" sz="2400" dirty="0" smtClean="0"/>
              <a:t>Realizada em 2018: R$ 41.175.356,73</a:t>
            </a:r>
          </a:p>
          <a:p>
            <a:endParaRPr lang="pt-BR" sz="2400" dirty="0"/>
          </a:p>
          <a:p>
            <a:r>
              <a:rPr lang="pt-BR" sz="2400" dirty="0" smtClean="0"/>
              <a:t>Diferença: R$ 1.789.856,73</a:t>
            </a:r>
            <a:endParaRPr lang="pt-BR" sz="2400" dirty="0"/>
          </a:p>
        </p:txBody>
      </p:sp>
    </p:spTree>
    <p:extLst>
      <p:ext uri="{BB962C8B-B14F-4D97-AF65-F5344CB8AC3E}">
        <p14:creationId xmlns:p14="http://schemas.microsoft.com/office/powerpoint/2010/main" val="13870888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idx="1"/>
            <p:extLst>
              <p:ext uri="{D42A27DB-BD31-4B8C-83A1-F6EECF244321}">
                <p14:modId xmlns:p14="http://schemas.microsoft.com/office/powerpoint/2010/main" val="1148482094"/>
              </p:ext>
            </p:extLst>
          </p:nvPr>
        </p:nvGraphicFramePr>
        <p:xfrm>
          <a:off x="467544" y="476672"/>
          <a:ext cx="8183563" cy="1873530"/>
        </p:xfrm>
        <a:graphic>
          <a:graphicData uri="http://schemas.openxmlformats.org/drawingml/2006/table">
            <a:tbl>
              <a:tblPr>
                <a:tableStyleId>{5C22544A-7EE6-4342-B048-85BDC9FD1C3A}</a:tableStyleId>
              </a:tblPr>
              <a:tblGrid>
                <a:gridCol w="671593"/>
                <a:gridCol w="2193941"/>
                <a:gridCol w="672129"/>
                <a:gridCol w="544998"/>
                <a:gridCol w="683931"/>
                <a:gridCol w="683931"/>
                <a:gridCol w="684467"/>
                <a:gridCol w="684467"/>
                <a:gridCol w="684467"/>
                <a:gridCol w="679639"/>
              </a:tblGrid>
              <a:tr h="126670">
                <a:tc rowSpan="3">
                  <a:txBody>
                    <a:bodyPr/>
                    <a:lstStyle/>
                    <a:p>
                      <a:pPr algn="ctr">
                        <a:spcAft>
                          <a:spcPts val="0"/>
                        </a:spcAft>
                      </a:pPr>
                      <a:r>
                        <a:rPr lang="pt-BR" sz="800" dirty="0">
                          <a:effectLst/>
                        </a:rPr>
                        <a:t> </a:t>
                      </a:r>
                      <a:endParaRPr lang="pt-BR" sz="1000" dirty="0">
                        <a:effectLst/>
                      </a:endParaRPr>
                    </a:p>
                    <a:p>
                      <a:pPr algn="ctr">
                        <a:spcAft>
                          <a:spcPts val="0"/>
                        </a:spcAft>
                      </a:pPr>
                      <a:r>
                        <a:rPr lang="pt-BR" sz="800" dirty="0">
                          <a:effectLst/>
                        </a:rPr>
                        <a:t>Código</a:t>
                      </a:r>
                      <a:endParaRPr lang="pt-BR" sz="1000" dirty="0">
                        <a:effectLst/>
                        <a:latin typeface="Times New Roman"/>
                        <a:ea typeface="Times New Roman"/>
                      </a:endParaRPr>
                    </a:p>
                  </a:txBody>
                  <a:tcPr marL="38890" marR="38890" marT="0" marB="0" anchor="ctr"/>
                </a:tc>
                <a:tc rowSpan="3">
                  <a:txBody>
                    <a:bodyPr/>
                    <a:lstStyle/>
                    <a:p>
                      <a:pPr algn="ctr">
                        <a:spcAft>
                          <a:spcPts val="0"/>
                        </a:spcAft>
                      </a:pPr>
                      <a:r>
                        <a:rPr lang="pt-BR" sz="800" dirty="0">
                          <a:effectLst/>
                        </a:rPr>
                        <a:t> </a:t>
                      </a:r>
                      <a:endParaRPr lang="pt-BR" sz="1000" dirty="0">
                        <a:effectLst/>
                      </a:endParaRPr>
                    </a:p>
                    <a:p>
                      <a:pPr algn="ctr">
                        <a:spcAft>
                          <a:spcPts val="0"/>
                        </a:spcAft>
                      </a:pPr>
                      <a:r>
                        <a:rPr lang="pt-BR" sz="800" dirty="0">
                          <a:effectLst/>
                        </a:rPr>
                        <a:t>Programa/Ação</a:t>
                      </a:r>
                      <a:endParaRPr lang="pt-BR" sz="1000" dirty="0">
                        <a:effectLst/>
                        <a:latin typeface="Times New Roman"/>
                        <a:ea typeface="Times New Roman"/>
                      </a:endParaRPr>
                    </a:p>
                  </a:txBody>
                  <a:tcPr marL="38890" marR="38890" marT="0" marB="0" anchor="ctr"/>
                </a:tc>
                <a:tc rowSpan="3">
                  <a:txBody>
                    <a:bodyPr/>
                    <a:lstStyle/>
                    <a:p>
                      <a:pPr algn="ctr">
                        <a:spcAft>
                          <a:spcPts val="0"/>
                        </a:spcAft>
                      </a:pPr>
                      <a:r>
                        <a:rPr lang="pt-BR" sz="800">
                          <a:effectLst/>
                        </a:rPr>
                        <a:t> </a:t>
                      </a:r>
                      <a:endParaRPr lang="pt-BR" sz="1000">
                        <a:effectLst/>
                      </a:endParaRPr>
                    </a:p>
                    <a:p>
                      <a:pPr algn="ctr">
                        <a:spcAft>
                          <a:spcPts val="0"/>
                        </a:spcAft>
                      </a:pPr>
                      <a:r>
                        <a:rPr lang="pt-BR" sz="800">
                          <a:effectLst/>
                        </a:rPr>
                        <a:t>Produto</a:t>
                      </a:r>
                      <a:endParaRPr lang="pt-BR" sz="1000">
                        <a:effectLst/>
                        <a:latin typeface="Times New Roman"/>
                        <a:ea typeface="Times New Roman"/>
                      </a:endParaRPr>
                    </a:p>
                  </a:txBody>
                  <a:tcPr marL="38890" marR="38890" marT="0" marB="0" anchor="ctr"/>
                </a:tc>
                <a:tc rowSpan="3">
                  <a:txBody>
                    <a:bodyPr/>
                    <a:lstStyle/>
                    <a:p>
                      <a:pPr algn="ctr">
                        <a:spcAft>
                          <a:spcPts val="0"/>
                        </a:spcAft>
                      </a:pPr>
                      <a:r>
                        <a:rPr lang="pt-BR" sz="800">
                          <a:effectLst/>
                        </a:rPr>
                        <a:t> </a:t>
                      </a:r>
                      <a:endParaRPr lang="pt-BR" sz="1000">
                        <a:effectLst/>
                      </a:endParaRPr>
                    </a:p>
                    <a:p>
                      <a:pPr algn="ctr">
                        <a:spcAft>
                          <a:spcPts val="0"/>
                        </a:spcAft>
                      </a:pPr>
                      <a:r>
                        <a:rPr lang="pt-BR" sz="800">
                          <a:effectLst/>
                        </a:rPr>
                        <a:t>Unidade</a:t>
                      </a:r>
                      <a:endParaRPr lang="pt-BR" sz="1000">
                        <a:effectLst/>
                      </a:endParaRPr>
                    </a:p>
                    <a:p>
                      <a:pPr algn="ctr">
                        <a:spcAft>
                          <a:spcPts val="0"/>
                        </a:spcAft>
                      </a:pPr>
                      <a:r>
                        <a:rPr lang="pt-BR" sz="800">
                          <a:effectLst/>
                        </a:rPr>
                        <a:t>Medida</a:t>
                      </a:r>
                      <a:endParaRPr lang="pt-BR" sz="1000">
                        <a:effectLst/>
                        <a:latin typeface="Times New Roman"/>
                        <a:ea typeface="Times New Roman"/>
                      </a:endParaRPr>
                    </a:p>
                  </a:txBody>
                  <a:tcPr marL="38890" marR="38890" marT="0" marB="0" anchor="ctr"/>
                </a:tc>
                <a:tc gridSpan="3">
                  <a:txBody>
                    <a:bodyPr/>
                    <a:lstStyle/>
                    <a:p>
                      <a:pPr algn="ctr">
                        <a:spcAft>
                          <a:spcPts val="0"/>
                        </a:spcAft>
                      </a:pPr>
                      <a:r>
                        <a:rPr lang="pt-BR" sz="800">
                          <a:effectLst/>
                        </a:rPr>
                        <a:t> </a:t>
                      </a:r>
                      <a:endParaRPr lang="pt-BR" sz="1000">
                        <a:effectLst/>
                        <a:latin typeface="Times New Roman"/>
                        <a:ea typeface="Times New Roman"/>
                      </a:endParaRPr>
                    </a:p>
                  </a:txBody>
                  <a:tcPr marL="38890" marR="38890" marT="0" marB="0" anchor="b"/>
                </a:tc>
                <a:tc hMerge="1">
                  <a:txBody>
                    <a:bodyPr/>
                    <a:lstStyle/>
                    <a:p>
                      <a:endParaRPr lang="pt-BR"/>
                    </a:p>
                  </a:txBody>
                  <a:tcPr/>
                </a:tc>
                <a:tc hMerge="1">
                  <a:txBody>
                    <a:bodyPr/>
                    <a:lstStyle/>
                    <a:p>
                      <a:endParaRPr lang="pt-BR"/>
                    </a:p>
                  </a:txBody>
                  <a:tcPr/>
                </a:tc>
                <a:tc gridSpan="3">
                  <a:txBody>
                    <a:bodyPr/>
                    <a:lstStyle/>
                    <a:p>
                      <a:pPr algn="ctr">
                        <a:spcAft>
                          <a:spcPts val="0"/>
                        </a:spcAft>
                      </a:pPr>
                      <a:r>
                        <a:rPr lang="pt-BR" sz="800">
                          <a:effectLst/>
                        </a:rPr>
                        <a:t> </a:t>
                      </a:r>
                      <a:endParaRPr lang="pt-BR" sz="1000">
                        <a:effectLst/>
                        <a:latin typeface="Times New Roman"/>
                        <a:ea typeface="Times New Roman"/>
                      </a:endParaRPr>
                    </a:p>
                  </a:txBody>
                  <a:tcPr marL="38890" marR="38890" marT="0" marB="0" anchor="b"/>
                </a:tc>
                <a:tc hMerge="1">
                  <a:txBody>
                    <a:bodyPr/>
                    <a:lstStyle/>
                    <a:p>
                      <a:endParaRPr lang="pt-BR"/>
                    </a:p>
                  </a:txBody>
                  <a:tcPr/>
                </a:tc>
                <a:tc hMerge="1">
                  <a:txBody>
                    <a:bodyPr/>
                    <a:lstStyle/>
                    <a:p>
                      <a:endParaRPr lang="pt-BR"/>
                    </a:p>
                  </a:txBody>
                  <a:tcPr/>
                </a:tc>
              </a:tr>
              <a:tr h="126670">
                <a:tc v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c gridSpan="3">
                  <a:txBody>
                    <a:bodyPr/>
                    <a:lstStyle/>
                    <a:p>
                      <a:pPr algn="ctr">
                        <a:spcAft>
                          <a:spcPts val="0"/>
                        </a:spcAft>
                      </a:pPr>
                      <a:r>
                        <a:rPr lang="pt-BR" sz="800">
                          <a:effectLst/>
                        </a:rPr>
                        <a:t> </a:t>
                      </a:r>
                      <a:endParaRPr lang="pt-BR" sz="1000">
                        <a:effectLst/>
                        <a:latin typeface="Times New Roman"/>
                        <a:ea typeface="Times New Roman"/>
                      </a:endParaRPr>
                    </a:p>
                  </a:txBody>
                  <a:tcPr marL="38890" marR="38890" marT="0" marB="0" anchor="b"/>
                </a:tc>
                <a:tc hMerge="1">
                  <a:txBody>
                    <a:bodyPr/>
                    <a:lstStyle/>
                    <a:p>
                      <a:endParaRPr lang="pt-BR"/>
                    </a:p>
                  </a:txBody>
                  <a:tcPr/>
                </a:tc>
                <a:tc hMerge="1">
                  <a:txBody>
                    <a:bodyPr/>
                    <a:lstStyle/>
                    <a:p>
                      <a:endParaRPr lang="pt-BR"/>
                    </a:p>
                  </a:txBody>
                  <a:tcPr/>
                </a:tc>
                <a:tc gridSpan="3">
                  <a:txBody>
                    <a:bodyPr/>
                    <a:lstStyle/>
                    <a:p>
                      <a:pPr algn="ctr">
                        <a:spcAft>
                          <a:spcPts val="0"/>
                        </a:spcAft>
                      </a:pPr>
                      <a:r>
                        <a:rPr lang="pt-BR" sz="800">
                          <a:effectLst/>
                        </a:rPr>
                        <a:t> </a:t>
                      </a:r>
                      <a:endParaRPr lang="pt-BR" sz="1000">
                        <a:effectLst/>
                        <a:latin typeface="Times New Roman"/>
                        <a:ea typeface="Times New Roman"/>
                      </a:endParaRPr>
                    </a:p>
                  </a:txBody>
                  <a:tcPr marL="38890" marR="38890" marT="0" marB="0" anchor="b"/>
                </a:tc>
                <a:tc hMerge="1">
                  <a:txBody>
                    <a:bodyPr/>
                    <a:lstStyle/>
                    <a:p>
                      <a:endParaRPr lang="pt-BR"/>
                    </a:p>
                  </a:txBody>
                  <a:tcPr/>
                </a:tc>
                <a:tc hMerge="1">
                  <a:txBody>
                    <a:bodyPr/>
                    <a:lstStyle/>
                    <a:p>
                      <a:endParaRPr lang="pt-BR"/>
                    </a:p>
                  </a:txBody>
                  <a:tcPr/>
                </a:tc>
              </a:tr>
              <a:tr h="126670">
                <a:tc v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c>
                  <a:txBody>
                    <a:bodyPr/>
                    <a:lstStyle/>
                    <a:p>
                      <a:pPr algn="ctr">
                        <a:spcAft>
                          <a:spcPts val="0"/>
                        </a:spcAft>
                      </a:pPr>
                      <a:r>
                        <a:rPr lang="pt-BR" sz="800">
                          <a:effectLst/>
                        </a:rPr>
                        <a:t>Prevista</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Realizada</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Diferença</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Prevista</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Realizada</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Diferença</a:t>
                      </a:r>
                      <a:endParaRPr lang="pt-BR" sz="1000">
                        <a:effectLst/>
                        <a:latin typeface="Times New Roman"/>
                        <a:ea typeface="Times New Roman"/>
                      </a:endParaRPr>
                    </a:p>
                  </a:txBody>
                  <a:tcPr marL="38890" marR="38890" marT="0" marB="0" anchor="ctr"/>
                </a:tc>
              </a:tr>
              <a:tr h="120003">
                <a:tc>
                  <a:txBody>
                    <a:bodyPr/>
                    <a:lstStyle/>
                    <a:p>
                      <a:pPr algn="ctr">
                        <a:spcAft>
                          <a:spcPts val="0"/>
                        </a:spcAft>
                      </a:pPr>
                      <a:r>
                        <a:rPr lang="pt-BR" sz="800">
                          <a:effectLst/>
                        </a:rPr>
                        <a:t>0008</a:t>
                      </a:r>
                      <a:endParaRPr lang="pt-BR" sz="1000">
                        <a:effectLst/>
                        <a:latin typeface="Times New Roman"/>
                        <a:ea typeface="Times New Roman"/>
                      </a:endParaRPr>
                    </a:p>
                  </a:txBody>
                  <a:tcPr marL="38890" marR="38890" marT="0" marB="0" anchor="b"/>
                </a:tc>
                <a:tc gridSpan="2">
                  <a:txBody>
                    <a:bodyPr/>
                    <a:lstStyle/>
                    <a:p>
                      <a:pPr>
                        <a:spcAft>
                          <a:spcPts val="0"/>
                        </a:spcAft>
                      </a:pPr>
                      <a:r>
                        <a:rPr lang="pt-BR" sz="800">
                          <a:effectLst/>
                        </a:rPr>
                        <a:t>PROTEÇÃO SOCIAL PARA UM FUTURO MELHOR</a:t>
                      </a:r>
                      <a:endParaRPr lang="pt-BR" sz="1000">
                        <a:effectLst/>
                        <a:latin typeface="Times New Roman"/>
                        <a:ea typeface="Times New Roman"/>
                      </a:endParaRPr>
                    </a:p>
                  </a:txBody>
                  <a:tcPr marL="38890" marR="38890" marT="0" marB="0" anchor="b"/>
                </a:tc>
                <a:tc hMerge="1">
                  <a:txBody>
                    <a:bodyPr/>
                    <a:lstStyle/>
                    <a:p>
                      <a:endParaRPr lang="pt-BR"/>
                    </a:p>
                  </a:txBody>
                  <a:tcPr/>
                </a:tc>
                <a:tc>
                  <a:txBody>
                    <a:bodyPr/>
                    <a:lstStyle/>
                    <a:p>
                      <a:pPr algn="ctr">
                        <a:spcAft>
                          <a:spcPts val="0"/>
                        </a:spcAft>
                      </a:pPr>
                      <a:r>
                        <a:rPr lang="pt-BR" sz="800">
                          <a:effectLst/>
                        </a:rPr>
                        <a:t> </a:t>
                      </a:r>
                      <a:endParaRPr lang="pt-BR" sz="1000">
                        <a:effectLst/>
                        <a:latin typeface="Times New Roman"/>
                        <a:ea typeface="Times New Roman"/>
                      </a:endParaRPr>
                    </a:p>
                  </a:txBody>
                  <a:tcPr marL="38890" marR="38890" marT="0" marB="0"/>
                </a:tc>
                <a:tc>
                  <a:txBody>
                    <a:bodyPr/>
                    <a:lstStyle/>
                    <a:p>
                      <a:pPr algn="r">
                        <a:spcAft>
                          <a:spcPts val="0"/>
                        </a:spcAft>
                      </a:pPr>
                      <a:r>
                        <a:rPr lang="pt-BR" sz="800">
                          <a:effectLst/>
                        </a:rPr>
                        <a:t> </a:t>
                      </a:r>
                      <a:endParaRPr lang="pt-BR" sz="1000">
                        <a:effectLst/>
                        <a:latin typeface="Times New Roman"/>
                        <a:ea typeface="Times New Roman"/>
                      </a:endParaRPr>
                    </a:p>
                  </a:txBody>
                  <a:tcPr marL="38890" marR="38890" marT="0" marB="0" anchor="b"/>
                </a:tc>
                <a:tc>
                  <a:txBody>
                    <a:bodyPr/>
                    <a:lstStyle/>
                    <a:p>
                      <a:pPr algn="r">
                        <a:spcAft>
                          <a:spcPts val="0"/>
                        </a:spcAft>
                      </a:pPr>
                      <a:r>
                        <a:rPr lang="pt-BR" sz="800">
                          <a:effectLst/>
                        </a:rPr>
                        <a:t> </a:t>
                      </a:r>
                      <a:endParaRPr lang="pt-BR" sz="1000">
                        <a:effectLst/>
                        <a:latin typeface="Times New Roman"/>
                        <a:ea typeface="Times New Roman"/>
                      </a:endParaRPr>
                    </a:p>
                  </a:txBody>
                  <a:tcPr marL="38890" marR="38890" marT="0" marB="0" anchor="b"/>
                </a:tc>
                <a:tc>
                  <a:txBody>
                    <a:bodyPr/>
                    <a:lstStyle/>
                    <a:p>
                      <a:pPr algn="r">
                        <a:spcAft>
                          <a:spcPts val="0"/>
                        </a:spcAft>
                      </a:pPr>
                      <a:r>
                        <a:rPr lang="pt-BR" sz="800">
                          <a:effectLst/>
                        </a:rPr>
                        <a:t> </a:t>
                      </a:r>
                      <a:endParaRPr lang="pt-BR" sz="1000">
                        <a:effectLst/>
                        <a:latin typeface="Times New Roman"/>
                        <a:ea typeface="Times New Roman"/>
                      </a:endParaRPr>
                    </a:p>
                  </a:txBody>
                  <a:tcPr marL="38890" marR="38890" marT="0" marB="0" anchor="b"/>
                </a:tc>
                <a:tc>
                  <a:txBody>
                    <a:bodyPr/>
                    <a:lstStyle/>
                    <a:p>
                      <a:pPr algn="r">
                        <a:spcAft>
                          <a:spcPts val="0"/>
                        </a:spcAft>
                      </a:pPr>
                      <a:r>
                        <a:rPr lang="pt-BR" sz="800">
                          <a:effectLst/>
                        </a:rPr>
                        <a:t> </a:t>
                      </a:r>
                      <a:endParaRPr lang="pt-BR" sz="1000">
                        <a:effectLst/>
                        <a:latin typeface="Times New Roman"/>
                        <a:ea typeface="Times New Roman"/>
                      </a:endParaRPr>
                    </a:p>
                  </a:txBody>
                  <a:tcPr marL="38890" marR="38890" marT="0" marB="0" anchor="b"/>
                </a:tc>
                <a:tc>
                  <a:txBody>
                    <a:bodyPr/>
                    <a:lstStyle/>
                    <a:p>
                      <a:pPr algn="r">
                        <a:spcAft>
                          <a:spcPts val="0"/>
                        </a:spcAft>
                      </a:pPr>
                      <a:r>
                        <a:rPr lang="pt-BR" sz="800">
                          <a:effectLst/>
                        </a:rPr>
                        <a:t> </a:t>
                      </a:r>
                      <a:endParaRPr lang="pt-BR" sz="1000">
                        <a:effectLst/>
                        <a:latin typeface="Times New Roman"/>
                        <a:ea typeface="Times New Roman"/>
                      </a:endParaRPr>
                    </a:p>
                  </a:txBody>
                  <a:tcPr marL="38890" marR="38890" marT="0" marB="0"/>
                </a:tc>
                <a:tc>
                  <a:txBody>
                    <a:bodyPr/>
                    <a:lstStyle/>
                    <a:p>
                      <a:pPr algn="r">
                        <a:spcAft>
                          <a:spcPts val="0"/>
                        </a:spcAft>
                      </a:pPr>
                      <a:r>
                        <a:rPr lang="pt-BR" sz="800">
                          <a:effectLst/>
                        </a:rPr>
                        <a:t> </a:t>
                      </a:r>
                      <a:endParaRPr lang="pt-BR" sz="1000">
                        <a:effectLst/>
                        <a:latin typeface="Times New Roman"/>
                        <a:ea typeface="Times New Roman"/>
                      </a:endParaRPr>
                    </a:p>
                  </a:txBody>
                  <a:tcPr marL="38890" marR="38890" marT="0" marB="0" anchor="b"/>
                </a:tc>
              </a:tr>
              <a:tr h="133337">
                <a:tc>
                  <a:txBody>
                    <a:bodyPr/>
                    <a:lstStyle/>
                    <a:p>
                      <a:pPr algn="ctr">
                        <a:spcAft>
                          <a:spcPts val="0"/>
                        </a:spcAft>
                      </a:pPr>
                      <a:r>
                        <a:rPr lang="pt-BR" sz="900" dirty="0">
                          <a:effectLst/>
                        </a:rPr>
                        <a:t>2010</a:t>
                      </a:r>
                      <a:endParaRPr lang="pt-BR" sz="1000" dirty="0">
                        <a:effectLst/>
                        <a:latin typeface="Times New Roman"/>
                        <a:ea typeface="Times New Roman"/>
                      </a:endParaRPr>
                    </a:p>
                  </a:txBody>
                  <a:tcPr marL="38890" marR="38890" marT="0" marB="0" anchor="ctr"/>
                </a:tc>
                <a:tc>
                  <a:txBody>
                    <a:bodyPr/>
                    <a:lstStyle/>
                    <a:p>
                      <a:pPr>
                        <a:spcAft>
                          <a:spcPts val="0"/>
                        </a:spcAft>
                      </a:pPr>
                      <a:r>
                        <a:rPr lang="pt-BR" sz="900">
                          <a:effectLst/>
                        </a:rPr>
                        <a:t>Apoio a APAE</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Entidade</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Unidade</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  -            </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125.000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40.800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(84.200)</a:t>
                      </a:r>
                      <a:endParaRPr lang="pt-BR" sz="1000">
                        <a:effectLst/>
                        <a:latin typeface="Times New Roman"/>
                        <a:ea typeface="Times New Roman"/>
                      </a:endParaRPr>
                    </a:p>
                  </a:txBody>
                  <a:tcPr marL="38890" marR="38890" marT="0" marB="0" anchor="ctr"/>
                </a:tc>
              </a:tr>
              <a:tr h="133337">
                <a:tc>
                  <a:txBody>
                    <a:bodyPr/>
                    <a:lstStyle/>
                    <a:p>
                      <a:pPr algn="ctr">
                        <a:spcAft>
                          <a:spcPts val="0"/>
                        </a:spcAft>
                      </a:pPr>
                      <a:r>
                        <a:rPr lang="pt-BR" sz="900">
                          <a:effectLst/>
                        </a:rPr>
                        <a:t>2015</a:t>
                      </a:r>
                      <a:endParaRPr lang="pt-BR" sz="1000">
                        <a:effectLst/>
                        <a:latin typeface="Times New Roman"/>
                        <a:ea typeface="Times New Roman"/>
                      </a:endParaRPr>
                    </a:p>
                  </a:txBody>
                  <a:tcPr marL="38890" marR="38890" marT="0" marB="0" anchor="ctr"/>
                </a:tc>
                <a:tc>
                  <a:txBody>
                    <a:bodyPr/>
                    <a:lstStyle/>
                    <a:p>
                      <a:pPr>
                        <a:spcAft>
                          <a:spcPts val="0"/>
                        </a:spcAft>
                      </a:pPr>
                      <a:r>
                        <a:rPr lang="pt-BR" sz="900" dirty="0">
                          <a:effectLst/>
                        </a:rPr>
                        <a:t>Manutenção de Ações da Assistência Social</a:t>
                      </a:r>
                      <a:endParaRPr lang="pt-BR" sz="1000" dirty="0">
                        <a:effectLst/>
                        <a:latin typeface="Times New Roman"/>
                        <a:ea typeface="Times New Roman"/>
                      </a:endParaRPr>
                    </a:p>
                  </a:txBody>
                  <a:tcPr marL="38890" marR="38890" marT="0" marB="0" anchor="ctr"/>
                </a:tc>
                <a:tc>
                  <a:txBody>
                    <a:bodyPr/>
                    <a:lstStyle/>
                    <a:p>
                      <a:pPr algn="ctr">
                        <a:spcAft>
                          <a:spcPts val="0"/>
                        </a:spcAft>
                      </a:pPr>
                      <a:r>
                        <a:rPr lang="pt-BR" sz="900">
                          <a:effectLst/>
                        </a:rPr>
                        <a:t>Diversos </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Unidade</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550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882</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332</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72.500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99.568</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27.068</a:t>
                      </a:r>
                      <a:endParaRPr lang="pt-BR" sz="1000">
                        <a:effectLst/>
                        <a:latin typeface="Times New Roman"/>
                        <a:ea typeface="Times New Roman"/>
                      </a:endParaRPr>
                    </a:p>
                  </a:txBody>
                  <a:tcPr marL="38890" marR="38890" marT="0" marB="0" anchor="ctr"/>
                </a:tc>
              </a:tr>
              <a:tr h="133337">
                <a:tc>
                  <a:txBody>
                    <a:bodyPr/>
                    <a:lstStyle/>
                    <a:p>
                      <a:pPr algn="ctr">
                        <a:spcAft>
                          <a:spcPts val="0"/>
                        </a:spcAft>
                      </a:pPr>
                      <a:r>
                        <a:rPr lang="pt-BR" sz="900">
                          <a:effectLst/>
                        </a:rPr>
                        <a:t>2016</a:t>
                      </a:r>
                      <a:endParaRPr lang="pt-BR" sz="1000">
                        <a:effectLst/>
                        <a:latin typeface="Times New Roman"/>
                        <a:ea typeface="Times New Roman"/>
                      </a:endParaRPr>
                    </a:p>
                  </a:txBody>
                  <a:tcPr marL="38890" marR="38890" marT="0" marB="0" anchor="ctr"/>
                </a:tc>
                <a:tc>
                  <a:txBody>
                    <a:bodyPr/>
                    <a:lstStyle/>
                    <a:p>
                      <a:pPr>
                        <a:spcAft>
                          <a:spcPts val="0"/>
                        </a:spcAft>
                      </a:pPr>
                      <a:r>
                        <a:rPr lang="pt-BR" sz="900" dirty="0">
                          <a:effectLst/>
                        </a:rPr>
                        <a:t>Atenção a População da Terceira Idade</a:t>
                      </a:r>
                      <a:endParaRPr lang="pt-BR" sz="1000" dirty="0">
                        <a:effectLst/>
                        <a:latin typeface="Times New Roman"/>
                        <a:ea typeface="Times New Roman"/>
                      </a:endParaRPr>
                    </a:p>
                  </a:txBody>
                  <a:tcPr marL="38890" marR="38890" marT="0" marB="0" anchor="ctr"/>
                </a:tc>
                <a:tc>
                  <a:txBody>
                    <a:bodyPr/>
                    <a:lstStyle/>
                    <a:p>
                      <a:pPr algn="ctr">
                        <a:spcAft>
                          <a:spcPts val="0"/>
                        </a:spcAft>
                      </a:pPr>
                      <a:r>
                        <a:rPr lang="pt-BR" sz="900">
                          <a:effectLst/>
                        </a:rPr>
                        <a:t>Pessoas </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Unidade</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300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350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50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31.400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28.889</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(2.511)</a:t>
                      </a:r>
                      <a:endParaRPr lang="pt-BR" sz="1000">
                        <a:effectLst/>
                        <a:latin typeface="Times New Roman"/>
                        <a:ea typeface="Times New Roman"/>
                      </a:endParaRPr>
                    </a:p>
                  </a:txBody>
                  <a:tcPr marL="38890" marR="38890" marT="0" marB="0" anchor="ctr"/>
                </a:tc>
              </a:tr>
              <a:tr h="133337">
                <a:tc>
                  <a:txBody>
                    <a:bodyPr/>
                    <a:lstStyle/>
                    <a:p>
                      <a:pPr algn="ctr">
                        <a:spcAft>
                          <a:spcPts val="0"/>
                        </a:spcAft>
                      </a:pPr>
                      <a:r>
                        <a:rPr lang="pt-BR" sz="900">
                          <a:effectLst/>
                        </a:rPr>
                        <a:t>2017</a:t>
                      </a:r>
                      <a:endParaRPr lang="pt-BR" sz="1000">
                        <a:effectLst/>
                        <a:latin typeface="Times New Roman"/>
                        <a:ea typeface="Times New Roman"/>
                      </a:endParaRPr>
                    </a:p>
                  </a:txBody>
                  <a:tcPr marL="38890" marR="38890" marT="0" marB="0" anchor="ctr"/>
                </a:tc>
                <a:tc>
                  <a:txBody>
                    <a:bodyPr/>
                    <a:lstStyle/>
                    <a:p>
                      <a:pPr>
                        <a:spcAft>
                          <a:spcPts val="0"/>
                        </a:spcAft>
                      </a:pPr>
                      <a:r>
                        <a:rPr lang="pt-BR" sz="900" dirty="0">
                          <a:effectLst/>
                        </a:rPr>
                        <a:t>Manutenção do FIA</a:t>
                      </a:r>
                      <a:endParaRPr lang="pt-BR" sz="1000" dirty="0">
                        <a:effectLst/>
                        <a:latin typeface="Times New Roman"/>
                        <a:ea typeface="Times New Roman"/>
                      </a:endParaRPr>
                    </a:p>
                  </a:txBody>
                  <a:tcPr marL="38890" marR="38890" marT="0" marB="0" anchor="ctr"/>
                </a:tc>
                <a:tc>
                  <a:txBody>
                    <a:bodyPr/>
                    <a:lstStyle/>
                    <a:p>
                      <a:pPr algn="ctr">
                        <a:spcAft>
                          <a:spcPts val="0"/>
                        </a:spcAft>
                      </a:pPr>
                      <a:r>
                        <a:rPr lang="pt-BR" sz="900" dirty="0">
                          <a:effectLst/>
                        </a:rPr>
                        <a:t>Atendimento</a:t>
                      </a:r>
                      <a:endParaRPr lang="pt-BR" sz="1000" dirty="0">
                        <a:effectLst/>
                        <a:latin typeface="Times New Roman"/>
                        <a:ea typeface="Times New Roman"/>
                      </a:endParaRPr>
                    </a:p>
                  </a:txBody>
                  <a:tcPr marL="38890" marR="38890" marT="0" marB="0" anchor="ctr"/>
                </a:tc>
                <a:tc>
                  <a:txBody>
                    <a:bodyPr/>
                    <a:lstStyle/>
                    <a:p>
                      <a:pPr algn="ctr">
                        <a:spcAft>
                          <a:spcPts val="0"/>
                        </a:spcAft>
                      </a:pPr>
                      <a:r>
                        <a:rPr lang="pt-BR" sz="900">
                          <a:effectLst/>
                        </a:rPr>
                        <a:t>Unidade</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590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600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15</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1.000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(1.000)</a:t>
                      </a:r>
                      <a:endParaRPr lang="pt-BR" sz="1000">
                        <a:effectLst/>
                        <a:latin typeface="Times New Roman"/>
                        <a:ea typeface="Times New Roman"/>
                      </a:endParaRPr>
                    </a:p>
                  </a:txBody>
                  <a:tcPr marL="38890" marR="38890" marT="0" marB="0" anchor="ctr"/>
                </a:tc>
              </a:tr>
              <a:tr h="133337">
                <a:tc>
                  <a:txBody>
                    <a:bodyPr/>
                    <a:lstStyle/>
                    <a:p>
                      <a:pPr algn="ctr">
                        <a:spcAft>
                          <a:spcPts val="0"/>
                        </a:spcAft>
                      </a:pPr>
                      <a:r>
                        <a:rPr lang="pt-BR" sz="900">
                          <a:effectLst/>
                        </a:rPr>
                        <a:t>1007</a:t>
                      </a:r>
                      <a:endParaRPr lang="pt-BR" sz="1000">
                        <a:effectLst/>
                        <a:latin typeface="Times New Roman"/>
                        <a:ea typeface="Times New Roman"/>
                      </a:endParaRPr>
                    </a:p>
                  </a:txBody>
                  <a:tcPr marL="38890" marR="38890" marT="0" marB="0" anchor="ctr"/>
                </a:tc>
                <a:tc>
                  <a:txBody>
                    <a:bodyPr/>
                    <a:lstStyle/>
                    <a:p>
                      <a:pPr>
                        <a:spcAft>
                          <a:spcPts val="0"/>
                        </a:spcAft>
                      </a:pPr>
                      <a:r>
                        <a:rPr lang="pt-BR" sz="900">
                          <a:effectLst/>
                        </a:rPr>
                        <a:t>Construção do CRAS e Aquis. Equipamentos</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dirty="0">
                          <a:effectLst/>
                        </a:rPr>
                        <a:t>Obra </a:t>
                      </a:r>
                      <a:r>
                        <a:rPr lang="pt-BR" sz="900" dirty="0" err="1">
                          <a:effectLst/>
                        </a:rPr>
                        <a:t>Exec</a:t>
                      </a:r>
                      <a:r>
                        <a:rPr lang="pt-BR" sz="900" dirty="0">
                          <a:effectLst/>
                        </a:rPr>
                        <a:t>.</a:t>
                      </a:r>
                      <a:endParaRPr lang="pt-BR" sz="1000" dirty="0">
                        <a:effectLst/>
                        <a:latin typeface="Times New Roman"/>
                        <a:ea typeface="Times New Roman"/>
                      </a:endParaRPr>
                    </a:p>
                  </a:txBody>
                  <a:tcPr marL="38890" marR="38890" marT="0" marB="0" anchor="ctr"/>
                </a:tc>
                <a:tc>
                  <a:txBody>
                    <a:bodyPr/>
                    <a:lstStyle/>
                    <a:p>
                      <a:pPr algn="ctr">
                        <a:spcAft>
                          <a:spcPts val="0"/>
                        </a:spcAft>
                      </a:pPr>
                      <a:r>
                        <a:rPr lang="pt-BR" sz="900" dirty="0">
                          <a:effectLst/>
                        </a:rPr>
                        <a:t>Unidade</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1</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(1)</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155.000</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2.316</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(152.684)</a:t>
                      </a:r>
                      <a:endParaRPr lang="pt-BR" sz="1000" dirty="0">
                        <a:effectLst/>
                        <a:latin typeface="Times New Roman"/>
                        <a:ea typeface="Times New Roman"/>
                      </a:endParaRPr>
                    </a:p>
                  </a:txBody>
                  <a:tcPr marL="38890" marR="38890" marT="0" marB="0" anchor="ctr"/>
                </a:tc>
              </a:tr>
            </a:tbl>
          </a:graphicData>
        </a:graphic>
      </p:graphicFrame>
      <p:sp>
        <p:nvSpPr>
          <p:cNvPr id="5" name="Retângulo 4"/>
          <p:cNvSpPr/>
          <p:nvPr/>
        </p:nvSpPr>
        <p:spPr>
          <a:xfrm>
            <a:off x="395536" y="2492896"/>
            <a:ext cx="8280920" cy="3662541"/>
          </a:xfrm>
          <a:prstGeom prst="rect">
            <a:avLst/>
          </a:prstGeom>
        </p:spPr>
        <p:txBody>
          <a:bodyPr wrap="square">
            <a:spAutoFit/>
          </a:bodyPr>
          <a:lstStyle/>
          <a:p>
            <a:pPr algn="just"/>
            <a:r>
              <a:rPr lang="pt-BR" sz="1400" b="1" u="sng" dirty="0"/>
              <a:t>Projeto Atividade 2010</a:t>
            </a:r>
            <a:endParaRPr lang="pt-BR" sz="1400" dirty="0"/>
          </a:p>
          <a:p>
            <a:pPr algn="just"/>
            <a:r>
              <a:rPr lang="pt-BR" sz="1400" dirty="0"/>
              <a:t> </a:t>
            </a:r>
          </a:p>
          <a:p>
            <a:pPr algn="just"/>
            <a:r>
              <a:rPr lang="pt-BR" sz="1400" dirty="0"/>
              <a:t>Transferência Realizada à APAE de Biguaçu</a:t>
            </a:r>
            <a:r>
              <a:rPr lang="pt-BR" sz="1400" dirty="0" smtClean="0"/>
              <a:t>. Atendimento à 20 alunos.</a:t>
            </a:r>
            <a:endParaRPr lang="pt-BR" sz="1400" dirty="0"/>
          </a:p>
          <a:p>
            <a:pPr algn="just"/>
            <a:r>
              <a:rPr lang="pt-BR" sz="1400" dirty="0"/>
              <a:t> </a:t>
            </a:r>
          </a:p>
          <a:p>
            <a:pPr algn="just"/>
            <a:r>
              <a:rPr lang="pt-BR" sz="1400" b="1" u="sng" dirty="0"/>
              <a:t>Projeto Atividade 2015</a:t>
            </a:r>
            <a:endParaRPr lang="pt-BR" sz="1400" dirty="0"/>
          </a:p>
          <a:p>
            <a:pPr algn="just"/>
            <a:r>
              <a:rPr lang="pt-BR" sz="1400" dirty="0"/>
              <a:t>Combustível, 9 (nove)Auxílio Funeral, Lavação Veículo, Vale Alimentação, tarifas bancárias, cópias/impressões, Estagiário, Manutenção Veículo, Pneus, </a:t>
            </a:r>
            <a:r>
              <a:rPr lang="pt-BR" sz="1400" dirty="0" err="1"/>
              <a:t>Dpvat</a:t>
            </a:r>
            <a:r>
              <a:rPr lang="pt-BR" sz="1400" dirty="0"/>
              <a:t>,  Salários,  Locação de Sala CRAS, Pagamento Casa Lar,  gêneros de alimentação </a:t>
            </a:r>
            <a:r>
              <a:rPr lang="pt-BR" sz="1400" dirty="0" err="1"/>
              <a:t>Cofffe</a:t>
            </a:r>
            <a:r>
              <a:rPr lang="pt-BR" sz="1400" dirty="0"/>
              <a:t> Break, material permanente, Curso </a:t>
            </a:r>
            <a:r>
              <a:rPr lang="pt-BR" sz="1400" dirty="0" err="1"/>
              <a:t>Senar</a:t>
            </a:r>
            <a:r>
              <a:rPr lang="pt-BR" sz="1400" dirty="0"/>
              <a:t> 3, entre outras. </a:t>
            </a:r>
          </a:p>
          <a:p>
            <a:pPr algn="just"/>
            <a:r>
              <a:rPr lang="pt-BR" sz="1400" dirty="0"/>
              <a:t> </a:t>
            </a:r>
          </a:p>
          <a:p>
            <a:pPr algn="just"/>
            <a:r>
              <a:rPr lang="pt-BR" sz="1400" b="1" u="sng" dirty="0"/>
              <a:t>Projeto Atividade 2016</a:t>
            </a:r>
            <a:endParaRPr lang="pt-BR" sz="1400" dirty="0"/>
          </a:p>
          <a:p>
            <a:pPr algn="just"/>
            <a:r>
              <a:rPr lang="pt-BR" sz="1400" dirty="0"/>
              <a:t>Salários Animadoras, Vale alimentação, </a:t>
            </a:r>
            <a:r>
              <a:rPr lang="pt-BR" sz="1400" dirty="0" err="1"/>
              <a:t>Coffe</a:t>
            </a:r>
            <a:r>
              <a:rPr lang="pt-BR" sz="1400" dirty="0"/>
              <a:t> Break Idosos, INSS terceiros, entre outros</a:t>
            </a:r>
            <a:r>
              <a:rPr lang="pt-BR" sz="1400" dirty="0" smtClean="0"/>
              <a:t>.</a:t>
            </a:r>
          </a:p>
          <a:p>
            <a:pPr algn="just"/>
            <a:endParaRPr lang="pt-BR" sz="1400" dirty="0"/>
          </a:p>
          <a:p>
            <a:pPr algn="just"/>
            <a:r>
              <a:rPr lang="pt-BR" sz="1400" b="1" u="sng" dirty="0"/>
              <a:t>Projeto Atividade 1007</a:t>
            </a:r>
            <a:endParaRPr lang="pt-BR" sz="1400" dirty="0"/>
          </a:p>
          <a:p>
            <a:pPr algn="just"/>
            <a:r>
              <a:rPr lang="pt-BR" sz="1400" dirty="0"/>
              <a:t>Divisórias sala alugada do CRAS</a:t>
            </a:r>
          </a:p>
          <a:p>
            <a:endParaRPr lang="pt-BR" sz="1400" dirty="0"/>
          </a:p>
        </p:txBody>
      </p:sp>
    </p:spTree>
    <p:extLst>
      <p:ext uri="{BB962C8B-B14F-4D97-AF65-F5344CB8AC3E}">
        <p14:creationId xmlns:p14="http://schemas.microsoft.com/office/powerpoint/2010/main" val="30395108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idx="1"/>
            <p:extLst>
              <p:ext uri="{D42A27DB-BD31-4B8C-83A1-F6EECF244321}">
                <p14:modId xmlns:p14="http://schemas.microsoft.com/office/powerpoint/2010/main" val="1988504920"/>
              </p:ext>
            </p:extLst>
          </p:nvPr>
        </p:nvGraphicFramePr>
        <p:xfrm>
          <a:off x="395536" y="620688"/>
          <a:ext cx="8183563" cy="2422170"/>
        </p:xfrm>
        <a:graphic>
          <a:graphicData uri="http://schemas.openxmlformats.org/drawingml/2006/table">
            <a:tbl>
              <a:tblPr>
                <a:tableStyleId>{5C22544A-7EE6-4342-B048-85BDC9FD1C3A}</a:tableStyleId>
              </a:tblPr>
              <a:tblGrid>
                <a:gridCol w="671593"/>
                <a:gridCol w="2193941"/>
                <a:gridCol w="672129"/>
                <a:gridCol w="544998"/>
                <a:gridCol w="683931"/>
                <a:gridCol w="683931"/>
                <a:gridCol w="684467"/>
                <a:gridCol w="684467"/>
                <a:gridCol w="684467"/>
                <a:gridCol w="679639"/>
              </a:tblGrid>
              <a:tr h="126670">
                <a:tc rowSpan="3">
                  <a:txBody>
                    <a:bodyPr/>
                    <a:lstStyle/>
                    <a:p>
                      <a:pPr algn="ctr">
                        <a:spcAft>
                          <a:spcPts val="0"/>
                        </a:spcAft>
                      </a:pPr>
                      <a:r>
                        <a:rPr lang="pt-BR" sz="800" dirty="0">
                          <a:effectLst/>
                        </a:rPr>
                        <a:t> </a:t>
                      </a:r>
                      <a:endParaRPr lang="pt-BR" sz="1000" dirty="0">
                        <a:effectLst/>
                      </a:endParaRPr>
                    </a:p>
                    <a:p>
                      <a:pPr algn="ctr">
                        <a:spcAft>
                          <a:spcPts val="0"/>
                        </a:spcAft>
                      </a:pPr>
                      <a:r>
                        <a:rPr lang="pt-BR" sz="800" dirty="0">
                          <a:effectLst/>
                        </a:rPr>
                        <a:t>Código</a:t>
                      </a:r>
                      <a:endParaRPr lang="pt-BR" sz="1000" dirty="0">
                        <a:effectLst/>
                        <a:latin typeface="Times New Roman"/>
                        <a:ea typeface="Times New Roman"/>
                      </a:endParaRPr>
                    </a:p>
                  </a:txBody>
                  <a:tcPr marL="38890" marR="38890" marT="0" marB="0" anchor="ctr"/>
                </a:tc>
                <a:tc rowSpan="3">
                  <a:txBody>
                    <a:bodyPr/>
                    <a:lstStyle/>
                    <a:p>
                      <a:pPr algn="ctr">
                        <a:spcAft>
                          <a:spcPts val="0"/>
                        </a:spcAft>
                      </a:pPr>
                      <a:r>
                        <a:rPr lang="pt-BR" sz="800">
                          <a:effectLst/>
                        </a:rPr>
                        <a:t> </a:t>
                      </a:r>
                      <a:endParaRPr lang="pt-BR" sz="1000">
                        <a:effectLst/>
                      </a:endParaRPr>
                    </a:p>
                    <a:p>
                      <a:pPr algn="ctr">
                        <a:spcAft>
                          <a:spcPts val="0"/>
                        </a:spcAft>
                      </a:pPr>
                      <a:r>
                        <a:rPr lang="pt-BR" sz="800">
                          <a:effectLst/>
                        </a:rPr>
                        <a:t>Programa/Ação</a:t>
                      </a:r>
                      <a:endParaRPr lang="pt-BR" sz="1000">
                        <a:effectLst/>
                        <a:latin typeface="Times New Roman"/>
                        <a:ea typeface="Times New Roman"/>
                      </a:endParaRPr>
                    </a:p>
                  </a:txBody>
                  <a:tcPr marL="38890" marR="38890" marT="0" marB="0" anchor="ctr"/>
                </a:tc>
                <a:tc rowSpan="3">
                  <a:txBody>
                    <a:bodyPr/>
                    <a:lstStyle/>
                    <a:p>
                      <a:pPr algn="ctr">
                        <a:spcAft>
                          <a:spcPts val="0"/>
                        </a:spcAft>
                      </a:pPr>
                      <a:r>
                        <a:rPr lang="pt-BR" sz="800">
                          <a:effectLst/>
                        </a:rPr>
                        <a:t> </a:t>
                      </a:r>
                      <a:endParaRPr lang="pt-BR" sz="1000">
                        <a:effectLst/>
                      </a:endParaRPr>
                    </a:p>
                    <a:p>
                      <a:pPr algn="ctr">
                        <a:spcAft>
                          <a:spcPts val="0"/>
                        </a:spcAft>
                      </a:pPr>
                      <a:r>
                        <a:rPr lang="pt-BR" sz="800">
                          <a:effectLst/>
                        </a:rPr>
                        <a:t>Produto</a:t>
                      </a:r>
                      <a:endParaRPr lang="pt-BR" sz="1000">
                        <a:effectLst/>
                        <a:latin typeface="Times New Roman"/>
                        <a:ea typeface="Times New Roman"/>
                      </a:endParaRPr>
                    </a:p>
                  </a:txBody>
                  <a:tcPr marL="38890" marR="38890" marT="0" marB="0" anchor="ctr"/>
                </a:tc>
                <a:tc rowSpan="3">
                  <a:txBody>
                    <a:bodyPr/>
                    <a:lstStyle/>
                    <a:p>
                      <a:pPr algn="ctr">
                        <a:spcAft>
                          <a:spcPts val="0"/>
                        </a:spcAft>
                      </a:pPr>
                      <a:r>
                        <a:rPr lang="pt-BR" sz="800">
                          <a:effectLst/>
                        </a:rPr>
                        <a:t> </a:t>
                      </a:r>
                      <a:endParaRPr lang="pt-BR" sz="1000">
                        <a:effectLst/>
                      </a:endParaRPr>
                    </a:p>
                    <a:p>
                      <a:pPr algn="ctr">
                        <a:spcAft>
                          <a:spcPts val="0"/>
                        </a:spcAft>
                      </a:pPr>
                      <a:r>
                        <a:rPr lang="pt-BR" sz="800">
                          <a:effectLst/>
                        </a:rPr>
                        <a:t>Unidade</a:t>
                      </a:r>
                      <a:endParaRPr lang="pt-BR" sz="1000">
                        <a:effectLst/>
                      </a:endParaRPr>
                    </a:p>
                    <a:p>
                      <a:pPr algn="ctr">
                        <a:spcAft>
                          <a:spcPts val="0"/>
                        </a:spcAft>
                      </a:pPr>
                      <a:r>
                        <a:rPr lang="pt-BR" sz="800">
                          <a:effectLst/>
                        </a:rPr>
                        <a:t>Medida</a:t>
                      </a:r>
                      <a:endParaRPr lang="pt-BR" sz="1000">
                        <a:effectLst/>
                        <a:latin typeface="Times New Roman"/>
                        <a:ea typeface="Times New Roman"/>
                      </a:endParaRPr>
                    </a:p>
                  </a:txBody>
                  <a:tcPr marL="38890" marR="38890" marT="0" marB="0" anchor="ctr"/>
                </a:tc>
                <a:tc gridSpan="3">
                  <a:txBody>
                    <a:bodyPr/>
                    <a:lstStyle/>
                    <a:p>
                      <a:pPr algn="ctr">
                        <a:spcAft>
                          <a:spcPts val="0"/>
                        </a:spcAft>
                      </a:pPr>
                      <a:r>
                        <a:rPr lang="pt-BR" sz="800">
                          <a:effectLst/>
                        </a:rPr>
                        <a:t> </a:t>
                      </a:r>
                      <a:endParaRPr lang="pt-BR" sz="1000">
                        <a:effectLst/>
                        <a:latin typeface="Times New Roman"/>
                        <a:ea typeface="Times New Roman"/>
                      </a:endParaRPr>
                    </a:p>
                  </a:txBody>
                  <a:tcPr marL="38890" marR="38890" marT="0" marB="0" anchor="b"/>
                </a:tc>
                <a:tc hMerge="1">
                  <a:txBody>
                    <a:bodyPr/>
                    <a:lstStyle/>
                    <a:p>
                      <a:endParaRPr lang="pt-BR"/>
                    </a:p>
                  </a:txBody>
                  <a:tcPr/>
                </a:tc>
                <a:tc hMerge="1">
                  <a:txBody>
                    <a:bodyPr/>
                    <a:lstStyle/>
                    <a:p>
                      <a:endParaRPr lang="pt-BR"/>
                    </a:p>
                  </a:txBody>
                  <a:tcPr/>
                </a:tc>
                <a:tc gridSpan="3">
                  <a:txBody>
                    <a:bodyPr/>
                    <a:lstStyle/>
                    <a:p>
                      <a:pPr algn="ctr">
                        <a:spcAft>
                          <a:spcPts val="0"/>
                        </a:spcAft>
                      </a:pPr>
                      <a:r>
                        <a:rPr lang="pt-BR" sz="800">
                          <a:effectLst/>
                        </a:rPr>
                        <a:t> </a:t>
                      </a:r>
                      <a:endParaRPr lang="pt-BR" sz="1000">
                        <a:effectLst/>
                        <a:latin typeface="Times New Roman"/>
                        <a:ea typeface="Times New Roman"/>
                      </a:endParaRPr>
                    </a:p>
                  </a:txBody>
                  <a:tcPr marL="38890" marR="38890" marT="0" marB="0" anchor="b"/>
                </a:tc>
                <a:tc hMerge="1">
                  <a:txBody>
                    <a:bodyPr/>
                    <a:lstStyle/>
                    <a:p>
                      <a:endParaRPr lang="pt-BR"/>
                    </a:p>
                  </a:txBody>
                  <a:tcPr/>
                </a:tc>
                <a:tc hMerge="1">
                  <a:txBody>
                    <a:bodyPr/>
                    <a:lstStyle/>
                    <a:p>
                      <a:endParaRPr lang="pt-BR"/>
                    </a:p>
                  </a:txBody>
                  <a:tcPr/>
                </a:tc>
              </a:tr>
              <a:tr h="126670">
                <a:tc v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c gridSpan="3">
                  <a:txBody>
                    <a:bodyPr/>
                    <a:lstStyle/>
                    <a:p>
                      <a:pPr algn="ctr">
                        <a:spcAft>
                          <a:spcPts val="0"/>
                        </a:spcAft>
                      </a:pPr>
                      <a:r>
                        <a:rPr lang="pt-BR" sz="800">
                          <a:effectLst/>
                        </a:rPr>
                        <a:t> </a:t>
                      </a:r>
                      <a:endParaRPr lang="pt-BR" sz="1000">
                        <a:effectLst/>
                        <a:latin typeface="Times New Roman"/>
                        <a:ea typeface="Times New Roman"/>
                      </a:endParaRPr>
                    </a:p>
                  </a:txBody>
                  <a:tcPr marL="38890" marR="38890" marT="0" marB="0" anchor="b"/>
                </a:tc>
                <a:tc hMerge="1">
                  <a:txBody>
                    <a:bodyPr/>
                    <a:lstStyle/>
                    <a:p>
                      <a:endParaRPr lang="pt-BR"/>
                    </a:p>
                  </a:txBody>
                  <a:tcPr/>
                </a:tc>
                <a:tc hMerge="1">
                  <a:txBody>
                    <a:bodyPr/>
                    <a:lstStyle/>
                    <a:p>
                      <a:endParaRPr lang="pt-BR"/>
                    </a:p>
                  </a:txBody>
                  <a:tcPr/>
                </a:tc>
                <a:tc gridSpan="3">
                  <a:txBody>
                    <a:bodyPr/>
                    <a:lstStyle/>
                    <a:p>
                      <a:pPr algn="ctr">
                        <a:spcAft>
                          <a:spcPts val="0"/>
                        </a:spcAft>
                      </a:pPr>
                      <a:r>
                        <a:rPr lang="pt-BR" sz="800">
                          <a:effectLst/>
                        </a:rPr>
                        <a:t> </a:t>
                      </a:r>
                      <a:endParaRPr lang="pt-BR" sz="1000">
                        <a:effectLst/>
                        <a:latin typeface="Times New Roman"/>
                        <a:ea typeface="Times New Roman"/>
                      </a:endParaRPr>
                    </a:p>
                  </a:txBody>
                  <a:tcPr marL="38890" marR="38890" marT="0" marB="0" anchor="b"/>
                </a:tc>
                <a:tc hMerge="1">
                  <a:txBody>
                    <a:bodyPr/>
                    <a:lstStyle/>
                    <a:p>
                      <a:endParaRPr lang="pt-BR"/>
                    </a:p>
                  </a:txBody>
                  <a:tcPr/>
                </a:tc>
                <a:tc hMerge="1">
                  <a:txBody>
                    <a:bodyPr/>
                    <a:lstStyle/>
                    <a:p>
                      <a:endParaRPr lang="pt-BR"/>
                    </a:p>
                  </a:txBody>
                  <a:tcPr/>
                </a:tc>
              </a:tr>
              <a:tr h="126670">
                <a:tc v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c>
                  <a:txBody>
                    <a:bodyPr/>
                    <a:lstStyle/>
                    <a:p>
                      <a:pPr algn="ctr">
                        <a:spcAft>
                          <a:spcPts val="0"/>
                        </a:spcAft>
                      </a:pPr>
                      <a:r>
                        <a:rPr lang="pt-BR" sz="800">
                          <a:effectLst/>
                        </a:rPr>
                        <a:t>Prevista</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Realizada</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Diferença</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Prevista</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Realizada</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Diferença</a:t>
                      </a:r>
                      <a:endParaRPr lang="pt-BR" sz="1000">
                        <a:effectLst/>
                        <a:latin typeface="Times New Roman"/>
                        <a:ea typeface="Times New Roman"/>
                      </a:endParaRPr>
                    </a:p>
                  </a:txBody>
                  <a:tcPr marL="38890" marR="38890" marT="0" marB="0" anchor="ctr"/>
                </a:tc>
              </a:tr>
              <a:tr h="120003">
                <a:tc>
                  <a:txBody>
                    <a:bodyPr/>
                    <a:lstStyle/>
                    <a:p>
                      <a:pPr algn="ctr">
                        <a:spcAft>
                          <a:spcPts val="0"/>
                        </a:spcAft>
                      </a:pPr>
                      <a:r>
                        <a:rPr lang="pt-BR" sz="800">
                          <a:effectLst/>
                        </a:rPr>
                        <a:t>0009</a:t>
                      </a:r>
                      <a:endParaRPr lang="pt-BR" sz="1000">
                        <a:effectLst/>
                        <a:latin typeface="Times New Roman"/>
                        <a:ea typeface="Times New Roman"/>
                      </a:endParaRPr>
                    </a:p>
                  </a:txBody>
                  <a:tcPr marL="38890" marR="38890" marT="0" marB="0" anchor="b"/>
                </a:tc>
                <a:tc gridSpan="9">
                  <a:txBody>
                    <a:bodyPr/>
                    <a:lstStyle/>
                    <a:p>
                      <a:pPr>
                        <a:spcAft>
                          <a:spcPts val="0"/>
                        </a:spcAft>
                      </a:pPr>
                      <a:r>
                        <a:rPr lang="pt-BR" sz="800">
                          <a:effectLst/>
                        </a:rPr>
                        <a:t>MANUTENÇÃO E AMPLIAÇÃO DA INFRAESTRUTURA, TRANSPORTES, MOBILIDADE DOS SERVIÇOS E ESPAÇOS PÚBLICOS</a:t>
                      </a:r>
                      <a:endParaRPr lang="pt-BR" sz="1000">
                        <a:effectLst/>
                        <a:latin typeface="Times New Roman"/>
                        <a:ea typeface="Times New Roman"/>
                      </a:endParaRPr>
                    </a:p>
                  </a:txBody>
                  <a:tcPr marL="38890" marR="38890" marT="0" marB="0" anchor="b"/>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r h="133337">
                <a:tc>
                  <a:txBody>
                    <a:bodyPr/>
                    <a:lstStyle/>
                    <a:p>
                      <a:pPr algn="ctr">
                        <a:spcAft>
                          <a:spcPts val="0"/>
                        </a:spcAft>
                      </a:pPr>
                      <a:r>
                        <a:rPr lang="pt-BR" sz="900" dirty="0">
                          <a:effectLst/>
                        </a:rPr>
                        <a:t>1009</a:t>
                      </a:r>
                      <a:endParaRPr lang="pt-BR" sz="1000" dirty="0">
                        <a:effectLst/>
                        <a:latin typeface="Times New Roman"/>
                        <a:ea typeface="Times New Roman"/>
                      </a:endParaRPr>
                    </a:p>
                  </a:txBody>
                  <a:tcPr marL="38890" marR="38890" marT="0" marB="0" anchor="ctr"/>
                </a:tc>
                <a:tc>
                  <a:txBody>
                    <a:bodyPr/>
                    <a:lstStyle/>
                    <a:p>
                      <a:pPr algn="l">
                        <a:spcAft>
                          <a:spcPts val="0"/>
                        </a:spcAft>
                      </a:pPr>
                      <a:r>
                        <a:rPr lang="pt-BR" sz="900" dirty="0">
                          <a:effectLst/>
                        </a:rPr>
                        <a:t>Construção, Restauração, Reforma Bens </a:t>
                      </a:r>
                      <a:r>
                        <a:rPr lang="pt-BR" sz="900" dirty="0" err="1">
                          <a:effectLst/>
                        </a:rPr>
                        <a:t>Publ</a:t>
                      </a:r>
                      <a:r>
                        <a:rPr lang="pt-BR" sz="900" dirty="0">
                          <a:effectLst/>
                        </a:rPr>
                        <a:t>.</a:t>
                      </a:r>
                      <a:endParaRPr lang="pt-BR" sz="1000" dirty="0">
                        <a:effectLst/>
                        <a:latin typeface="Times New Roman"/>
                        <a:ea typeface="Times New Roman"/>
                      </a:endParaRPr>
                    </a:p>
                  </a:txBody>
                  <a:tcPr marL="38890" marR="38890" marT="0" marB="0" anchor="ctr"/>
                </a:tc>
                <a:tc>
                  <a:txBody>
                    <a:bodyPr/>
                    <a:lstStyle/>
                    <a:p>
                      <a:pPr algn="ctr">
                        <a:spcAft>
                          <a:spcPts val="0"/>
                        </a:spcAft>
                      </a:pPr>
                      <a:r>
                        <a:rPr lang="pt-BR" sz="900">
                          <a:effectLst/>
                        </a:rPr>
                        <a:t>Diversos</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Unidade</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2</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35.000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122.418</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87.418</a:t>
                      </a:r>
                      <a:endParaRPr lang="pt-BR" sz="1000">
                        <a:effectLst/>
                        <a:latin typeface="Times New Roman"/>
                        <a:ea typeface="Times New Roman"/>
                      </a:endParaRPr>
                    </a:p>
                  </a:txBody>
                  <a:tcPr marL="38890" marR="38890" marT="0" marB="0" anchor="ctr"/>
                </a:tc>
              </a:tr>
              <a:tr h="133337">
                <a:tc>
                  <a:txBody>
                    <a:bodyPr/>
                    <a:lstStyle/>
                    <a:p>
                      <a:pPr algn="ctr">
                        <a:spcAft>
                          <a:spcPts val="0"/>
                        </a:spcAft>
                      </a:pPr>
                      <a:r>
                        <a:rPr lang="pt-BR" sz="900">
                          <a:effectLst/>
                        </a:rPr>
                        <a:t>1008</a:t>
                      </a:r>
                      <a:endParaRPr lang="pt-BR" sz="1000">
                        <a:effectLst/>
                        <a:latin typeface="Times New Roman"/>
                        <a:ea typeface="Times New Roman"/>
                      </a:endParaRPr>
                    </a:p>
                  </a:txBody>
                  <a:tcPr marL="38890" marR="38890" marT="0" marB="0" anchor="ctr"/>
                </a:tc>
                <a:tc>
                  <a:txBody>
                    <a:bodyPr/>
                    <a:lstStyle/>
                    <a:p>
                      <a:pPr algn="l">
                        <a:spcAft>
                          <a:spcPts val="0"/>
                        </a:spcAft>
                      </a:pPr>
                      <a:r>
                        <a:rPr lang="pt-BR" sz="900" dirty="0">
                          <a:effectLst/>
                        </a:rPr>
                        <a:t>Aquisição de Equipamentos Rodoviários</a:t>
                      </a:r>
                      <a:endParaRPr lang="pt-BR" sz="1000" dirty="0">
                        <a:effectLst/>
                        <a:latin typeface="Times New Roman"/>
                        <a:ea typeface="Times New Roman"/>
                      </a:endParaRPr>
                    </a:p>
                  </a:txBody>
                  <a:tcPr marL="38890" marR="38890" marT="0" marB="0" anchor="ctr"/>
                </a:tc>
                <a:tc>
                  <a:txBody>
                    <a:bodyPr/>
                    <a:lstStyle/>
                    <a:p>
                      <a:pPr algn="ctr">
                        <a:spcAft>
                          <a:spcPts val="0"/>
                        </a:spcAft>
                      </a:pPr>
                      <a:r>
                        <a:rPr lang="pt-BR" sz="900">
                          <a:effectLst/>
                        </a:rPr>
                        <a:t>Equipamento</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Diversos</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5.000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(5.000)</a:t>
                      </a:r>
                      <a:endParaRPr lang="pt-BR" sz="1000">
                        <a:effectLst/>
                        <a:latin typeface="Times New Roman"/>
                        <a:ea typeface="Times New Roman"/>
                      </a:endParaRPr>
                    </a:p>
                  </a:txBody>
                  <a:tcPr marL="38890" marR="38890" marT="0" marB="0" anchor="ctr"/>
                </a:tc>
              </a:tr>
              <a:tr h="133337">
                <a:tc>
                  <a:txBody>
                    <a:bodyPr/>
                    <a:lstStyle/>
                    <a:p>
                      <a:pPr algn="ctr">
                        <a:spcAft>
                          <a:spcPts val="0"/>
                        </a:spcAft>
                      </a:pPr>
                      <a:r>
                        <a:rPr lang="pt-BR" sz="900">
                          <a:effectLst/>
                        </a:rPr>
                        <a:t>1010</a:t>
                      </a:r>
                      <a:endParaRPr lang="pt-BR" sz="1000">
                        <a:effectLst/>
                        <a:latin typeface="Times New Roman"/>
                        <a:ea typeface="Times New Roman"/>
                      </a:endParaRPr>
                    </a:p>
                  </a:txBody>
                  <a:tcPr marL="38890" marR="38890" marT="0" marB="0" anchor="ctr"/>
                </a:tc>
                <a:tc>
                  <a:txBody>
                    <a:bodyPr/>
                    <a:lstStyle/>
                    <a:p>
                      <a:pPr algn="l">
                        <a:spcAft>
                          <a:spcPts val="0"/>
                        </a:spcAft>
                      </a:pPr>
                      <a:r>
                        <a:rPr lang="pt-BR" sz="900" dirty="0">
                          <a:effectLst/>
                        </a:rPr>
                        <a:t>Pavimentação de Vias</a:t>
                      </a:r>
                      <a:endParaRPr lang="pt-BR" sz="1000" dirty="0">
                        <a:effectLst/>
                        <a:latin typeface="Times New Roman"/>
                        <a:ea typeface="Times New Roman"/>
                      </a:endParaRPr>
                    </a:p>
                  </a:txBody>
                  <a:tcPr marL="38890" marR="38890" marT="0" marB="0" anchor="ctr"/>
                </a:tc>
                <a:tc>
                  <a:txBody>
                    <a:bodyPr/>
                    <a:lstStyle/>
                    <a:p>
                      <a:pPr algn="ctr">
                        <a:spcAft>
                          <a:spcPts val="0"/>
                        </a:spcAft>
                      </a:pPr>
                      <a:r>
                        <a:rPr lang="pt-BR" sz="900" dirty="0">
                          <a:effectLst/>
                        </a:rPr>
                        <a:t>Área</a:t>
                      </a:r>
                      <a:endParaRPr lang="pt-BR" sz="1000" dirty="0">
                        <a:effectLst/>
                        <a:latin typeface="Times New Roman"/>
                        <a:ea typeface="Times New Roman"/>
                      </a:endParaRPr>
                    </a:p>
                  </a:txBody>
                  <a:tcPr marL="38890" marR="38890" marT="0" marB="0" anchor="ctr"/>
                </a:tc>
                <a:tc>
                  <a:txBody>
                    <a:bodyPr/>
                    <a:lstStyle/>
                    <a:p>
                      <a:pPr algn="ctr">
                        <a:spcAft>
                          <a:spcPts val="0"/>
                        </a:spcAft>
                      </a:pPr>
                      <a:r>
                        <a:rPr lang="pt-BR" sz="900" dirty="0">
                          <a:effectLst/>
                        </a:rPr>
                        <a:t>Unidade</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 </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7.644</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a:effectLst/>
                        </a:rPr>
                        <a:t>7.644</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642.788</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642.788</a:t>
                      </a:r>
                      <a:endParaRPr lang="pt-BR" sz="1000">
                        <a:effectLst/>
                        <a:latin typeface="Times New Roman"/>
                        <a:ea typeface="Times New Roman"/>
                      </a:endParaRPr>
                    </a:p>
                  </a:txBody>
                  <a:tcPr marL="38890" marR="38890" marT="0" marB="0" anchor="ctr"/>
                </a:tc>
              </a:tr>
              <a:tr h="133337">
                <a:tc>
                  <a:txBody>
                    <a:bodyPr/>
                    <a:lstStyle/>
                    <a:p>
                      <a:pPr algn="ctr">
                        <a:spcAft>
                          <a:spcPts val="0"/>
                        </a:spcAft>
                      </a:pPr>
                      <a:r>
                        <a:rPr lang="pt-BR" sz="900">
                          <a:effectLst/>
                        </a:rPr>
                        <a:t>2018</a:t>
                      </a:r>
                      <a:endParaRPr lang="pt-BR" sz="1000">
                        <a:effectLst/>
                        <a:latin typeface="Times New Roman"/>
                        <a:ea typeface="Times New Roman"/>
                      </a:endParaRPr>
                    </a:p>
                  </a:txBody>
                  <a:tcPr marL="38890" marR="38890" marT="0" marB="0" anchor="ctr"/>
                </a:tc>
                <a:tc>
                  <a:txBody>
                    <a:bodyPr/>
                    <a:lstStyle/>
                    <a:p>
                      <a:pPr algn="l">
                        <a:spcAft>
                          <a:spcPts val="0"/>
                        </a:spcAft>
                      </a:pPr>
                      <a:r>
                        <a:rPr lang="pt-BR" sz="900">
                          <a:effectLst/>
                        </a:rPr>
                        <a:t>Manutenção dos Serviços do Trânsito</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Diversos</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Unidade</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dirty="0">
                          <a:effectLst/>
                        </a:rPr>
                        <a:t>-</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33.500</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a:effectLst/>
                        </a:rPr>
                        <a:t>30.768</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(2.732)</a:t>
                      </a:r>
                      <a:endParaRPr lang="pt-BR" sz="1000">
                        <a:effectLst/>
                        <a:latin typeface="Times New Roman"/>
                        <a:ea typeface="Times New Roman"/>
                      </a:endParaRPr>
                    </a:p>
                  </a:txBody>
                  <a:tcPr marL="38890" marR="38890" marT="0" marB="0" anchor="ctr"/>
                </a:tc>
              </a:tr>
              <a:tr h="266674">
                <a:tc>
                  <a:txBody>
                    <a:bodyPr/>
                    <a:lstStyle/>
                    <a:p>
                      <a:pPr algn="ctr">
                        <a:spcAft>
                          <a:spcPts val="0"/>
                        </a:spcAft>
                      </a:pPr>
                      <a:r>
                        <a:rPr lang="pt-BR" sz="900">
                          <a:effectLst/>
                        </a:rPr>
                        <a:t>2019</a:t>
                      </a:r>
                      <a:endParaRPr lang="pt-BR" sz="1000">
                        <a:effectLst/>
                        <a:latin typeface="Times New Roman"/>
                        <a:ea typeface="Times New Roman"/>
                      </a:endParaRPr>
                    </a:p>
                  </a:txBody>
                  <a:tcPr marL="38890" marR="38890" marT="0" marB="0" anchor="ctr"/>
                </a:tc>
                <a:tc>
                  <a:txBody>
                    <a:bodyPr/>
                    <a:lstStyle/>
                    <a:p>
                      <a:pPr indent="237490" algn="l">
                        <a:spcAft>
                          <a:spcPts val="0"/>
                        </a:spcAft>
                      </a:pPr>
                      <a:r>
                        <a:rPr lang="pt-BR" sz="900">
                          <a:effectLst/>
                        </a:rPr>
                        <a:t>Ampliação, Melhorias, e Manut.Serv.Ilum.Pub</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Ponto Luz</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Unidade</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3.100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dirty="0" smtClean="0">
                          <a:effectLst/>
                        </a:rPr>
                        <a:t>4.000</a:t>
                      </a:r>
                      <a:r>
                        <a:rPr lang="pt-BR" sz="900" dirty="0">
                          <a:effectLst/>
                        </a:rPr>
                        <a:t> </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smtClean="0">
                          <a:effectLst/>
                        </a:rPr>
                        <a:t>900</a:t>
                      </a:r>
                      <a:r>
                        <a:rPr lang="pt-BR" sz="900" dirty="0">
                          <a:effectLst/>
                        </a:rPr>
                        <a:t> </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264.600</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a:effectLst/>
                        </a:rPr>
                        <a:t>321.712</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57.112</a:t>
                      </a:r>
                      <a:endParaRPr lang="pt-BR" sz="1000">
                        <a:effectLst/>
                        <a:latin typeface="Times New Roman"/>
                        <a:ea typeface="Times New Roman"/>
                      </a:endParaRPr>
                    </a:p>
                  </a:txBody>
                  <a:tcPr marL="38890" marR="38890" marT="0" marB="0" anchor="ctr"/>
                </a:tc>
              </a:tr>
              <a:tr h="266674">
                <a:tc>
                  <a:txBody>
                    <a:bodyPr/>
                    <a:lstStyle/>
                    <a:p>
                      <a:pPr algn="ctr">
                        <a:spcAft>
                          <a:spcPts val="0"/>
                        </a:spcAft>
                      </a:pPr>
                      <a:r>
                        <a:rPr lang="pt-BR" sz="900">
                          <a:effectLst/>
                        </a:rPr>
                        <a:t>2020</a:t>
                      </a:r>
                      <a:endParaRPr lang="pt-BR" sz="1000">
                        <a:effectLst/>
                        <a:latin typeface="Times New Roman"/>
                        <a:ea typeface="Times New Roman"/>
                      </a:endParaRPr>
                    </a:p>
                  </a:txBody>
                  <a:tcPr marL="38890" marR="38890" marT="0" marB="0" anchor="ctr"/>
                </a:tc>
                <a:tc>
                  <a:txBody>
                    <a:bodyPr/>
                    <a:lstStyle/>
                    <a:p>
                      <a:pPr indent="237490" algn="l">
                        <a:spcAft>
                          <a:spcPts val="0"/>
                        </a:spcAft>
                      </a:pPr>
                      <a:r>
                        <a:rPr lang="pt-BR" sz="900">
                          <a:effectLst/>
                        </a:rPr>
                        <a:t>Manutenção de Equipamentos e Serv. Públicos</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Diversos</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Unidade</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880.900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dirty="0">
                          <a:effectLst/>
                        </a:rPr>
                        <a:t>995.224</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a:effectLst/>
                        </a:rPr>
                        <a:t>114.324</a:t>
                      </a:r>
                      <a:endParaRPr lang="pt-BR" sz="1000">
                        <a:effectLst/>
                        <a:latin typeface="Times New Roman"/>
                        <a:ea typeface="Times New Roman"/>
                      </a:endParaRPr>
                    </a:p>
                  </a:txBody>
                  <a:tcPr marL="38890" marR="38890" marT="0" marB="0" anchor="ctr"/>
                </a:tc>
              </a:tr>
              <a:tr h="133337">
                <a:tc>
                  <a:txBody>
                    <a:bodyPr/>
                    <a:lstStyle/>
                    <a:p>
                      <a:pPr algn="ctr">
                        <a:spcAft>
                          <a:spcPts val="0"/>
                        </a:spcAft>
                      </a:pPr>
                      <a:r>
                        <a:rPr lang="pt-BR" sz="900">
                          <a:effectLst/>
                        </a:rPr>
                        <a:t>2021</a:t>
                      </a:r>
                      <a:endParaRPr lang="pt-BR" sz="1000">
                        <a:effectLst/>
                        <a:latin typeface="Times New Roman"/>
                        <a:ea typeface="Times New Roman"/>
                      </a:endParaRPr>
                    </a:p>
                  </a:txBody>
                  <a:tcPr marL="38890" marR="38890" marT="0" marB="0" anchor="ctr"/>
                </a:tc>
                <a:tc>
                  <a:txBody>
                    <a:bodyPr/>
                    <a:lstStyle/>
                    <a:p>
                      <a:pPr indent="237490" algn="l">
                        <a:spcAft>
                          <a:spcPts val="0"/>
                        </a:spcAft>
                      </a:pPr>
                      <a:r>
                        <a:rPr lang="pt-BR" sz="900" dirty="0">
                          <a:effectLst/>
                        </a:rPr>
                        <a:t>Manutenção do </a:t>
                      </a:r>
                      <a:r>
                        <a:rPr lang="pt-BR" sz="900" dirty="0" err="1">
                          <a:effectLst/>
                        </a:rPr>
                        <a:t>FUREBOm</a:t>
                      </a:r>
                      <a:endParaRPr lang="pt-BR" sz="1000" dirty="0">
                        <a:effectLst/>
                        <a:latin typeface="Times New Roman"/>
                        <a:ea typeface="Times New Roman"/>
                      </a:endParaRPr>
                    </a:p>
                  </a:txBody>
                  <a:tcPr marL="38890" marR="38890" marT="0" marB="0" anchor="ctr"/>
                </a:tc>
                <a:tc>
                  <a:txBody>
                    <a:bodyPr/>
                    <a:lstStyle/>
                    <a:p>
                      <a:pPr algn="ctr">
                        <a:spcAft>
                          <a:spcPts val="0"/>
                        </a:spcAft>
                      </a:pPr>
                      <a:r>
                        <a:rPr lang="pt-BR" sz="900">
                          <a:effectLst/>
                        </a:rPr>
                        <a:t>Diversos</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Unidade</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26.000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dirty="0">
                          <a:effectLst/>
                        </a:rPr>
                        <a:t>16.165</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(20.904)</a:t>
                      </a:r>
                      <a:endParaRPr lang="pt-BR" sz="1000" dirty="0">
                        <a:effectLst/>
                        <a:latin typeface="Times New Roman"/>
                        <a:ea typeface="Times New Roman"/>
                      </a:endParaRPr>
                    </a:p>
                  </a:txBody>
                  <a:tcPr marL="38890" marR="38890" marT="0" marB="0" anchor="ctr"/>
                </a:tc>
              </a:tr>
            </a:tbl>
          </a:graphicData>
        </a:graphic>
      </p:graphicFrame>
      <p:sp>
        <p:nvSpPr>
          <p:cNvPr id="5" name="Retângulo 4"/>
          <p:cNvSpPr/>
          <p:nvPr/>
        </p:nvSpPr>
        <p:spPr>
          <a:xfrm>
            <a:off x="395536" y="3429000"/>
            <a:ext cx="8208912" cy="1600438"/>
          </a:xfrm>
          <a:prstGeom prst="rect">
            <a:avLst/>
          </a:prstGeom>
        </p:spPr>
        <p:txBody>
          <a:bodyPr wrap="square">
            <a:spAutoFit/>
          </a:bodyPr>
          <a:lstStyle/>
          <a:p>
            <a:pPr algn="just"/>
            <a:r>
              <a:rPr lang="pt-BR" sz="1400" b="1" u="sng" dirty="0"/>
              <a:t>Projeto Atividade 1009</a:t>
            </a:r>
            <a:endParaRPr lang="pt-BR" sz="1400" dirty="0"/>
          </a:p>
          <a:p>
            <a:pPr algn="just"/>
            <a:r>
              <a:rPr lang="pt-BR" sz="1400" dirty="0"/>
              <a:t>Drenagem Pluvial nas ruas do Município. Lote 1 - 339 metros de extensão compreendendo as ruas João Henrique </a:t>
            </a:r>
            <a:r>
              <a:rPr lang="pt-BR" sz="1400" dirty="0" err="1"/>
              <a:t>Pauli</a:t>
            </a:r>
            <a:r>
              <a:rPr lang="pt-BR" sz="1400" dirty="0"/>
              <a:t>, Gilberto </a:t>
            </a:r>
            <a:r>
              <a:rPr lang="pt-BR" sz="1400" dirty="0" err="1"/>
              <a:t>Schmitz</a:t>
            </a:r>
            <a:r>
              <a:rPr lang="pt-BR" sz="1400" dirty="0"/>
              <a:t> e Maria </a:t>
            </a:r>
            <a:r>
              <a:rPr lang="pt-BR" sz="1400" dirty="0" err="1"/>
              <a:t>Raitz</a:t>
            </a:r>
            <a:r>
              <a:rPr lang="pt-BR" sz="1400" dirty="0"/>
              <a:t>, Compra Escorregador Parque Praça</a:t>
            </a:r>
          </a:p>
          <a:p>
            <a:pPr algn="just"/>
            <a:r>
              <a:rPr lang="pt-BR" sz="1400" dirty="0"/>
              <a:t> </a:t>
            </a:r>
            <a:r>
              <a:rPr lang="pt-BR" sz="1400" b="1" u="sng" dirty="0" smtClean="0"/>
              <a:t>Projeto </a:t>
            </a:r>
            <a:r>
              <a:rPr lang="pt-BR" sz="1400" b="1" u="sng" dirty="0"/>
              <a:t>Atividade 1010</a:t>
            </a:r>
            <a:endParaRPr lang="pt-BR" sz="1400" dirty="0"/>
          </a:p>
          <a:p>
            <a:pPr algn="just"/>
            <a:r>
              <a:rPr lang="pt-BR" sz="1400" dirty="0"/>
              <a:t>Pavimentação Asfáltica da rua Matias </a:t>
            </a:r>
            <a:r>
              <a:rPr lang="pt-BR" sz="1400" dirty="0" err="1"/>
              <a:t>Petry</a:t>
            </a:r>
            <a:r>
              <a:rPr lang="pt-BR" sz="1400" dirty="0"/>
              <a:t> Junior 3ª e 2ª  etapa. Total de 185 metros, Pavimentação Asfáltica Rua São Francisco de Assis 2ª etapa, 907 metros</a:t>
            </a:r>
          </a:p>
        </p:txBody>
      </p:sp>
    </p:spTree>
    <p:extLst>
      <p:ext uri="{BB962C8B-B14F-4D97-AF65-F5344CB8AC3E}">
        <p14:creationId xmlns:p14="http://schemas.microsoft.com/office/powerpoint/2010/main" val="33603544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467544" y="908720"/>
            <a:ext cx="8280920" cy="4832092"/>
          </a:xfrm>
          <a:prstGeom prst="rect">
            <a:avLst/>
          </a:prstGeom>
        </p:spPr>
        <p:txBody>
          <a:bodyPr wrap="square">
            <a:spAutoFit/>
          </a:bodyPr>
          <a:lstStyle/>
          <a:p>
            <a:pPr algn="just"/>
            <a:r>
              <a:rPr lang="pt-BR" sz="1400" b="1" u="sng" dirty="0"/>
              <a:t>Projeto Atividade 2018</a:t>
            </a:r>
            <a:endParaRPr lang="pt-BR" sz="1400" dirty="0"/>
          </a:p>
          <a:p>
            <a:pPr algn="just"/>
            <a:r>
              <a:rPr lang="pt-BR" sz="1400" dirty="0"/>
              <a:t>Manutenção e combustível veículos polícia civil e militar, tarifas bancárias, serviços de limpeza, </a:t>
            </a:r>
            <a:r>
              <a:rPr lang="pt-BR" sz="1400" dirty="0" err="1"/>
              <a:t>INSs</a:t>
            </a:r>
            <a:r>
              <a:rPr lang="pt-BR" sz="1400" dirty="0"/>
              <a:t> de terceiros, energia elétrica, serviços de manutenção preventiva e corretiva no sistema de monitoramento, lavação dos veículos, </a:t>
            </a:r>
          </a:p>
          <a:p>
            <a:pPr algn="just"/>
            <a:r>
              <a:rPr lang="pt-BR" sz="1400" dirty="0"/>
              <a:t> </a:t>
            </a:r>
          </a:p>
          <a:p>
            <a:pPr algn="just"/>
            <a:r>
              <a:rPr lang="pt-BR" sz="1400" b="1" u="sng" dirty="0"/>
              <a:t>Projeto Atividade 2019</a:t>
            </a:r>
            <a:endParaRPr lang="pt-BR" sz="1400" dirty="0"/>
          </a:p>
          <a:p>
            <a:pPr algn="just"/>
            <a:r>
              <a:rPr lang="pt-BR" sz="1400" dirty="0"/>
              <a:t>Custeio dos serviços de iluminação pública Celesc/</a:t>
            </a:r>
            <a:r>
              <a:rPr lang="pt-BR" sz="1400" dirty="0" err="1"/>
              <a:t>Cerej</a:t>
            </a:r>
            <a:r>
              <a:rPr lang="pt-BR" sz="1400" dirty="0"/>
              <a:t>, contratação de empresa especializada na execução dos serviços de engenharia elétrica, material elétrico para manutenção da rede de iluminação pública. CEREJ 650 pontos e CELESC 2.315 pontos.</a:t>
            </a:r>
          </a:p>
          <a:p>
            <a:pPr algn="just"/>
            <a:r>
              <a:rPr lang="pt-BR" sz="1400" dirty="0"/>
              <a:t> </a:t>
            </a:r>
          </a:p>
          <a:p>
            <a:pPr algn="just"/>
            <a:r>
              <a:rPr lang="pt-BR" sz="1400" b="1" u="sng" dirty="0"/>
              <a:t>Projeto Atividade 2020</a:t>
            </a:r>
            <a:endParaRPr lang="pt-BR" sz="1400" dirty="0"/>
          </a:p>
          <a:p>
            <a:pPr algn="just"/>
            <a:r>
              <a:rPr lang="pt-BR" sz="1400" dirty="0"/>
              <a:t>Combustível, Manutenção de Veículos, Tubos de Concreto, material de copa e cozinha, limpeza, internet, ferramentas, Licenciamento e </a:t>
            </a:r>
            <a:r>
              <a:rPr lang="pt-BR" sz="1400" dirty="0" err="1"/>
              <a:t>Dpvat</a:t>
            </a:r>
            <a:r>
              <a:rPr lang="pt-BR" sz="1400" dirty="0"/>
              <a:t>, Locação de terrenos manobra retirada de saibro, protetor solar, tábuas de madeira, despesas de pessoal, encargos patronais, lavação de veículos, adiantamento pequenas despesas, vale alimentação, seguro dos veículos, material elétrico, concreto usinado, pneus, prestação de serviço de escavadeira hidráulica, Material de construção (tijolo, cimento, ferro) calçados de segurança, entre outros.</a:t>
            </a:r>
          </a:p>
          <a:p>
            <a:pPr algn="just"/>
            <a:r>
              <a:rPr lang="pt-BR" sz="1400" dirty="0"/>
              <a:t> </a:t>
            </a:r>
          </a:p>
          <a:p>
            <a:pPr algn="just"/>
            <a:r>
              <a:rPr lang="pt-BR" sz="1400" b="1" u="sng" dirty="0"/>
              <a:t>Projeto Atividade 2021</a:t>
            </a:r>
            <a:endParaRPr lang="pt-BR" sz="1400" dirty="0"/>
          </a:p>
          <a:p>
            <a:pPr algn="just"/>
            <a:r>
              <a:rPr lang="pt-BR" sz="1400" dirty="0"/>
              <a:t>Despesas do corpo de bombeiros do município como combustível, tarifas bancárias, cópias/impressão, telefone, manutenção do veículo, compra material permanente.</a:t>
            </a:r>
          </a:p>
        </p:txBody>
      </p:sp>
    </p:spTree>
    <p:extLst>
      <p:ext uri="{BB962C8B-B14F-4D97-AF65-F5344CB8AC3E}">
        <p14:creationId xmlns:p14="http://schemas.microsoft.com/office/powerpoint/2010/main" val="24350381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idx="1"/>
            <p:extLst>
              <p:ext uri="{D42A27DB-BD31-4B8C-83A1-F6EECF244321}">
                <p14:modId xmlns:p14="http://schemas.microsoft.com/office/powerpoint/2010/main" val="1699672875"/>
              </p:ext>
            </p:extLst>
          </p:nvPr>
        </p:nvGraphicFramePr>
        <p:xfrm>
          <a:off x="467544" y="548680"/>
          <a:ext cx="8183563" cy="1721130"/>
        </p:xfrm>
        <a:graphic>
          <a:graphicData uri="http://schemas.openxmlformats.org/drawingml/2006/table">
            <a:tbl>
              <a:tblPr>
                <a:tableStyleId>{5C22544A-7EE6-4342-B048-85BDC9FD1C3A}</a:tableStyleId>
              </a:tblPr>
              <a:tblGrid>
                <a:gridCol w="671593"/>
                <a:gridCol w="2193941"/>
                <a:gridCol w="672129"/>
                <a:gridCol w="544998"/>
                <a:gridCol w="683931"/>
                <a:gridCol w="683931"/>
                <a:gridCol w="684467"/>
                <a:gridCol w="684467"/>
                <a:gridCol w="684467"/>
                <a:gridCol w="679639"/>
              </a:tblGrid>
              <a:tr h="126670">
                <a:tc rowSpan="3">
                  <a:txBody>
                    <a:bodyPr/>
                    <a:lstStyle/>
                    <a:p>
                      <a:pPr algn="ctr">
                        <a:spcAft>
                          <a:spcPts val="0"/>
                        </a:spcAft>
                      </a:pPr>
                      <a:r>
                        <a:rPr lang="pt-BR" sz="800" dirty="0">
                          <a:effectLst/>
                        </a:rPr>
                        <a:t> </a:t>
                      </a:r>
                      <a:endParaRPr lang="pt-BR" sz="1000" dirty="0">
                        <a:effectLst/>
                      </a:endParaRPr>
                    </a:p>
                    <a:p>
                      <a:pPr algn="ctr">
                        <a:spcAft>
                          <a:spcPts val="0"/>
                        </a:spcAft>
                      </a:pPr>
                      <a:r>
                        <a:rPr lang="pt-BR" sz="800" dirty="0">
                          <a:effectLst/>
                        </a:rPr>
                        <a:t>Código</a:t>
                      </a:r>
                      <a:endParaRPr lang="pt-BR" sz="1000" dirty="0">
                        <a:effectLst/>
                        <a:latin typeface="Times New Roman"/>
                        <a:ea typeface="Times New Roman"/>
                      </a:endParaRPr>
                    </a:p>
                  </a:txBody>
                  <a:tcPr marL="38890" marR="38890" marT="0" marB="0" anchor="ctr"/>
                </a:tc>
                <a:tc rowSpan="3">
                  <a:txBody>
                    <a:bodyPr/>
                    <a:lstStyle/>
                    <a:p>
                      <a:pPr algn="ctr">
                        <a:spcAft>
                          <a:spcPts val="0"/>
                        </a:spcAft>
                      </a:pPr>
                      <a:r>
                        <a:rPr lang="pt-BR" sz="800">
                          <a:effectLst/>
                        </a:rPr>
                        <a:t> </a:t>
                      </a:r>
                      <a:endParaRPr lang="pt-BR" sz="1000">
                        <a:effectLst/>
                      </a:endParaRPr>
                    </a:p>
                    <a:p>
                      <a:pPr algn="ctr">
                        <a:spcAft>
                          <a:spcPts val="0"/>
                        </a:spcAft>
                      </a:pPr>
                      <a:r>
                        <a:rPr lang="pt-BR" sz="800">
                          <a:effectLst/>
                        </a:rPr>
                        <a:t>Programa/Ação</a:t>
                      </a:r>
                      <a:endParaRPr lang="pt-BR" sz="1000">
                        <a:effectLst/>
                        <a:latin typeface="Times New Roman"/>
                        <a:ea typeface="Times New Roman"/>
                      </a:endParaRPr>
                    </a:p>
                  </a:txBody>
                  <a:tcPr marL="38890" marR="38890" marT="0" marB="0" anchor="ctr"/>
                </a:tc>
                <a:tc rowSpan="3">
                  <a:txBody>
                    <a:bodyPr/>
                    <a:lstStyle/>
                    <a:p>
                      <a:pPr algn="ctr">
                        <a:spcAft>
                          <a:spcPts val="0"/>
                        </a:spcAft>
                      </a:pPr>
                      <a:r>
                        <a:rPr lang="pt-BR" sz="800">
                          <a:effectLst/>
                        </a:rPr>
                        <a:t> </a:t>
                      </a:r>
                      <a:endParaRPr lang="pt-BR" sz="1000">
                        <a:effectLst/>
                      </a:endParaRPr>
                    </a:p>
                    <a:p>
                      <a:pPr algn="ctr">
                        <a:spcAft>
                          <a:spcPts val="0"/>
                        </a:spcAft>
                      </a:pPr>
                      <a:r>
                        <a:rPr lang="pt-BR" sz="800">
                          <a:effectLst/>
                        </a:rPr>
                        <a:t>Produto</a:t>
                      </a:r>
                      <a:endParaRPr lang="pt-BR" sz="1000">
                        <a:effectLst/>
                        <a:latin typeface="Times New Roman"/>
                        <a:ea typeface="Times New Roman"/>
                      </a:endParaRPr>
                    </a:p>
                  </a:txBody>
                  <a:tcPr marL="38890" marR="38890" marT="0" marB="0" anchor="ctr"/>
                </a:tc>
                <a:tc rowSpan="3">
                  <a:txBody>
                    <a:bodyPr/>
                    <a:lstStyle/>
                    <a:p>
                      <a:pPr algn="ctr">
                        <a:spcAft>
                          <a:spcPts val="0"/>
                        </a:spcAft>
                      </a:pPr>
                      <a:r>
                        <a:rPr lang="pt-BR" sz="800">
                          <a:effectLst/>
                        </a:rPr>
                        <a:t> </a:t>
                      </a:r>
                      <a:endParaRPr lang="pt-BR" sz="1000">
                        <a:effectLst/>
                      </a:endParaRPr>
                    </a:p>
                    <a:p>
                      <a:pPr algn="ctr">
                        <a:spcAft>
                          <a:spcPts val="0"/>
                        </a:spcAft>
                      </a:pPr>
                      <a:r>
                        <a:rPr lang="pt-BR" sz="800">
                          <a:effectLst/>
                        </a:rPr>
                        <a:t>Unidade</a:t>
                      </a:r>
                      <a:endParaRPr lang="pt-BR" sz="1000">
                        <a:effectLst/>
                      </a:endParaRPr>
                    </a:p>
                    <a:p>
                      <a:pPr algn="ctr">
                        <a:spcAft>
                          <a:spcPts val="0"/>
                        </a:spcAft>
                      </a:pPr>
                      <a:r>
                        <a:rPr lang="pt-BR" sz="800">
                          <a:effectLst/>
                        </a:rPr>
                        <a:t>Medida</a:t>
                      </a:r>
                      <a:endParaRPr lang="pt-BR" sz="1000">
                        <a:effectLst/>
                        <a:latin typeface="Times New Roman"/>
                        <a:ea typeface="Times New Roman"/>
                      </a:endParaRPr>
                    </a:p>
                  </a:txBody>
                  <a:tcPr marL="38890" marR="38890" marT="0" marB="0" anchor="ctr"/>
                </a:tc>
                <a:tc gridSpan="3">
                  <a:txBody>
                    <a:bodyPr/>
                    <a:lstStyle/>
                    <a:p>
                      <a:pPr algn="ctr">
                        <a:spcAft>
                          <a:spcPts val="0"/>
                        </a:spcAft>
                      </a:pPr>
                      <a:r>
                        <a:rPr lang="pt-BR" sz="800">
                          <a:effectLst/>
                        </a:rPr>
                        <a:t> </a:t>
                      </a:r>
                      <a:endParaRPr lang="pt-BR" sz="1000">
                        <a:effectLst/>
                        <a:latin typeface="Times New Roman"/>
                        <a:ea typeface="Times New Roman"/>
                      </a:endParaRPr>
                    </a:p>
                  </a:txBody>
                  <a:tcPr marL="38890" marR="38890" marT="0" marB="0" anchor="b"/>
                </a:tc>
                <a:tc hMerge="1">
                  <a:txBody>
                    <a:bodyPr/>
                    <a:lstStyle/>
                    <a:p>
                      <a:endParaRPr lang="pt-BR"/>
                    </a:p>
                  </a:txBody>
                  <a:tcPr/>
                </a:tc>
                <a:tc hMerge="1">
                  <a:txBody>
                    <a:bodyPr/>
                    <a:lstStyle/>
                    <a:p>
                      <a:endParaRPr lang="pt-BR"/>
                    </a:p>
                  </a:txBody>
                  <a:tcPr/>
                </a:tc>
                <a:tc gridSpan="3">
                  <a:txBody>
                    <a:bodyPr/>
                    <a:lstStyle/>
                    <a:p>
                      <a:pPr algn="ctr">
                        <a:spcAft>
                          <a:spcPts val="0"/>
                        </a:spcAft>
                      </a:pPr>
                      <a:r>
                        <a:rPr lang="pt-BR" sz="800">
                          <a:effectLst/>
                        </a:rPr>
                        <a:t> </a:t>
                      </a:r>
                      <a:endParaRPr lang="pt-BR" sz="1000">
                        <a:effectLst/>
                        <a:latin typeface="Times New Roman"/>
                        <a:ea typeface="Times New Roman"/>
                      </a:endParaRPr>
                    </a:p>
                  </a:txBody>
                  <a:tcPr marL="38890" marR="38890" marT="0" marB="0" anchor="b"/>
                </a:tc>
                <a:tc hMerge="1">
                  <a:txBody>
                    <a:bodyPr/>
                    <a:lstStyle/>
                    <a:p>
                      <a:endParaRPr lang="pt-BR"/>
                    </a:p>
                  </a:txBody>
                  <a:tcPr/>
                </a:tc>
                <a:tc hMerge="1">
                  <a:txBody>
                    <a:bodyPr/>
                    <a:lstStyle/>
                    <a:p>
                      <a:endParaRPr lang="pt-BR"/>
                    </a:p>
                  </a:txBody>
                  <a:tcPr/>
                </a:tc>
              </a:tr>
              <a:tr h="126670">
                <a:tc v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c gridSpan="3">
                  <a:txBody>
                    <a:bodyPr/>
                    <a:lstStyle/>
                    <a:p>
                      <a:pPr algn="ctr">
                        <a:spcAft>
                          <a:spcPts val="0"/>
                        </a:spcAft>
                      </a:pPr>
                      <a:r>
                        <a:rPr lang="pt-BR" sz="800">
                          <a:effectLst/>
                        </a:rPr>
                        <a:t> </a:t>
                      </a:r>
                      <a:endParaRPr lang="pt-BR" sz="1000">
                        <a:effectLst/>
                        <a:latin typeface="Times New Roman"/>
                        <a:ea typeface="Times New Roman"/>
                      </a:endParaRPr>
                    </a:p>
                  </a:txBody>
                  <a:tcPr marL="38890" marR="38890" marT="0" marB="0" anchor="b"/>
                </a:tc>
                <a:tc hMerge="1">
                  <a:txBody>
                    <a:bodyPr/>
                    <a:lstStyle/>
                    <a:p>
                      <a:endParaRPr lang="pt-BR"/>
                    </a:p>
                  </a:txBody>
                  <a:tcPr/>
                </a:tc>
                <a:tc hMerge="1">
                  <a:txBody>
                    <a:bodyPr/>
                    <a:lstStyle/>
                    <a:p>
                      <a:endParaRPr lang="pt-BR"/>
                    </a:p>
                  </a:txBody>
                  <a:tcPr/>
                </a:tc>
                <a:tc gridSpan="3">
                  <a:txBody>
                    <a:bodyPr/>
                    <a:lstStyle/>
                    <a:p>
                      <a:pPr algn="ctr">
                        <a:spcAft>
                          <a:spcPts val="0"/>
                        </a:spcAft>
                      </a:pPr>
                      <a:r>
                        <a:rPr lang="pt-BR" sz="800">
                          <a:effectLst/>
                        </a:rPr>
                        <a:t> </a:t>
                      </a:r>
                      <a:endParaRPr lang="pt-BR" sz="1000">
                        <a:effectLst/>
                        <a:latin typeface="Times New Roman"/>
                        <a:ea typeface="Times New Roman"/>
                      </a:endParaRPr>
                    </a:p>
                  </a:txBody>
                  <a:tcPr marL="38890" marR="38890" marT="0" marB="0" anchor="b"/>
                </a:tc>
                <a:tc hMerge="1">
                  <a:txBody>
                    <a:bodyPr/>
                    <a:lstStyle/>
                    <a:p>
                      <a:endParaRPr lang="pt-BR"/>
                    </a:p>
                  </a:txBody>
                  <a:tcPr/>
                </a:tc>
                <a:tc hMerge="1">
                  <a:txBody>
                    <a:bodyPr/>
                    <a:lstStyle/>
                    <a:p>
                      <a:endParaRPr lang="pt-BR"/>
                    </a:p>
                  </a:txBody>
                  <a:tcPr/>
                </a:tc>
              </a:tr>
              <a:tr h="126670">
                <a:tc v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c>
                  <a:txBody>
                    <a:bodyPr/>
                    <a:lstStyle/>
                    <a:p>
                      <a:pPr algn="ctr">
                        <a:spcAft>
                          <a:spcPts val="0"/>
                        </a:spcAft>
                      </a:pPr>
                      <a:r>
                        <a:rPr lang="pt-BR" sz="800">
                          <a:effectLst/>
                        </a:rPr>
                        <a:t>Prevista</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Realizada</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Diferença</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Prevista</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Realizada</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Diferença</a:t>
                      </a:r>
                      <a:endParaRPr lang="pt-BR" sz="1000">
                        <a:effectLst/>
                        <a:latin typeface="Times New Roman"/>
                        <a:ea typeface="Times New Roman"/>
                      </a:endParaRPr>
                    </a:p>
                  </a:txBody>
                  <a:tcPr marL="38890" marR="38890" marT="0" marB="0" anchor="ctr"/>
                </a:tc>
              </a:tr>
              <a:tr h="240007">
                <a:tc>
                  <a:txBody>
                    <a:bodyPr/>
                    <a:lstStyle/>
                    <a:p>
                      <a:pPr algn="ctr">
                        <a:spcAft>
                          <a:spcPts val="0"/>
                        </a:spcAft>
                      </a:pPr>
                      <a:r>
                        <a:rPr lang="pt-BR" sz="800">
                          <a:effectLst/>
                        </a:rPr>
                        <a:t>0011</a:t>
                      </a:r>
                      <a:endParaRPr lang="pt-BR" sz="1000">
                        <a:effectLst/>
                        <a:latin typeface="Times New Roman"/>
                        <a:ea typeface="Times New Roman"/>
                      </a:endParaRPr>
                    </a:p>
                  </a:txBody>
                  <a:tcPr marL="38890" marR="38890" marT="0" marB="0" anchor="ctr"/>
                </a:tc>
                <a:tc>
                  <a:txBody>
                    <a:bodyPr/>
                    <a:lstStyle/>
                    <a:p>
                      <a:pPr indent="237490">
                        <a:spcAft>
                          <a:spcPts val="0"/>
                        </a:spcAft>
                      </a:pPr>
                      <a:r>
                        <a:rPr lang="pt-BR" sz="800">
                          <a:effectLst/>
                        </a:rPr>
                        <a:t>MEIO AMBIENTE, PRESERVAR E PROTEGER</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 </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 </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 </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 </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 </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 </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 </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 </a:t>
                      </a:r>
                      <a:endParaRPr lang="pt-BR" sz="1000">
                        <a:effectLst/>
                        <a:latin typeface="Times New Roman"/>
                        <a:ea typeface="Times New Roman"/>
                      </a:endParaRPr>
                    </a:p>
                  </a:txBody>
                  <a:tcPr marL="38890" marR="38890" marT="0" marB="0" anchor="ctr"/>
                </a:tc>
              </a:tr>
              <a:tr h="266674">
                <a:tc>
                  <a:txBody>
                    <a:bodyPr/>
                    <a:lstStyle/>
                    <a:p>
                      <a:pPr algn="ctr">
                        <a:spcAft>
                          <a:spcPts val="0"/>
                        </a:spcAft>
                      </a:pPr>
                      <a:r>
                        <a:rPr lang="pt-BR" sz="900" dirty="0">
                          <a:effectLst/>
                        </a:rPr>
                        <a:t>2024</a:t>
                      </a:r>
                      <a:endParaRPr lang="pt-BR" sz="1000" dirty="0">
                        <a:effectLst/>
                        <a:latin typeface="Times New Roman"/>
                        <a:ea typeface="Times New Roman"/>
                      </a:endParaRPr>
                    </a:p>
                  </a:txBody>
                  <a:tcPr marL="38890" marR="38890" marT="0" marB="0" anchor="ctr"/>
                </a:tc>
                <a:tc>
                  <a:txBody>
                    <a:bodyPr/>
                    <a:lstStyle/>
                    <a:p>
                      <a:pPr indent="237490">
                        <a:spcAft>
                          <a:spcPts val="0"/>
                        </a:spcAft>
                      </a:pPr>
                      <a:r>
                        <a:rPr lang="pt-BR" sz="900" dirty="0">
                          <a:effectLst/>
                        </a:rPr>
                        <a:t>Manutenção da Secretaria da Agricultura e MA</a:t>
                      </a:r>
                      <a:endParaRPr lang="pt-BR" sz="1000" dirty="0">
                        <a:effectLst/>
                        <a:latin typeface="Times New Roman"/>
                        <a:ea typeface="Times New Roman"/>
                      </a:endParaRPr>
                    </a:p>
                  </a:txBody>
                  <a:tcPr marL="38890" marR="38890" marT="0" marB="0" anchor="ctr"/>
                </a:tc>
                <a:tc>
                  <a:txBody>
                    <a:bodyPr/>
                    <a:lstStyle/>
                    <a:p>
                      <a:pPr algn="ctr">
                        <a:spcAft>
                          <a:spcPts val="0"/>
                        </a:spcAft>
                      </a:pPr>
                      <a:r>
                        <a:rPr lang="pt-BR" sz="900" dirty="0">
                          <a:effectLst/>
                        </a:rPr>
                        <a:t>Produtor</a:t>
                      </a:r>
                      <a:endParaRPr lang="pt-BR" sz="1000" dirty="0">
                        <a:effectLst/>
                        <a:latin typeface="Times New Roman"/>
                        <a:ea typeface="Times New Roman"/>
                      </a:endParaRPr>
                    </a:p>
                  </a:txBody>
                  <a:tcPr marL="38890" marR="38890" marT="0" marB="0" anchor="ctr"/>
                </a:tc>
                <a:tc>
                  <a:txBody>
                    <a:bodyPr/>
                    <a:lstStyle/>
                    <a:p>
                      <a:pPr algn="ctr">
                        <a:spcAft>
                          <a:spcPts val="0"/>
                        </a:spcAft>
                      </a:pPr>
                      <a:r>
                        <a:rPr lang="pt-BR" sz="900">
                          <a:effectLst/>
                        </a:rPr>
                        <a:t>Unidade</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100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dirty="0" smtClean="0">
                          <a:effectLst/>
                        </a:rPr>
                        <a:t>250</a:t>
                      </a:r>
                      <a:r>
                        <a:rPr lang="pt-BR" sz="900" dirty="0">
                          <a:effectLst/>
                        </a:rPr>
                        <a:t> </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smtClean="0">
                          <a:effectLst/>
                        </a:rPr>
                        <a:t>150</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a:effectLst/>
                        </a:rPr>
                        <a:t>554.000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624.740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70.740</a:t>
                      </a:r>
                      <a:endParaRPr lang="pt-BR" sz="1000">
                        <a:effectLst/>
                        <a:latin typeface="Times New Roman"/>
                        <a:ea typeface="Times New Roman"/>
                      </a:endParaRPr>
                    </a:p>
                  </a:txBody>
                  <a:tcPr marL="38890" marR="38890" marT="0" marB="0" anchor="ctr"/>
                </a:tc>
              </a:tr>
              <a:tr h="266674">
                <a:tc>
                  <a:txBody>
                    <a:bodyPr/>
                    <a:lstStyle/>
                    <a:p>
                      <a:pPr algn="ctr">
                        <a:spcAft>
                          <a:spcPts val="0"/>
                        </a:spcAft>
                      </a:pPr>
                      <a:r>
                        <a:rPr lang="pt-BR" sz="900">
                          <a:effectLst/>
                        </a:rPr>
                        <a:t>2025</a:t>
                      </a:r>
                      <a:endParaRPr lang="pt-BR" sz="1000">
                        <a:effectLst/>
                        <a:latin typeface="Times New Roman"/>
                        <a:ea typeface="Times New Roman"/>
                      </a:endParaRPr>
                    </a:p>
                  </a:txBody>
                  <a:tcPr marL="38890" marR="38890" marT="0" marB="0" anchor="ctr"/>
                </a:tc>
                <a:tc>
                  <a:txBody>
                    <a:bodyPr/>
                    <a:lstStyle/>
                    <a:p>
                      <a:pPr indent="237490">
                        <a:spcAft>
                          <a:spcPts val="0"/>
                        </a:spcAft>
                      </a:pPr>
                      <a:r>
                        <a:rPr lang="pt-BR" sz="900">
                          <a:effectLst/>
                        </a:rPr>
                        <a:t>Serviço de Coleta e Destinação Final do Lixo</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Resíduo </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dirty="0">
                          <a:effectLst/>
                        </a:rPr>
                        <a:t>Tonelada</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600</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smtClean="0">
                          <a:effectLst/>
                        </a:rPr>
                        <a:t>300</a:t>
                      </a:r>
                      <a:r>
                        <a:rPr lang="pt-BR" sz="900" dirty="0">
                          <a:effectLst/>
                        </a:rPr>
                        <a:t> </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smtClean="0">
                          <a:effectLst/>
                        </a:rPr>
                        <a:t>(300)</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a:effectLst/>
                        </a:rPr>
                        <a:t>269.000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269.477</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477</a:t>
                      </a:r>
                      <a:endParaRPr lang="pt-BR" sz="1000">
                        <a:effectLst/>
                        <a:latin typeface="Times New Roman"/>
                        <a:ea typeface="Times New Roman"/>
                      </a:endParaRPr>
                    </a:p>
                  </a:txBody>
                  <a:tcPr marL="38890" marR="38890" marT="0" marB="0" anchor="ctr"/>
                </a:tc>
              </a:tr>
              <a:tr h="133337">
                <a:tc>
                  <a:txBody>
                    <a:bodyPr/>
                    <a:lstStyle/>
                    <a:p>
                      <a:pPr algn="ctr">
                        <a:spcAft>
                          <a:spcPts val="0"/>
                        </a:spcAft>
                      </a:pPr>
                      <a:r>
                        <a:rPr lang="pt-BR" sz="900">
                          <a:effectLst/>
                        </a:rPr>
                        <a:t>1014</a:t>
                      </a:r>
                      <a:endParaRPr lang="pt-BR" sz="1000">
                        <a:effectLst/>
                        <a:latin typeface="Times New Roman"/>
                        <a:ea typeface="Times New Roman"/>
                      </a:endParaRPr>
                    </a:p>
                  </a:txBody>
                  <a:tcPr marL="38890" marR="38890" marT="0" marB="0" anchor="ctr"/>
                </a:tc>
                <a:tc>
                  <a:txBody>
                    <a:bodyPr/>
                    <a:lstStyle/>
                    <a:p>
                      <a:pPr indent="237490">
                        <a:spcAft>
                          <a:spcPts val="0"/>
                        </a:spcAft>
                      </a:pPr>
                      <a:r>
                        <a:rPr lang="pt-BR" sz="900">
                          <a:effectLst/>
                        </a:rPr>
                        <a:t>Aquisição Caminhão Coletor Lixo</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Equipamento</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Unidade</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2</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dirty="0">
                          <a:effectLst/>
                        </a:rPr>
                        <a:t>(2)</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420.000</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a:effectLst/>
                        </a:rPr>
                        <a:t>(420.000)</a:t>
                      </a:r>
                      <a:endParaRPr lang="pt-BR" sz="1000">
                        <a:effectLst/>
                        <a:latin typeface="Times New Roman"/>
                        <a:ea typeface="Times New Roman"/>
                      </a:endParaRPr>
                    </a:p>
                  </a:txBody>
                  <a:tcPr marL="38890" marR="38890" marT="0" marB="0" anchor="ctr"/>
                </a:tc>
              </a:tr>
              <a:tr h="266674">
                <a:tc>
                  <a:txBody>
                    <a:bodyPr/>
                    <a:lstStyle/>
                    <a:p>
                      <a:pPr algn="ctr">
                        <a:spcAft>
                          <a:spcPts val="0"/>
                        </a:spcAft>
                      </a:pPr>
                      <a:r>
                        <a:rPr lang="pt-BR" sz="900">
                          <a:effectLst/>
                        </a:rPr>
                        <a:t>1015</a:t>
                      </a:r>
                      <a:endParaRPr lang="pt-BR" sz="1000">
                        <a:effectLst/>
                        <a:latin typeface="Times New Roman"/>
                        <a:ea typeface="Times New Roman"/>
                      </a:endParaRPr>
                    </a:p>
                  </a:txBody>
                  <a:tcPr marL="38890" marR="38890" marT="0" marB="0" anchor="ctr"/>
                </a:tc>
                <a:tc>
                  <a:txBody>
                    <a:bodyPr/>
                    <a:lstStyle/>
                    <a:p>
                      <a:pPr indent="237490">
                        <a:spcAft>
                          <a:spcPts val="0"/>
                        </a:spcAft>
                      </a:pPr>
                      <a:r>
                        <a:rPr lang="pt-BR" sz="900">
                          <a:effectLst/>
                        </a:rPr>
                        <a:t>Estrutura Administrativa do Meio Ambiente</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Diversos</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Unidade</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1.000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dirty="0">
                          <a:effectLst/>
                        </a:rPr>
                        <a:t>-</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(1.000)</a:t>
                      </a:r>
                      <a:endParaRPr lang="pt-BR" sz="1000" dirty="0">
                        <a:effectLst/>
                        <a:latin typeface="Times New Roman"/>
                        <a:ea typeface="Times New Roman"/>
                      </a:endParaRPr>
                    </a:p>
                  </a:txBody>
                  <a:tcPr marL="38890" marR="38890" marT="0" marB="0" anchor="ctr"/>
                </a:tc>
              </a:tr>
            </a:tbl>
          </a:graphicData>
        </a:graphic>
      </p:graphicFrame>
      <p:sp>
        <p:nvSpPr>
          <p:cNvPr id="5" name="Retângulo 4"/>
          <p:cNvSpPr/>
          <p:nvPr/>
        </p:nvSpPr>
        <p:spPr>
          <a:xfrm>
            <a:off x="467544" y="2924944"/>
            <a:ext cx="8064896" cy="1815882"/>
          </a:xfrm>
          <a:prstGeom prst="rect">
            <a:avLst/>
          </a:prstGeom>
        </p:spPr>
        <p:txBody>
          <a:bodyPr wrap="square">
            <a:spAutoFit/>
          </a:bodyPr>
          <a:lstStyle/>
          <a:p>
            <a:pPr algn="just"/>
            <a:r>
              <a:rPr lang="pt-BR" sz="1400" b="1" u="sng" dirty="0"/>
              <a:t>Projeto Atividade 2024</a:t>
            </a:r>
            <a:endParaRPr lang="pt-BR" sz="1400" dirty="0"/>
          </a:p>
          <a:p>
            <a:pPr algn="just"/>
            <a:r>
              <a:rPr lang="pt-BR" sz="1400" dirty="0"/>
              <a:t>Combustível, Cópias Impressões, </a:t>
            </a:r>
            <a:r>
              <a:rPr lang="pt-BR" sz="1400" dirty="0" err="1"/>
              <a:t>Epagri</a:t>
            </a:r>
            <a:r>
              <a:rPr lang="pt-BR" sz="1400" dirty="0"/>
              <a:t>, Manutenção de Veículos e Máquinas, Energia Elétrica, Adiantamento para pequenas despesas, Consumo de água, Internet, Despesas de pessoal, Encargos patronais, Vale Alimentação, estagiários, manutenção computadores, Material de copa/cozinha, Diárias, Internet, Material de limpeza, licenciamento e DPVAT Veículos, mudas de flores, </a:t>
            </a:r>
            <a:r>
              <a:rPr lang="pt-BR" sz="1400" dirty="0" err="1"/>
              <a:t>Semens</a:t>
            </a:r>
            <a:r>
              <a:rPr lang="pt-BR" sz="1400" dirty="0"/>
              <a:t>, Material Gráfico (Notas do Produtor), limpeza de ar condicionado, material de expediente, lavação, leitor biométrico, cadeiras, arquivos e estante de aço, entre outros.</a:t>
            </a:r>
          </a:p>
        </p:txBody>
      </p:sp>
    </p:spTree>
    <p:extLst>
      <p:ext uri="{BB962C8B-B14F-4D97-AF65-F5344CB8AC3E}">
        <p14:creationId xmlns:p14="http://schemas.microsoft.com/office/powerpoint/2010/main" val="29258169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idx="1"/>
            <p:extLst>
              <p:ext uri="{D42A27DB-BD31-4B8C-83A1-F6EECF244321}">
                <p14:modId xmlns:p14="http://schemas.microsoft.com/office/powerpoint/2010/main" val="1242228622"/>
              </p:ext>
            </p:extLst>
          </p:nvPr>
        </p:nvGraphicFramePr>
        <p:xfrm>
          <a:off x="467544" y="548680"/>
          <a:ext cx="8183563" cy="2986050"/>
        </p:xfrm>
        <a:graphic>
          <a:graphicData uri="http://schemas.openxmlformats.org/drawingml/2006/table">
            <a:tbl>
              <a:tblPr>
                <a:tableStyleId>{5C22544A-7EE6-4342-B048-85BDC9FD1C3A}</a:tableStyleId>
              </a:tblPr>
              <a:tblGrid>
                <a:gridCol w="671593"/>
                <a:gridCol w="2193941"/>
                <a:gridCol w="672129"/>
                <a:gridCol w="544998"/>
                <a:gridCol w="683931"/>
                <a:gridCol w="683931"/>
                <a:gridCol w="684467"/>
                <a:gridCol w="684467"/>
                <a:gridCol w="684467"/>
                <a:gridCol w="679639"/>
              </a:tblGrid>
              <a:tr h="126670">
                <a:tc rowSpan="3">
                  <a:txBody>
                    <a:bodyPr/>
                    <a:lstStyle/>
                    <a:p>
                      <a:pPr algn="ctr">
                        <a:spcAft>
                          <a:spcPts val="0"/>
                        </a:spcAft>
                      </a:pPr>
                      <a:r>
                        <a:rPr lang="pt-BR" sz="800" dirty="0">
                          <a:effectLst/>
                        </a:rPr>
                        <a:t> </a:t>
                      </a:r>
                      <a:endParaRPr lang="pt-BR" sz="1000" dirty="0">
                        <a:effectLst/>
                      </a:endParaRPr>
                    </a:p>
                    <a:p>
                      <a:pPr algn="ctr">
                        <a:spcAft>
                          <a:spcPts val="0"/>
                        </a:spcAft>
                      </a:pPr>
                      <a:r>
                        <a:rPr lang="pt-BR" sz="800" dirty="0">
                          <a:effectLst/>
                        </a:rPr>
                        <a:t>Código</a:t>
                      </a:r>
                      <a:endParaRPr lang="pt-BR" sz="1000" dirty="0">
                        <a:effectLst/>
                        <a:latin typeface="Times New Roman"/>
                        <a:ea typeface="Times New Roman"/>
                      </a:endParaRPr>
                    </a:p>
                  </a:txBody>
                  <a:tcPr marL="38890" marR="38890" marT="0" marB="0" anchor="ctr"/>
                </a:tc>
                <a:tc rowSpan="3">
                  <a:txBody>
                    <a:bodyPr/>
                    <a:lstStyle/>
                    <a:p>
                      <a:pPr algn="ctr">
                        <a:spcAft>
                          <a:spcPts val="0"/>
                        </a:spcAft>
                      </a:pPr>
                      <a:r>
                        <a:rPr lang="pt-BR" sz="800">
                          <a:effectLst/>
                        </a:rPr>
                        <a:t> </a:t>
                      </a:r>
                      <a:endParaRPr lang="pt-BR" sz="1000">
                        <a:effectLst/>
                      </a:endParaRPr>
                    </a:p>
                    <a:p>
                      <a:pPr algn="ctr">
                        <a:spcAft>
                          <a:spcPts val="0"/>
                        </a:spcAft>
                      </a:pPr>
                      <a:r>
                        <a:rPr lang="pt-BR" sz="800">
                          <a:effectLst/>
                        </a:rPr>
                        <a:t>Programa/Ação</a:t>
                      </a:r>
                      <a:endParaRPr lang="pt-BR" sz="1000">
                        <a:effectLst/>
                        <a:latin typeface="Times New Roman"/>
                        <a:ea typeface="Times New Roman"/>
                      </a:endParaRPr>
                    </a:p>
                  </a:txBody>
                  <a:tcPr marL="38890" marR="38890" marT="0" marB="0" anchor="ctr"/>
                </a:tc>
                <a:tc rowSpan="3">
                  <a:txBody>
                    <a:bodyPr/>
                    <a:lstStyle/>
                    <a:p>
                      <a:pPr algn="ctr">
                        <a:spcAft>
                          <a:spcPts val="0"/>
                        </a:spcAft>
                      </a:pPr>
                      <a:r>
                        <a:rPr lang="pt-BR" sz="800">
                          <a:effectLst/>
                        </a:rPr>
                        <a:t> </a:t>
                      </a:r>
                      <a:endParaRPr lang="pt-BR" sz="1000">
                        <a:effectLst/>
                      </a:endParaRPr>
                    </a:p>
                    <a:p>
                      <a:pPr algn="ctr">
                        <a:spcAft>
                          <a:spcPts val="0"/>
                        </a:spcAft>
                      </a:pPr>
                      <a:r>
                        <a:rPr lang="pt-BR" sz="800">
                          <a:effectLst/>
                        </a:rPr>
                        <a:t>Produto</a:t>
                      </a:r>
                      <a:endParaRPr lang="pt-BR" sz="1000">
                        <a:effectLst/>
                        <a:latin typeface="Times New Roman"/>
                        <a:ea typeface="Times New Roman"/>
                      </a:endParaRPr>
                    </a:p>
                  </a:txBody>
                  <a:tcPr marL="38890" marR="38890" marT="0" marB="0" anchor="ctr"/>
                </a:tc>
                <a:tc rowSpan="3">
                  <a:txBody>
                    <a:bodyPr/>
                    <a:lstStyle/>
                    <a:p>
                      <a:pPr algn="ctr">
                        <a:spcAft>
                          <a:spcPts val="0"/>
                        </a:spcAft>
                      </a:pPr>
                      <a:r>
                        <a:rPr lang="pt-BR" sz="800">
                          <a:effectLst/>
                        </a:rPr>
                        <a:t> </a:t>
                      </a:r>
                      <a:endParaRPr lang="pt-BR" sz="1000">
                        <a:effectLst/>
                      </a:endParaRPr>
                    </a:p>
                    <a:p>
                      <a:pPr algn="ctr">
                        <a:spcAft>
                          <a:spcPts val="0"/>
                        </a:spcAft>
                      </a:pPr>
                      <a:r>
                        <a:rPr lang="pt-BR" sz="800">
                          <a:effectLst/>
                        </a:rPr>
                        <a:t>Unidade</a:t>
                      </a:r>
                      <a:endParaRPr lang="pt-BR" sz="1000">
                        <a:effectLst/>
                      </a:endParaRPr>
                    </a:p>
                    <a:p>
                      <a:pPr algn="ctr">
                        <a:spcAft>
                          <a:spcPts val="0"/>
                        </a:spcAft>
                      </a:pPr>
                      <a:r>
                        <a:rPr lang="pt-BR" sz="800">
                          <a:effectLst/>
                        </a:rPr>
                        <a:t>Medida</a:t>
                      </a:r>
                      <a:endParaRPr lang="pt-BR" sz="1000">
                        <a:effectLst/>
                        <a:latin typeface="Times New Roman"/>
                        <a:ea typeface="Times New Roman"/>
                      </a:endParaRPr>
                    </a:p>
                  </a:txBody>
                  <a:tcPr marL="38890" marR="38890" marT="0" marB="0" anchor="ctr"/>
                </a:tc>
                <a:tc gridSpan="3">
                  <a:txBody>
                    <a:bodyPr/>
                    <a:lstStyle/>
                    <a:p>
                      <a:pPr algn="ctr">
                        <a:spcAft>
                          <a:spcPts val="0"/>
                        </a:spcAft>
                      </a:pPr>
                      <a:r>
                        <a:rPr lang="pt-BR" sz="800">
                          <a:effectLst/>
                        </a:rPr>
                        <a:t> </a:t>
                      </a:r>
                      <a:endParaRPr lang="pt-BR" sz="1000">
                        <a:effectLst/>
                        <a:latin typeface="Times New Roman"/>
                        <a:ea typeface="Times New Roman"/>
                      </a:endParaRPr>
                    </a:p>
                  </a:txBody>
                  <a:tcPr marL="38890" marR="38890" marT="0" marB="0" anchor="b"/>
                </a:tc>
                <a:tc hMerge="1">
                  <a:txBody>
                    <a:bodyPr/>
                    <a:lstStyle/>
                    <a:p>
                      <a:endParaRPr lang="pt-BR"/>
                    </a:p>
                  </a:txBody>
                  <a:tcPr/>
                </a:tc>
                <a:tc hMerge="1">
                  <a:txBody>
                    <a:bodyPr/>
                    <a:lstStyle/>
                    <a:p>
                      <a:endParaRPr lang="pt-BR"/>
                    </a:p>
                  </a:txBody>
                  <a:tcPr/>
                </a:tc>
                <a:tc gridSpan="3">
                  <a:txBody>
                    <a:bodyPr/>
                    <a:lstStyle/>
                    <a:p>
                      <a:pPr algn="ctr">
                        <a:spcAft>
                          <a:spcPts val="0"/>
                        </a:spcAft>
                      </a:pPr>
                      <a:r>
                        <a:rPr lang="pt-BR" sz="800">
                          <a:effectLst/>
                        </a:rPr>
                        <a:t> </a:t>
                      </a:r>
                      <a:endParaRPr lang="pt-BR" sz="1000">
                        <a:effectLst/>
                        <a:latin typeface="Times New Roman"/>
                        <a:ea typeface="Times New Roman"/>
                      </a:endParaRPr>
                    </a:p>
                  </a:txBody>
                  <a:tcPr marL="38890" marR="38890" marT="0" marB="0" anchor="b"/>
                </a:tc>
                <a:tc hMerge="1">
                  <a:txBody>
                    <a:bodyPr/>
                    <a:lstStyle/>
                    <a:p>
                      <a:endParaRPr lang="pt-BR"/>
                    </a:p>
                  </a:txBody>
                  <a:tcPr/>
                </a:tc>
                <a:tc hMerge="1">
                  <a:txBody>
                    <a:bodyPr/>
                    <a:lstStyle/>
                    <a:p>
                      <a:endParaRPr lang="pt-BR"/>
                    </a:p>
                  </a:txBody>
                  <a:tcPr/>
                </a:tc>
              </a:tr>
              <a:tr h="126670">
                <a:tc v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c gridSpan="3">
                  <a:txBody>
                    <a:bodyPr/>
                    <a:lstStyle/>
                    <a:p>
                      <a:pPr algn="ctr">
                        <a:spcAft>
                          <a:spcPts val="0"/>
                        </a:spcAft>
                      </a:pPr>
                      <a:r>
                        <a:rPr lang="pt-BR" sz="800">
                          <a:effectLst/>
                        </a:rPr>
                        <a:t> </a:t>
                      </a:r>
                      <a:endParaRPr lang="pt-BR" sz="1000">
                        <a:effectLst/>
                        <a:latin typeface="Times New Roman"/>
                        <a:ea typeface="Times New Roman"/>
                      </a:endParaRPr>
                    </a:p>
                  </a:txBody>
                  <a:tcPr marL="38890" marR="38890" marT="0" marB="0" anchor="b"/>
                </a:tc>
                <a:tc hMerge="1">
                  <a:txBody>
                    <a:bodyPr/>
                    <a:lstStyle/>
                    <a:p>
                      <a:endParaRPr lang="pt-BR"/>
                    </a:p>
                  </a:txBody>
                  <a:tcPr/>
                </a:tc>
                <a:tc hMerge="1">
                  <a:txBody>
                    <a:bodyPr/>
                    <a:lstStyle/>
                    <a:p>
                      <a:endParaRPr lang="pt-BR"/>
                    </a:p>
                  </a:txBody>
                  <a:tcPr/>
                </a:tc>
                <a:tc gridSpan="3">
                  <a:txBody>
                    <a:bodyPr/>
                    <a:lstStyle/>
                    <a:p>
                      <a:pPr algn="ctr">
                        <a:spcAft>
                          <a:spcPts val="0"/>
                        </a:spcAft>
                      </a:pPr>
                      <a:r>
                        <a:rPr lang="pt-BR" sz="800">
                          <a:effectLst/>
                        </a:rPr>
                        <a:t> </a:t>
                      </a:r>
                      <a:endParaRPr lang="pt-BR" sz="1000">
                        <a:effectLst/>
                        <a:latin typeface="Times New Roman"/>
                        <a:ea typeface="Times New Roman"/>
                      </a:endParaRPr>
                    </a:p>
                  </a:txBody>
                  <a:tcPr marL="38890" marR="38890" marT="0" marB="0" anchor="b"/>
                </a:tc>
                <a:tc hMerge="1">
                  <a:txBody>
                    <a:bodyPr/>
                    <a:lstStyle/>
                    <a:p>
                      <a:endParaRPr lang="pt-BR"/>
                    </a:p>
                  </a:txBody>
                  <a:tcPr/>
                </a:tc>
                <a:tc hMerge="1">
                  <a:txBody>
                    <a:bodyPr/>
                    <a:lstStyle/>
                    <a:p>
                      <a:endParaRPr lang="pt-BR"/>
                    </a:p>
                  </a:txBody>
                  <a:tcPr/>
                </a:tc>
              </a:tr>
              <a:tr h="126670">
                <a:tc v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c>
                  <a:txBody>
                    <a:bodyPr/>
                    <a:lstStyle/>
                    <a:p>
                      <a:pPr algn="ctr">
                        <a:spcAft>
                          <a:spcPts val="0"/>
                        </a:spcAft>
                      </a:pPr>
                      <a:r>
                        <a:rPr lang="pt-BR" sz="800">
                          <a:effectLst/>
                        </a:rPr>
                        <a:t>Prevista</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Realizada</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Diferença</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Prevista</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Realizada</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Diferença</a:t>
                      </a:r>
                      <a:endParaRPr lang="pt-BR" sz="1000">
                        <a:effectLst/>
                        <a:latin typeface="Times New Roman"/>
                        <a:ea typeface="Times New Roman"/>
                      </a:endParaRPr>
                    </a:p>
                  </a:txBody>
                  <a:tcPr marL="38890" marR="38890" marT="0" marB="0" anchor="ctr"/>
                </a:tc>
              </a:tr>
              <a:tr h="133337">
                <a:tc>
                  <a:txBody>
                    <a:bodyPr/>
                    <a:lstStyle/>
                    <a:p>
                      <a:pPr algn="ctr">
                        <a:spcAft>
                          <a:spcPts val="0"/>
                        </a:spcAft>
                      </a:pPr>
                      <a:r>
                        <a:rPr lang="pt-BR" sz="900">
                          <a:effectLst/>
                        </a:rPr>
                        <a:t>0012</a:t>
                      </a:r>
                      <a:endParaRPr lang="pt-BR" sz="1000">
                        <a:effectLst/>
                        <a:latin typeface="Times New Roman"/>
                        <a:ea typeface="Times New Roman"/>
                      </a:endParaRPr>
                    </a:p>
                  </a:txBody>
                  <a:tcPr marL="38890" marR="38890" marT="0" marB="0" anchor="b"/>
                </a:tc>
                <a:tc gridSpan="9">
                  <a:txBody>
                    <a:bodyPr/>
                    <a:lstStyle/>
                    <a:p>
                      <a:pPr>
                        <a:spcAft>
                          <a:spcPts val="0"/>
                        </a:spcAft>
                      </a:pPr>
                      <a:r>
                        <a:rPr lang="pt-BR" sz="900">
                          <a:effectLst/>
                        </a:rPr>
                        <a:t>SAÚDE, PROMOÇÃO DA QUALIDADE DE VIDA</a:t>
                      </a:r>
                      <a:endParaRPr lang="pt-BR" sz="1000">
                        <a:effectLst/>
                        <a:latin typeface="Times New Roman"/>
                        <a:ea typeface="Times New Roman"/>
                      </a:endParaRPr>
                    </a:p>
                  </a:txBody>
                  <a:tcPr marL="38890" marR="38890" marT="0" marB="0" anchor="b"/>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r h="133337">
                <a:tc>
                  <a:txBody>
                    <a:bodyPr/>
                    <a:lstStyle/>
                    <a:p>
                      <a:pPr algn="ctr">
                        <a:spcAft>
                          <a:spcPts val="0"/>
                        </a:spcAft>
                      </a:pPr>
                      <a:r>
                        <a:rPr lang="pt-BR" sz="900" dirty="0">
                          <a:effectLst/>
                        </a:rPr>
                        <a:t>2030</a:t>
                      </a:r>
                      <a:endParaRPr lang="pt-BR" sz="1000" dirty="0">
                        <a:effectLst/>
                        <a:latin typeface="Times New Roman"/>
                        <a:ea typeface="Times New Roman"/>
                      </a:endParaRPr>
                    </a:p>
                  </a:txBody>
                  <a:tcPr marL="38890" marR="38890" marT="0" marB="0" anchor="ctr"/>
                </a:tc>
                <a:tc>
                  <a:txBody>
                    <a:bodyPr/>
                    <a:lstStyle/>
                    <a:p>
                      <a:pPr indent="237490">
                        <a:spcAft>
                          <a:spcPts val="0"/>
                        </a:spcAft>
                      </a:pPr>
                      <a:r>
                        <a:rPr lang="pt-BR" sz="900">
                          <a:effectLst/>
                        </a:rPr>
                        <a:t>Manutenção da Unidade de Saúde</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Atendimento</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Unidade</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27.000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31.524</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4.524</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1.335.240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1.704.707</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369.467</a:t>
                      </a:r>
                      <a:endParaRPr lang="pt-BR" sz="1000">
                        <a:effectLst/>
                        <a:latin typeface="Times New Roman"/>
                        <a:ea typeface="Times New Roman"/>
                      </a:endParaRPr>
                    </a:p>
                  </a:txBody>
                  <a:tcPr marL="38890" marR="38890" marT="0" marB="0" anchor="ctr"/>
                </a:tc>
              </a:tr>
              <a:tr h="266674">
                <a:tc>
                  <a:txBody>
                    <a:bodyPr/>
                    <a:lstStyle/>
                    <a:p>
                      <a:pPr algn="ctr">
                        <a:spcAft>
                          <a:spcPts val="0"/>
                        </a:spcAft>
                      </a:pPr>
                      <a:r>
                        <a:rPr lang="pt-BR" sz="900">
                          <a:effectLst/>
                        </a:rPr>
                        <a:t>2031</a:t>
                      </a:r>
                      <a:endParaRPr lang="pt-BR" sz="1000">
                        <a:effectLst/>
                        <a:latin typeface="Times New Roman"/>
                        <a:ea typeface="Times New Roman"/>
                      </a:endParaRPr>
                    </a:p>
                  </a:txBody>
                  <a:tcPr marL="38890" marR="38890" marT="0" marB="0" anchor="ctr"/>
                </a:tc>
                <a:tc>
                  <a:txBody>
                    <a:bodyPr/>
                    <a:lstStyle/>
                    <a:p>
                      <a:pPr indent="237490">
                        <a:spcAft>
                          <a:spcPts val="0"/>
                        </a:spcAft>
                      </a:pPr>
                      <a:r>
                        <a:rPr lang="pt-BR" sz="900" dirty="0">
                          <a:effectLst/>
                        </a:rPr>
                        <a:t>Ações de Saúde da Família</a:t>
                      </a:r>
                      <a:endParaRPr lang="pt-BR" sz="1000" dirty="0">
                        <a:effectLst/>
                        <a:latin typeface="Times New Roman"/>
                        <a:ea typeface="Times New Roman"/>
                      </a:endParaRPr>
                    </a:p>
                  </a:txBody>
                  <a:tcPr marL="38890" marR="38890" marT="0" marB="0" anchor="ctr"/>
                </a:tc>
                <a:tc>
                  <a:txBody>
                    <a:bodyPr/>
                    <a:lstStyle/>
                    <a:p>
                      <a:pPr algn="ctr">
                        <a:spcAft>
                          <a:spcPts val="0"/>
                        </a:spcAft>
                      </a:pPr>
                      <a:r>
                        <a:rPr lang="pt-BR" sz="900">
                          <a:effectLst/>
                        </a:rPr>
                        <a:t>Atendimento</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Unidade</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5.875</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7.037</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1.162</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         694.000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769.266</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75.266</a:t>
                      </a:r>
                      <a:endParaRPr lang="pt-BR" sz="1000">
                        <a:effectLst/>
                        <a:latin typeface="Times New Roman"/>
                        <a:ea typeface="Times New Roman"/>
                      </a:endParaRPr>
                    </a:p>
                  </a:txBody>
                  <a:tcPr marL="38890" marR="38890" marT="0" marB="0" anchor="ctr"/>
                </a:tc>
              </a:tr>
              <a:tr h="133337">
                <a:tc>
                  <a:txBody>
                    <a:bodyPr/>
                    <a:lstStyle/>
                    <a:p>
                      <a:pPr algn="ctr">
                        <a:spcAft>
                          <a:spcPts val="0"/>
                        </a:spcAft>
                      </a:pPr>
                      <a:r>
                        <a:rPr lang="pt-BR" sz="900">
                          <a:effectLst/>
                        </a:rPr>
                        <a:t>2032</a:t>
                      </a:r>
                      <a:endParaRPr lang="pt-BR" sz="1000">
                        <a:effectLst/>
                        <a:latin typeface="Times New Roman"/>
                        <a:ea typeface="Times New Roman"/>
                      </a:endParaRPr>
                    </a:p>
                  </a:txBody>
                  <a:tcPr marL="38890" marR="38890" marT="0" marB="0" anchor="ctr"/>
                </a:tc>
                <a:tc>
                  <a:txBody>
                    <a:bodyPr/>
                    <a:lstStyle/>
                    <a:p>
                      <a:pPr indent="237490">
                        <a:spcAft>
                          <a:spcPts val="0"/>
                        </a:spcAft>
                      </a:pPr>
                      <a:r>
                        <a:rPr lang="pt-BR" sz="900" dirty="0">
                          <a:effectLst/>
                        </a:rPr>
                        <a:t>Ações com agentes comunitários de saúde</a:t>
                      </a:r>
                      <a:endParaRPr lang="pt-BR" sz="1000" dirty="0">
                        <a:effectLst/>
                        <a:latin typeface="Times New Roman"/>
                        <a:ea typeface="Times New Roman"/>
                      </a:endParaRPr>
                    </a:p>
                  </a:txBody>
                  <a:tcPr marL="38890" marR="38890" marT="0" marB="0" anchor="ctr"/>
                </a:tc>
                <a:tc>
                  <a:txBody>
                    <a:bodyPr/>
                    <a:lstStyle/>
                    <a:p>
                      <a:pPr algn="ctr">
                        <a:spcAft>
                          <a:spcPts val="0"/>
                        </a:spcAft>
                      </a:pPr>
                      <a:r>
                        <a:rPr lang="pt-BR" sz="900" dirty="0">
                          <a:effectLst/>
                        </a:rPr>
                        <a:t>Atendimento</a:t>
                      </a:r>
                      <a:endParaRPr lang="pt-BR" sz="1000" dirty="0">
                        <a:effectLst/>
                        <a:latin typeface="Times New Roman"/>
                        <a:ea typeface="Times New Roman"/>
                      </a:endParaRPr>
                    </a:p>
                  </a:txBody>
                  <a:tcPr marL="38890" marR="38890" marT="0" marB="0" anchor="ctr"/>
                </a:tc>
                <a:tc>
                  <a:txBody>
                    <a:bodyPr/>
                    <a:lstStyle/>
                    <a:p>
                      <a:pPr algn="ctr">
                        <a:spcAft>
                          <a:spcPts val="0"/>
                        </a:spcAft>
                      </a:pPr>
                      <a:r>
                        <a:rPr lang="pt-BR" sz="900">
                          <a:effectLst/>
                        </a:rPr>
                        <a:t>Unidade</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13.924</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21.492</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7.568</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163.000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166.472</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3.472</a:t>
                      </a:r>
                      <a:endParaRPr lang="pt-BR" sz="1000">
                        <a:effectLst/>
                        <a:latin typeface="Times New Roman"/>
                        <a:ea typeface="Times New Roman"/>
                      </a:endParaRPr>
                    </a:p>
                  </a:txBody>
                  <a:tcPr marL="38890" marR="38890" marT="0" marB="0" anchor="ctr"/>
                </a:tc>
              </a:tr>
              <a:tr h="133337">
                <a:tc>
                  <a:txBody>
                    <a:bodyPr/>
                    <a:lstStyle/>
                    <a:p>
                      <a:pPr algn="ctr">
                        <a:spcAft>
                          <a:spcPts val="0"/>
                        </a:spcAft>
                      </a:pPr>
                      <a:r>
                        <a:rPr lang="pt-BR" sz="900">
                          <a:effectLst/>
                        </a:rPr>
                        <a:t>2033</a:t>
                      </a:r>
                      <a:endParaRPr lang="pt-BR" sz="1000">
                        <a:effectLst/>
                        <a:latin typeface="Times New Roman"/>
                        <a:ea typeface="Times New Roman"/>
                      </a:endParaRPr>
                    </a:p>
                  </a:txBody>
                  <a:tcPr marL="38890" marR="38890" marT="0" marB="0" anchor="ctr"/>
                </a:tc>
                <a:tc>
                  <a:txBody>
                    <a:bodyPr/>
                    <a:lstStyle/>
                    <a:p>
                      <a:pPr indent="237490">
                        <a:spcAft>
                          <a:spcPts val="0"/>
                        </a:spcAft>
                      </a:pPr>
                      <a:r>
                        <a:rPr lang="pt-BR" sz="900">
                          <a:effectLst/>
                        </a:rPr>
                        <a:t>Ações de Saúde Bucal</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dirty="0">
                          <a:effectLst/>
                        </a:rPr>
                        <a:t>Atendimento</a:t>
                      </a:r>
                      <a:endParaRPr lang="pt-BR" sz="1000" dirty="0">
                        <a:effectLst/>
                        <a:latin typeface="Times New Roman"/>
                        <a:ea typeface="Times New Roman"/>
                      </a:endParaRPr>
                    </a:p>
                  </a:txBody>
                  <a:tcPr marL="38890" marR="38890" marT="0" marB="0" anchor="ctr"/>
                </a:tc>
                <a:tc>
                  <a:txBody>
                    <a:bodyPr/>
                    <a:lstStyle/>
                    <a:p>
                      <a:pPr algn="ctr">
                        <a:spcAft>
                          <a:spcPts val="0"/>
                        </a:spcAft>
                      </a:pPr>
                      <a:r>
                        <a:rPr lang="pt-BR" sz="900" dirty="0">
                          <a:effectLst/>
                        </a:rPr>
                        <a:t>Unidade</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2.825</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a:effectLst/>
                        </a:rPr>
                        <a:t>4.238</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1.413</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88.000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155.089</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67.089</a:t>
                      </a:r>
                      <a:endParaRPr lang="pt-BR" sz="1000">
                        <a:effectLst/>
                        <a:latin typeface="Times New Roman"/>
                        <a:ea typeface="Times New Roman"/>
                      </a:endParaRPr>
                    </a:p>
                  </a:txBody>
                  <a:tcPr marL="38890" marR="38890" marT="0" marB="0" anchor="ctr"/>
                </a:tc>
              </a:tr>
              <a:tr h="133337">
                <a:tc>
                  <a:txBody>
                    <a:bodyPr/>
                    <a:lstStyle/>
                    <a:p>
                      <a:pPr algn="ctr">
                        <a:spcAft>
                          <a:spcPts val="0"/>
                        </a:spcAft>
                      </a:pPr>
                      <a:r>
                        <a:rPr lang="pt-BR" sz="900">
                          <a:effectLst/>
                        </a:rPr>
                        <a:t>2034</a:t>
                      </a:r>
                      <a:endParaRPr lang="pt-BR" sz="1000">
                        <a:effectLst/>
                        <a:latin typeface="Times New Roman"/>
                        <a:ea typeface="Times New Roman"/>
                      </a:endParaRPr>
                    </a:p>
                  </a:txBody>
                  <a:tcPr marL="38890" marR="38890" marT="0" marB="0" anchor="ctr"/>
                </a:tc>
                <a:tc>
                  <a:txBody>
                    <a:bodyPr/>
                    <a:lstStyle/>
                    <a:p>
                      <a:pPr indent="237490">
                        <a:spcAft>
                          <a:spcPts val="0"/>
                        </a:spcAft>
                      </a:pPr>
                      <a:r>
                        <a:rPr lang="pt-BR" sz="900">
                          <a:effectLst/>
                        </a:rPr>
                        <a:t>Ações de Assistência Farmacêutica Básica</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Atendimento</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Unidade</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dirty="0">
                          <a:effectLst/>
                        </a:rPr>
                        <a:t>16.150</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15.955</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a:effectLst/>
                        </a:rPr>
                        <a:t>(195)</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108.000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30.871</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(77.129)</a:t>
                      </a:r>
                      <a:endParaRPr lang="pt-BR" sz="1000">
                        <a:effectLst/>
                        <a:latin typeface="Times New Roman"/>
                        <a:ea typeface="Times New Roman"/>
                      </a:endParaRPr>
                    </a:p>
                  </a:txBody>
                  <a:tcPr marL="38890" marR="38890" marT="0" marB="0" anchor="ctr"/>
                </a:tc>
              </a:tr>
              <a:tr h="133337">
                <a:tc>
                  <a:txBody>
                    <a:bodyPr/>
                    <a:lstStyle/>
                    <a:p>
                      <a:pPr algn="ctr">
                        <a:spcAft>
                          <a:spcPts val="0"/>
                        </a:spcAft>
                      </a:pPr>
                      <a:r>
                        <a:rPr lang="pt-BR" sz="900">
                          <a:effectLst/>
                        </a:rPr>
                        <a:t>2035</a:t>
                      </a:r>
                      <a:endParaRPr lang="pt-BR" sz="1000">
                        <a:effectLst/>
                        <a:latin typeface="Times New Roman"/>
                        <a:ea typeface="Times New Roman"/>
                      </a:endParaRPr>
                    </a:p>
                  </a:txBody>
                  <a:tcPr marL="38890" marR="38890" marT="0" marB="0" anchor="ctr"/>
                </a:tc>
                <a:tc>
                  <a:txBody>
                    <a:bodyPr/>
                    <a:lstStyle/>
                    <a:p>
                      <a:pPr indent="237490">
                        <a:spcAft>
                          <a:spcPts val="0"/>
                        </a:spcAft>
                      </a:pPr>
                      <a:r>
                        <a:rPr lang="pt-BR" sz="900">
                          <a:effectLst/>
                        </a:rPr>
                        <a:t>Ações de Vigilância Sanitária</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Atendimento</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Unidade</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380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1.012</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dirty="0">
                          <a:effectLst/>
                        </a:rPr>
                        <a:t>632</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35.000</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a:effectLst/>
                        </a:rPr>
                        <a:t>46.954</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11.954</a:t>
                      </a:r>
                      <a:endParaRPr lang="pt-BR" sz="1000">
                        <a:effectLst/>
                        <a:latin typeface="Times New Roman"/>
                        <a:ea typeface="Times New Roman"/>
                      </a:endParaRPr>
                    </a:p>
                  </a:txBody>
                  <a:tcPr marL="38890" marR="38890" marT="0" marB="0" anchor="ctr"/>
                </a:tc>
              </a:tr>
              <a:tr h="133337">
                <a:tc>
                  <a:txBody>
                    <a:bodyPr/>
                    <a:lstStyle/>
                    <a:p>
                      <a:pPr algn="ctr">
                        <a:spcAft>
                          <a:spcPts val="0"/>
                        </a:spcAft>
                      </a:pPr>
                      <a:r>
                        <a:rPr lang="pt-BR" sz="900">
                          <a:effectLst/>
                        </a:rPr>
                        <a:t>2036</a:t>
                      </a:r>
                      <a:endParaRPr lang="pt-BR" sz="1000">
                        <a:effectLst/>
                        <a:latin typeface="Times New Roman"/>
                        <a:ea typeface="Times New Roman"/>
                      </a:endParaRPr>
                    </a:p>
                  </a:txBody>
                  <a:tcPr marL="38890" marR="38890" marT="0" marB="0" anchor="ctr"/>
                </a:tc>
                <a:tc>
                  <a:txBody>
                    <a:bodyPr/>
                    <a:lstStyle/>
                    <a:p>
                      <a:pPr indent="237490">
                        <a:spcAft>
                          <a:spcPts val="0"/>
                        </a:spcAft>
                      </a:pPr>
                      <a:r>
                        <a:rPr lang="pt-BR" sz="900">
                          <a:effectLst/>
                        </a:rPr>
                        <a:t>Ações de Vigilância Epidemiológica</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Atendimento</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Unidade</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238</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234</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(4)</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dirty="0">
                          <a:effectLst/>
                        </a:rPr>
                        <a:t>24.000</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54.329</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a:effectLst/>
                        </a:rPr>
                        <a:t>30.329</a:t>
                      </a:r>
                      <a:endParaRPr lang="pt-BR" sz="1000">
                        <a:effectLst/>
                        <a:latin typeface="Times New Roman"/>
                        <a:ea typeface="Times New Roman"/>
                      </a:endParaRPr>
                    </a:p>
                  </a:txBody>
                  <a:tcPr marL="38890" marR="38890" marT="0" marB="0" anchor="ctr"/>
                </a:tc>
              </a:tr>
              <a:tr h="266674">
                <a:tc>
                  <a:txBody>
                    <a:bodyPr/>
                    <a:lstStyle/>
                    <a:p>
                      <a:pPr algn="ctr">
                        <a:spcAft>
                          <a:spcPts val="0"/>
                        </a:spcAft>
                      </a:pPr>
                      <a:r>
                        <a:rPr lang="pt-BR" sz="900">
                          <a:effectLst/>
                        </a:rPr>
                        <a:t>1018</a:t>
                      </a:r>
                      <a:endParaRPr lang="pt-BR" sz="1000">
                        <a:effectLst/>
                        <a:latin typeface="Times New Roman"/>
                        <a:ea typeface="Times New Roman"/>
                      </a:endParaRPr>
                    </a:p>
                  </a:txBody>
                  <a:tcPr marL="38890" marR="38890" marT="0" marB="0" anchor="ctr"/>
                </a:tc>
                <a:tc>
                  <a:txBody>
                    <a:bodyPr/>
                    <a:lstStyle/>
                    <a:p>
                      <a:pPr indent="237490">
                        <a:spcAft>
                          <a:spcPts val="0"/>
                        </a:spcAft>
                      </a:pPr>
                      <a:r>
                        <a:rPr lang="pt-BR" sz="900">
                          <a:effectLst/>
                        </a:rPr>
                        <a:t>Ampliação e Manutenção da Estrutura Saúde</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Obra Exec.</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Unidade</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20.000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dirty="0">
                          <a:effectLst/>
                        </a:rPr>
                        <a:t>-</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(20.000)</a:t>
                      </a:r>
                      <a:endParaRPr lang="pt-BR" sz="1000" dirty="0">
                        <a:effectLst/>
                        <a:latin typeface="Times New Roman"/>
                        <a:ea typeface="Times New Roman"/>
                      </a:endParaRPr>
                    </a:p>
                  </a:txBody>
                  <a:tcPr marL="38890" marR="38890" marT="0" marB="0" anchor="ctr"/>
                </a:tc>
              </a:tr>
              <a:tr h="266674">
                <a:tc>
                  <a:txBody>
                    <a:bodyPr/>
                    <a:lstStyle/>
                    <a:p>
                      <a:pPr algn="ctr">
                        <a:spcAft>
                          <a:spcPts val="0"/>
                        </a:spcAft>
                      </a:pPr>
                      <a:r>
                        <a:rPr lang="pt-BR" sz="900">
                          <a:effectLst/>
                        </a:rPr>
                        <a:t>1019</a:t>
                      </a:r>
                      <a:endParaRPr lang="pt-BR" sz="1000">
                        <a:effectLst/>
                        <a:latin typeface="Times New Roman"/>
                        <a:ea typeface="Times New Roman"/>
                      </a:endParaRPr>
                    </a:p>
                  </a:txBody>
                  <a:tcPr marL="38890" marR="38890" marT="0" marB="0" anchor="ctr"/>
                </a:tc>
                <a:tc>
                  <a:txBody>
                    <a:bodyPr/>
                    <a:lstStyle/>
                    <a:p>
                      <a:pPr indent="237490">
                        <a:spcAft>
                          <a:spcPts val="0"/>
                        </a:spcAft>
                      </a:pPr>
                      <a:r>
                        <a:rPr lang="pt-BR" sz="900">
                          <a:effectLst/>
                        </a:rPr>
                        <a:t>Aquisição de Veículo par a Secretaria da Saúde</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Veículo</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Unidade</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20.000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79.250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dirty="0">
                          <a:effectLst/>
                        </a:rPr>
                        <a:t>59.250</a:t>
                      </a:r>
                      <a:endParaRPr lang="pt-BR" sz="1000" dirty="0">
                        <a:effectLst/>
                        <a:latin typeface="Times New Roman"/>
                        <a:ea typeface="Times New Roman"/>
                      </a:endParaRPr>
                    </a:p>
                  </a:txBody>
                  <a:tcPr marL="38890" marR="38890" marT="0" marB="0" anchor="ctr"/>
                </a:tc>
              </a:tr>
            </a:tbl>
          </a:graphicData>
        </a:graphic>
      </p:graphicFrame>
      <p:sp>
        <p:nvSpPr>
          <p:cNvPr id="5" name="Retângulo 4"/>
          <p:cNvSpPr/>
          <p:nvPr/>
        </p:nvSpPr>
        <p:spPr>
          <a:xfrm>
            <a:off x="467544" y="3573016"/>
            <a:ext cx="8208912" cy="2462213"/>
          </a:xfrm>
          <a:prstGeom prst="rect">
            <a:avLst/>
          </a:prstGeom>
        </p:spPr>
        <p:txBody>
          <a:bodyPr wrap="square">
            <a:spAutoFit/>
          </a:bodyPr>
          <a:lstStyle/>
          <a:p>
            <a:r>
              <a:rPr lang="pt-BR" sz="1400" b="1" u="sng" dirty="0"/>
              <a:t>Projeto Atividade 2030</a:t>
            </a:r>
            <a:endParaRPr lang="pt-BR" sz="1400" dirty="0"/>
          </a:p>
          <a:p>
            <a:r>
              <a:rPr lang="pt-BR" sz="1400" dirty="0"/>
              <a:t>Material de Consumo, lavação de veículos, serviços de fisioterapia, exames, telefone móvel, combustível, passagens rodoviárias, consultas especializadas, manutenção de veículos, cópias/impressão, internet, locação sistema contabilidade, fórmulas/leite, despesas de pessoal, encargos patronais, destinação final lixo, vale alimentação, estagiários, tarifas bancárias, consumo de energia, água, licenciamento e </a:t>
            </a:r>
            <a:r>
              <a:rPr lang="pt-BR" sz="1400" dirty="0" err="1"/>
              <a:t>dpvat</a:t>
            </a:r>
            <a:r>
              <a:rPr lang="pt-BR" sz="1400" dirty="0"/>
              <a:t> veículos, entre outros.</a:t>
            </a:r>
          </a:p>
          <a:p>
            <a:r>
              <a:rPr lang="pt-BR" sz="1400" dirty="0"/>
              <a:t>São os atendimentos médicos de emergência /psiquiatra/ginecologista/pediatra/psicóloga/ fonoaudióloga /enfermagem emergência  e procedimentos das técnicas de enfermagem;</a:t>
            </a:r>
          </a:p>
          <a:p>
            <a:r>
              <a:rPr lang="pt-BR" sz="1400" dirty="0"/>
              <a:t> </a:t>
            </a:r>
          </a:p>
        </p:txBody>
      </p:sp>
    </p:spTree>
    <p:extLst>
      <p:ext uri="{BB962C8B-B14F-4D97-AF65-F5344CB8AC3E}">
        <p14:creationId xmlns:p14="http://schemas.microsoft.com/office/powerpoint/2010/main" val="17078404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95536" y="548680"/>
            <a:ext cx="8352928" cy="5909310"/>
          </a:xfrm>
          <a:prstGeom prst="rect">
            <a:avLst/>
          </a:prstGeom>
        </p:spPr>
        <p:txBody>
          <a:bodyPr wrap="square">
            <a:spAutoFit/>
          </a:bodyPr>
          <a:lstStyle/>
          <a:p>
            <a:pPr algn="just"/>
            <a:r>
              <a:rPr lang="pt-BR" sz="1400" b="1" u="sng" dirty="0" smtClean="0"/>
              <a:t>Projeto Atividade 2031</a:t>
            </a:r>
            <a:endParaRPr lang="pt-BR" sz="1400" dirty="0" smtClean="0"/>
          </a:p>
          <a:p>
            <a:pPr algn="just"/>
            <a:r>
              <a:rPr lang="pt-BR" sz="1400" dirty="0" smtClean="0"/>
              <a:t>Licença uso sistema gestão municipal de saúde, lavação de veículos, consultas especialistas, cópias/impressão, manutenção informática, despesas de pessoal PSF, vale alimentação PSF, despesas patronais PSF, tarifas bancárias, inscrição cursos/congressos, pneus, exames, seguro veículos, projetor, entre outros.</a:t>
            </a:r>
          </a:p>
          <a:p>
            <a:pPr algn="just"/>
            <a:r>
              <a:rPr lang="pt-BR" sz="1400" dirty="0" smtClean="0"/>
              <a:t>São os atendimentos dos profissionais do ESF (total de consultas) médico e enfermeiras;</a:t>
            </a:r>
          </a:p>
          <a:p>
            <a:pPr algn="just"/>
            <a:r>
              <a:rPr lang="pt-BR" sz="1400" b="1" u="sng" dirty="0"/>
              <a:t>Projeto Atividade 2032</a:t>
            </a:r>
            <a:endParaRPr lang="pt-BR" sz="1400" dirty="0"/>
          </a:p>
          <a:p>
            <a:pPr algn="just"/>
            <a:r>
              <a:rPr lang="pt-BR" sz="1400" dirty="0"/>
              <a:t>Cópias/impressão, despesas de pessoal, encargos patronais, vale alimentação, entre outros.</a:t>
            </a:r>
          </a:p>
          <a:p>
            <a:pPr algn="just"/>
            <a:r>
              <a:rPr lang="pt-BR" sz="1400" dirty="0"/>
              <a:t>São o total de visitas das agentes comunitárias de saúde;</a:t>
            </a:r>
          </a:p>
          <a:p>
            <a:pPr algn="just"/>
            <a:r>
              <a:rPr lang="pt-BR" sz="1400" b="1" dirty="0"/>
              <a:t> </a:t>
            </a:r>
            <a:r>
              <a:rPr lang="pt-BR" sz="1400" b="1" u="sng" dirty="0" smtClean="0"/>
              <a:t>Projeto </a:t>
            </a:r>
            <a:r>
              <a:rPr lang="pt-BR" sz="1400" b="1" u="sng" dirty="0"/>
              <a:t>Atividade 2033</a:t>
            </a:r>
            <a:endParaRPr lang="pt-BR" sz="1400" dirty="0"/>
          </a:p>
          <a:p>
            <a:pPr algn="just"/>
            <a:r>
              <a:rPr lang="pt-BR" sz="1400" dirty="0"/>
              <a:t>Escova de dentes para as crianças das escolas, despesas de pessoal, encargos patronais, vale alimentação, entre outros.</a:t>
            </a:r>
          </a:p>
          <a:p>
            <a:pPr algn="just"/>
            <a:r>
              <a:rPr lang="pt-BR" sz="1400" dirty="0"/>
              <a:t>Total de atendimento dos dentistas (total de consultas) e os procedimentos realizados;</a:t>
            </a:r>
          </a:p>
          <a:p>
            <a:pPr algn="just"/>
            <a:r>
              <a:rPr lang="pt-BR" sz="1400" dirty="0"/>
              <a:t> </a:t>
            </a:r>
            <a:r>
              <a:rPr lang="pt-BR" sz="1400" b="1" u="sng" dirty="0" smtClean="0"/>
              <a:t>Projeto </a:t>
            </a:r>
            <a:r>
              <a:rPr lang="pt-BR" sz="1400" b="1" u="sng" dirty="0"/>
              <a:t>Atividade 2034</a:t>
            </a:r>
            <a:endParaRPr lang="pt-BR" sz="1400" dirty="0"/>
          </a:p>
          <a:p>
            <a:pPr algn="just"/>
            <a:r>
              <a:rPr lang="pt-BR" sz="1400" dirty="0"/>
              <a:t>Medicamento distribuído na farmácia da unidade;</a:t>
            </a:r>
          </a:p>
          <a:p>
            <a:pPr algn="just"/>
            <a:r>
              <a:rPr lang="pt-BR" sz="1400" dirty="0"/>
              <a:t> </a:t>
            </a:r>
            <a:r>
              <a:rPr lang="pt-BR" sz="1400" b="1" u="sng" dirty="0" smtClean="0"/>
              <a:t>Projeto </a:t>
            </a:r>
            <a:r>
              <a:rPr lang="pt-BR" sz="1400" b="1" u="sng" dirty="0"/>
              <a:t>Atividade 2035</a:t>
            </a:r>
            <a:endParaRPr lang="pt-BR" sz="1400" dirty="0"/>
          </a:p>
          <a:p>
            <a:pPr algn="just"/>
            <a:r>
              <a:rPr lang="pt-BR" sz="1400" dirty="0"/>
              <a:t>Tarifas bancárias, material gráfico, cópia/impressão, lanche fiscais mirins, suporte técnico informática, despesas de pessoal, vale alimentação, despesas patronais, combustível, seguro veículo, lavação veículo, honorários periciais, entre outros.</a:t>
            </a:r>
          </a:p>
          <a:p>
            <a:pPr algn="just"/>
            <a:r>
              <a:rPr lang="pt-BR" sz="1400" dirty="0"/>
              <a:t>Ações pertinentes a Vigilância Sanitária</a:t>
            </a:r>
          </a:p>
          <a:p>
            <a:pPr algn="just"/>
            <a:r>
              <a:rPr lang="pt-BR" sz="1400" b="1" dirty="0"/>
              <a:t> </a:t>
            </a:r>
            <a:r>
              <a:rPr lang="pt-BR" sz="1400" b="1" u="sng" dirty="0" smtClean="0"/>
              <a:t>Projeto </a:t>
            </a:r>
            <a:r>
              <a:rPr lang="pt-BR" sz="1400" b="1" u="sng" dirty="0"/>
              <a:t>Atividade 2036</a:t>
            </a:r>
            <a:endParaRPr lang="pt-BR" sz="1400" dirty="0"/>
          </a:p>
          <a:p>
            <a:pPr algn="just"/>
            <a:r>
              <a:rPr lang="pt-BR" sz="1400" dirty="0"/>
              <a:t>Combustível, manutenção e veículos, cópia/impressão, despesa de pessoal, vale alimentação, encargos patronais, material de consumo, entre outros.</a:t>
            </a:r>
          </a:p>
          <a:p>
            <a:pPr algn="just"/>
            <a:r>
              <a:rPr lang="pt-BR" sz="1400" dirty="0"/>
              <a:t>Ações pertinentes a Vigilância Epidemiológica;</a:t>
            </a:r>
          </a:p>
          <a:p>
            <a:endParaRPr lang="pt-BR" sz="1400" dirty="0"/>
          </a:p>
        </p:txBody>
      </p:sp>
    </p:spTree>
    <p:extLst>
      <p:ext uri="{BB962C8B-B14F-4D97-AF65-F5344CB8AC3E}">
        <p14:creationId xmlns:p14="http://schemas.microsoft.com/office/powerpoint/2010/main" val="37814869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idx="1"/>
            <p:extLst>
              <p:ext uri="{D42A27DB-BD31-4B8C-83A1-F6EECF244321}">
                <p14:modId xmlns:p14="http://schemas.microsoft.com/office/powerpoint/2010/main" val="2124149883"/>
              </p:ext>
            </p:extLst>
          </p:nvPr>
        </p:nvGraphicFramePr>
        <p:xfrm>
          <a:off x="467544" y="620688"/>
          <a:ext cx="8183563" cy="1324890"/>
        </p:xfrm>
        <a:graphic>
          <a:graphicData uri="http://schemas.openxmlformats.org/drawingml/2006/table">
            <a:tbl>
              <a:tblPr>
                <a:tableStyleId>{5C22544A-7EE6-4342-B048-85BDC9FD1C3A}</a:tableStyleId>
              </a:tblPr>
              <a:tblGrid>
                <a:gridCol w="671593"/>
                <a:gridCol w="2193941"/>
                <a:gridCol w="672129"/>
                <a:gridCol w="544998"/>
                <a:gridCol w="683931"/>
                <a:gridCol w="683931"/>
                <a:gridCol w="684467"/>
                <a:gridCol w="684467"/>
                <a:gridCol w="684467"/>
                <a:gridCol w="679639"/>
              </a:tblGrid>
              <a:tr h="126670">
                <a:tc rowSpan="3">
                  <a:txBody>
                    <a:bodyPr/>
                    <a:lstStyle/>
                    <a:p>
                      <a:pPr algn="ctr">
                        <a:spcAft>
                          <a:spcPts val="0"/>
                        </a:spcAft>
                      </a:pPr>
                      <a:r>
                        <a:rPr lang="pt-BR" sz="800" dirty="0">
                          <a:effectLst/>
                        </a:rPr>
                        <a:t> </a:t>
                      </a:r>
                      <a:endParaRPr lang="pt-BR" sz="1000" dirty="0">
                        <a:effectLst/>
                      </a:endParaRPr>
                    </a:p>
                    <a:p>
                      <a:pPr algn="ctr">
                        <a:spcAft>
                          <a:spcPts val="0"/>
                        </a:spcAft>
                      </a:pPr>
                      <a:r>
                        <a:rPr lang="pt-BR" sz="800" dirty="0">
                          <a:effectLst/>
                        </a:rPr>
                        <a:t>Código</a:t>
                      </a:r>
                      <a:endParaRPr lang="pt-BR" sz="1000" dirty="0">
                        <a:effectLst/>
                        <a:latin typeface="Times New Roman"/>
                        <a:ea typeface="Times New Roman"/>
                      </a:endParaRPr>
                    </a:p>
                  </a:txBody>
                  <a:tcPr marL="38890" marR="38890" marT="0" marB="0" anchor="ctr"/>
                </a:tc>
                <a:tc rowSpan="3">
                  <a:txBody>
                    <a:bodyPr/>
                    <a:lstStyle/>
                    <a:p>
                      <a:pPr algn="ctr">
                        <a:spcAft>
                          <a:spcPts val="0"/>
                        </a:spcAft>
                      </a:pPr>
                      <a:r>
                        <a:rPr lang="pt-BR" sz="800">
                          <a:effectLst/>
                        </a:rPr>
                        <a:t> </a:t>
                      </a:r>
                      <a:endParaRPr lang="pt-BR" sz="1000">
                        <a:effectLst/>
                      </a:endParaRPr>
                    </a:p>
                    <a:p>
                      <a:pPr algn="ctr">
                        <a:spcAft>
                          <a:spcPts val="0"/>
                        </a:spcAft>
                      </a:pPr>
                      <a:r>
                        <a:rPr lang="pt-BR" sz="800">
                          <a:effectLst/>
                        </a:rPr>
                        <a:t>Programa/Ação</a:t>
                      </a:r>
                      <a:endParaRPr lang="pt-BR" sz="1000">
                        <a:effectLst/>
                        <a:latin typeface="Times New Roman"/>
                        <a:ea typeface="Times New Roman"/>
                      </a:endParaRPr>
                    </a:p>
                  </a:txBody>
                  <a:tcPr marL="38890" marR="38890" marT="0" marB="0" anchor="ctr"/>
                </a:tc>
                <a:tc rowSpan="3">
                  <a:txBody>
                    <a:bodyPr/>
                    <a:lstStyle/>
                    <a:p>
                      <a:pPr algn="ctr">
                        <a:spcAft>
                          <a:spcPts val="0"/>
                        </a:spcAft>
                      </a:pPr>
                      <a:r>
                        <a:rPr lang="pt-BR" sz="800" dirty="0">
                          <a:effectLst/>
                        </a:rPr>
                        <a:t> </a:t>
                      </a:r>
                      <a:endParaRPr lang="pt-BR" sz="1000" dirty="0">
                        <a:effectLst/>
                      </a:endParaRPr>
                    </a:p>
                    <a:p>
                      <a:pPr algn="ctr">
                        <a:spcAft>
                          <a:spcPts val="0"/>
                        </a:spcAft>
                      </a:pPr>
                      <a:r>
                        <a:rPr lang="pt-BR" sz="800" dirty="0">
                          <a:effectLst/>
                        </a:rPr>
                        <a:t>Produto</a:t>
                      </a:r>
                      <a:endParaRPr lang="pt-BR" sz="1000" dirty="0">
                        <a:effectLst/>
                        <a:latin typeface="Times New Roman"/>
                        <a:ea typeface="Times New Roman"/>
                      </a:endParaRPr>
                    </a:p>
                  </a:txBody>
                  <a:tcPr marL="38890" marR="38890" marT="0" marB="0" anchor="ctr"/>
                </a:tc>
                <a:tc rowSpan="3">
                  <a:txBody>
                    <a:bodyPr/>
                    <a:lstStyle/>
                    <a:p>
                      <a:pPr algn="ctr">
                        <a:spcAft>
                          <a:spcPts val="0"/>
                        </a:spcAft>
                      </a:pPr>
                      <a:r>
                        <a:rPr lang="pt-BR" sz="800">
                          <a:effectLst/>
                        </a:rPr>
                        <a:t> </a:t>
                      </a:r>
                      <a:endParaRPr lang="pt-BR" sz="1000">
                        <a:effectLst/>
                      </a:endParaRPr>
                    </a:p>
                    <a:p>
                      <a:pPr algn="ctr">
                        <a:spcAft>
                          <a:spcPts val="0"/>
                        </a:spcAft>
                      </a:pPr>
                      <a:r>
                        <a:rPr lang="pt-BR" sz="800">
                          <a:effectLst/>
                        </a:rPr>
                        <a:t>Unidade</a:t>
                      </a:r>
                      <a:endParaRPr lang="pt-BR" sz="1000">
                        <a:effectLst/>
                      </a:endParaRPr>
                    </a:p>
                    <a:p>
                      <a:pPr algn="ctr">
                        <a:spcAft>
                          <a:spcPts val="0"/>
                        </a:spcAft>
                      </a:pPr>
                      <a:r>
                        <a:rPr lang="pt-BR" sz="800">
                          <a:effectLst/>
                        </a:rPr>
                        <a:t>Medida</a:t>
                      </a:r>
                      <a:endParaRPr lang="pt-BR" sz="1000">
                        <a:effectLst/>
                        <a:latin typeface="Times New Roman"/>
                        <a:ea typeface="Times New Roman"/>
                      </a:endParaRPr>
                    </a:p>
                  </a:txBody>
                  <a:tcPr marL="38890" marR="38890" marT="0" marB="0" anchor="ctr"/>
                </a:tc>
                <a:tc gridSpan="3">
                  <a:txBody>
                    <a:bodyPr/>
                    <a:lstStyle/>
                    <a:p>
                      <a:pPr algn="ctr">
                        <a:spcAft>
                          <a:spcPts val="0"/>
                        </a:spcAft>
                      </a:pPr>
                      <a:r>
                        <a:rPr lang="pt-BR" sz="800">
                          <a:effectLst/>
                        </a:rPr>
                        <a:t> </a:t>
                      </a:r>
                      <a:endParaRPr lang="pt-BR" sz="1000">
                        <a:effectLst/>
                        <a:latin typeface="Times New Roman"/>
                        <a:ea typeface="Times New Roman"/>
                      </a:endParaRPr>
                    </a:p>
                  </a:txBody>
                  <a:tcPr marL="38890" marR="38890" marT="0" marB="0" anchor="b"/>
                </a:tc>
                <a:tc hMerge="1">
                  <a:txBody>
                    <a:bodyPr/>
                    <a:lstStyle/>
                    <a:p>
                      <a:endParaRPr lang="pt-BR"/>
                    </a:p>
                  </a:txBody>
                  <a:tcPr/>
                </a:tc>
                <a:tc hMerge="1">
                  <a:txBody>
                    <a:bodyPr/>
                    <a:lstStyle/>
                    <a:p>
                      <a:endParaRPr lang="pt-BR"/>
                    </a:p>
                  </a:txBody>
                  <a:tcPr/>
                </a:tc>
                <a:tc gridSpan="3">
                  <a:txBody>
                    <a:bodyPr/>
                    <a:lstStyle/>
                    <a:p>
                      <a:pPr algn="ctr">
                        <a:spcAft>
                          <a:spcPts val="0"/>
                        </a:spcAft>
                      </a:pPr>
                      <a:r>
                        <a:rPr lang="pt-BR" sz="800">
                          <a:effectLst/>
                        </a:rPr>
                        <a:t> </a:t>
                      </a:r>
                      <a:endParaRPr lang="pt-BR" sz="1000">
                        <a:effectLst/>
                        <a:latin typeface="Times New Roman"/>
                        <a:ea typeface="Times New Roman"/>
                      </a:endParaRPr>
                    </a:p>
                  </a:txBody>
                  <a:tcPr marL="38890" marR="38890" marT="0" marB="0" anchor="b"/>
                </a:tc>
                <a:tc hMerge="1">
                  <a:txBody>
                    <a:bodyPr/>
                    <a:lstStyle/>
                    <a:p>
                      <a:endParaRPr lang="pt-BR"/>
                    </a:p>
                  </a:txBody>
                  <a:tcPr/>
                </a:tc>
                <a:tc hMerge="1">
                  <a:txBody>
                    <a:bodyPr/>
                    <a:lstStyle/>
                    <a:p>
                      <a:endParaRPr lang="pt-BR"/>
                    </a:p>
                  </a:txBody>
                  <a:tcPr/>
                </a:tc>
              </a:tr>
              <a:tr h="126670">
                <a:tc v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c gridSpan="3">
                  <a:txBody>
                    <a:bodyPr/>
                    <a:lstStyle/>
                    <a:p>
                      <a:pPr algn="ctr">
                        <a:spcAft>
                          <a:spcPts val="0"/>
                        </a:spcAft>
                      </a:pPr>
                      <a:r>
                        <a:rPr lang="pt-BR" sz="800">
                          <a:effectLst/>
                        </a:rPr>
                        <a:t> </a:t>
                      </a:r>
                      <a:endParaRPr lang="pt-BR" sz="1000">
                        <a:effectLst/>
                        <a:latin typeface="Times New Roman"/>
                        <a:ea typeface="Times New Roman"/>
                      </a:endParaRPr>
                    </a:p>
                  </a:txBody>
                  <a:tcPr marL="38890" marR="38890" marT="0" marB="0" anchor="b"/>
                </a:tc>
                <a:tc hMerge="1">
                  <a:txBody>
                    <a:bodyPr/>
                    <a:lstStyle/>
                    <a:p>
                      <a:endParaRPr lang="pt-BR"/>
                    </a:p>
                  </a:txBody>
                  <a:tcPr/>
                </a:tc>
                <a:tc hMerge="1">
                  <a:txBody>
                    <a:bodyPr/>
                    <a:lstStyle/>
                    <a:p>
                      <a:endParaRPr lang="pt-BR"/>
                    </a:p>
                  </a:txBody>
                  <a:tcPr/>
                </a:tc>
                <a:tc gridSpan="3">
                  <a:txBody>
                    <a:bodyPr/>
                    <a:lstStyle/>
                    <a:p>
                      <a:pPr algn="ctr">
                        <a:spcAft>
                          <a:spcPts val="0"/>
                        </a:spcAft>
                      </a:pPr>
                      <a:r>
                        <a:rPr lang="pt-BR" sz="800">
                          <a:effectLst/>
                        </a:rPr>
                        <a:t> </a:t>
                      </a:r>
                      <a:endParaRPr lang="pt-BR" sz="1000">
                        <a:effectLst/>
                        <a:latin typeface="Times New Roman"/>
                        <a:ea typeface="Times New Roman"/>
                      </a:endParaRPr>
                    </a:p>
                  </a:txBody>
                  <a:tcPr marL="38890" marR="38890" marT="0" marB="0" anchor="b"/>
                </a:tc>
                <a:tc hMerge="1">
                  <a:txBody>
                    <a:bodyPr/>
                    <a:lstStyle/>
                    <a:p>
                      <a:endParaRPr lang="pt-BR"/>
                    </a:p>
                  </a:txBody>
                  <a:tcPr/>
                </a:tc>
                <a:tc hMerge="1">
                  <a:txBody>
                    <a:bodyPr/>
                    <a:lstStyle/>
                    <a:p>
                      <a:endParaRPr lang="pt-BR"/>
                    </a:p>
                  </a:txBody>
                  <a:tcPr/>
                </a:tc>
              </a:tr>
              <a:tr h="126670">
                <a:tc v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c>
                  <a:txBody>
                    <a:bodyPr/>
                    <a:lstStyle/>
                    <a:p>
                      <a:pPr algn="ctr">
                        <a:spcAft>
                          <a:spcPts val="0"/>
                        </a:spcAft>
                      </a:pPr>
                      <a:r>
                        <a:rPr lang="pt-BR" sz="800">
                          <a:effectLst/>
                        </a:rPr>
                        <a:t>Prevista</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Realizada</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Diferença</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Prevista</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Realizada</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Diferença</a:t>
                      </a:r>
                      <a:endParaRPr lang="pt-BR" sz="1000">
                        <a:effectLst/>
                        <a:latin typeface="Times New Roman"/>
                        <a:ea typeface="Times New Roman"/>
                      </a:endParaRPr>
                    </a:p>
                  </a:txBody>
                  <a:tcPr marL="38890" marR="38890" marT="0" marB="0" anchor="ctr"/>
                </a:tc>
              </a:tr>
              <a:tr h="120003">
                <a:tc>
                  <a:txBody>
                    <a:bodyPr/>
                    <a:lstStyle/>
                    <a:p>
                      <a:pPr algn="ctr">
                        <a:spcAft>
                          <a:spcPts val="0"/>
                        </a:spcAft>
                      </a:pPr>
                      <a:r>
                        <a:rPr lang="pt-BR" sz="800">
                          <a:effectLst/>
                        </a:rPr>
                        <a:t>0013</a:t>
                      </a:r>
                      <a:endParaRPr lang="pt-BR" sz="1000">
                        <a:effectLst/>
                        <a:latin typeface="Times New Roman"/>
                        <a:ea typeface="Times New Roman"/>
                      </a:endParaRPr>
                    </a:p>
                  </a:txBody>
                  <a:tcPr marL="38890" marR="38890" marT="0" marB="0" anchor="b"/>
                </a:tc>
                <a:tc gridSpan="3">
                  <a:txBody>
                    <a:bodyPr/>
                    <a:lstStyle/>
                    <a:p>
                      <a:pPr>
                        <a:spcAft>
                          <a:spcPts val="0"/>
                        </a:spcAft>
                      </a:pPr>
                      <a:r>
                        <a:rPr lang="pt-BR" sz="800">
                          <a:effectLst/>
                        </a:rPr>
                        <a:t>GESTAÕ DO REGIME PROPRIO DE PREVIDÊNCIA SOCIAL</a:t>
                      </a:r>
                      <a:endParaRPr lang="pt-BR" sz="1000">
                        <a:effectLst/>
                        <a:latin typeface="Times New Roman"/>
                        <a:ea typeface="Times New Roman"/>
                      </a:endParaRPr>
                    </a:p>
                  </a:txBody>
                  <a:tcPr marL="38890" marR="38890" marT="0" marB="0" anchor="b"/>
                </a:tc>
                <a:tc hMerge="1">
                  <a:txBody>
                    <a:bodyPr/>
                    <a:lstStyle/>
                    <a:p>
                      <a:endParaRPr lang="pt-BR"/>
                    </a:p>
                  </a:txBody>
                  <a:tcPr/>
                </a:tc>
                <a:tc hMerge="1">
                  <a:txBody>
                    <a:bodyPr/>
                    <a:lstStyle/>
                    <a:p>
                      <a:endParaRPr lang="pt-BR"/>
                    </a:p>
                  </a:txBody>
                  <a:tcPr/>
                </a:tc>
                <a:tc>
                  <a:txBody>
                    <a:bodyPr/>
                    <a:lstStyle/>
                    <a:p>
                      <a:pPr algn="r">
                        <a:spcAft>
                          <a:spcPts val="0"/>
                        </a:spcAft>
                      </a:pPr>
                      <a:r>
                        <a:rPr lang="pt-BR" sz="800">
                          <a:effectLst/>
                        </a:rPr>
                        <a:t> </a:t>
                      </a:r>
                      <a:endParaRPr lang="pt-BR" sz="1000">
                        <a:effectLst/>
                        <a:latin typeface="Times New Roman"/>
                        <a:ea typeface="Times New Roman"/>
                      </a:endParaRPr>
                    </a:p>
                  </a:txBody>
                  <a:tcPr marL="38890" marR="38890" marT="0" marB="0" anchor="b"/>
                </a:tc>
                <a:tc>
                  <a:txBody>
                    <a:bodyPr/>
                    <a:lstStyle/>
                    <a:p>
                      <a:pPr algn="r">
                        <a:spcAft>
                          <a:spcPts val="0"/>
                        </a:spcAft>
                      </a:pPr>
                      <a:r>
                        <a:rPr lang="pt-BR" sz="800">
                          <a:effectLst/>
                        </a:rPr>
                        <a:t> </a:t>
                      </a:r>
                      <a:endParaRPr lang="pt-BR" sz="1000">
                        <a:effectLst/>
                        <a:latin typeface="Times New Roman"/>
                        <a:ea typeface="Times New Roman"/>
                      </a:endParaRPr>
                    </a:p>
                  </a:txBody>
                  <a:tcPr marL="38890" marR="38890" marT="0" marB="0" anchor="b"/>
                </a:tc>
                <a:tc>
                  <a:txBody>
                    <a:bodyPr/>
                    <a:lstStyle/>
                    <a:p>
                      <a:pPr algn="r">
                        <a:spcAft>
                          <a:spcPts val="0"/>
                        </a:spcAft>
                      </a:pPr>
                      <a:r>
                        <a:rPr lang="pt-BR" sz="800">
                          <a:effectLst/>
                        </a:rPr>
                        <a:t> </a:t>
                      </a:r>
                      <a:endParaRPr lang="pt-BR" sz="1000">
                        <a:effectLst/>
                        <a:latin typeface="Times New Roman"/>
                        <a:ea typeface="Times New Roman"/>
                      </a:endParaRPr>
                    </a:p>
                  </a:txBody>
                  <a:tcPr marL="38890" marR="38890" marT="0" marB="0" anchor="b"/>
                </a:tc>
                <a:tc>
                  <a:txBody>
                    <a:bodyPr/>
                    <a:lstStyle/>
                    <a:p>
                      <a:pPr algn="r">
                        <a:spcAft>
                          <a:spcPts val="0"/>
                        </a:spcAft>
                      </a:pPr>
                      <a:r>
                        <a:rPr lang="pt-BR" sz="800">
                          <a:effectLst/>
                        </a:rPr>
                        <a:t> </a:t>
                      </a:r>
                      <a:endParaRPr lang="pt-BR" sz="1000">
                        <a:effectLst/>
                        <a:latin typeface="Times New Roman"/>
                        <a:ea typeface="Times New Roman"/>
                      </a:endParaRPr>
                    </a:p>
                  </a:txBody>
                  <a:tcPr marL="38890" marR="38890" marT="0" marB="0" anchor="b"/>
                </a:tc>
                <a:tc>
                  <a:txBody>
                    <a:bodyPr/>
                    <a:lstStyle/>
                    <a:p>
                      <a:pPr algn="r">
                        <a:spcAft>
                          <a:spcPts val="0"/>
                        </a:spcAft>
                      </a:pPr>
                      <a:r>
                        <a:rPr lang="pt-BR" sz="800">
                          <a:effectLst/>
                        </a:rPr>
                        <a:t> </a:t>
                      </a:r>
                      <a:endParaRPr lang="pt-BR" sz="1000">
                        <a:effectLst/>
                        <a:latin typeface="Times New Roman"/>
                        <a:ea typeface="Times New Roman"/>
                      </a:endParaRPr>
                    </a:p>
                  </a:txBody>
                  <a:tcPr marL="38890" marR="38890" marT="0" marB="0"/>
                </a:tc>
                <a:tc>
                  <a:txBody>
                    <a:bodyPr/>
                    <a:lstStyle/>
                    <a:p>
                      <a:pPr algn="r">
                        <a:spcAft>
                          <a:spcPts val="0"/>
                        </a:spcAft>
                      </a:pPr>
                      <a:r>
                        <a:rPr lang="pt-BR" sz="800">
                          <a:effectLst/>
                        </a:rPr>
                        <a:t> </a:t>
                      </a:r>
                      <a:endParaRPr lang="pt-BR" sz="1000">
                        <a:effectLst/>
                        <a:latin typeface="Times New Roman"/>
                        <a:ea typeface="Times New Roman"/>
                      </a:endParaRPr>
                    </a:p>
                  </a:txBody>
                  <a:tcPr marL="38890" marR="38890" marT="0" marB="0" anchor="b"/>
                </a:tc>
              </a:tr>
              <a:tr h="133337">
                <a:tc>
                  <a:txBody>
                    <a:bodyPr/>
                    <a:lstStyle/>
                    <a:p>
                      <a:pPr algn="ctr">
                        <a:spcAft>
                          <a:spcPts val="0"/>
                        </a:spcAft>
                      </a:pPr>
                      <a:r>
                        <a:rPr lang="pt-BR" sz="900" dirty="0">
                          <a:effectLst/>
                        </a:rPr>
                        <a:t>2037</a:t>
                      </a:r>
                      <a:endParaRPr lang="pt-BR" sz="1000" dirty="0">
                        <a:effectLst/>
                        <a:latin typeface="Times New Roman"/>
                        <a:ea typeface="Times New Roman"/>
                      </a:endParaRPr>
                    </a:p>
                  </a:txBody>
                  <a:tcPr marL="38890" marR="38890" marT="0" marB="0" anchor="ctr"/>
                </a:tc>
                <a:tc>
                  <a:txBody>
                    <a:bodyPr/>
                    <a:lstStyle/>
                    <a:p>
                      <a:pPr indent="237490">
                        <a:spcAft>
                          <a:spcPts val="0"/>
                        </a:spcAft>
                      </a:pPr>
                      <a:r>
                        <a:rPr lang="pt-BR" sz="900" dirty="0">
                          <a:effectLst/>
                        </a:rPr>
                        <a:t>Administração do </a:t>
                      </a:r>
                      <a:r>
                        <a:rPr lang="pt-BR" sz="900" dirty="0" err="1">
                          <a:effectLst/>
                        </a:rPr>
                        <a:t>Ipreancarlos</a:t>
                      </a:r>
                      <a:endParaRPr lang="pt-BR" sz="1000" dirty="0">
                        <a:effectLst/>
                        <a:latin typeface="Times New Roman"/>
                        <a:ea typeface="Times New Roman"/>
                      </a:endParaRPr>
                    </a:p>
                  </a:txBody>
                  <a:tcPr marL="38890" marR="38890" marT="0" marB="0" anchor="ctr"/>
                </a:tc>
                <a:tc>
                  <a:txBody>
                    <a:bodyPr/>
                    <a:lstStyle/>
                    <a:p>
                      <a:pPr algn="ctr">
                        <a:spcAft>
                          <a:spcPts val="0"/>
                        </a:spcAft>
                      </a:pPr>
                      <a:r>
                        <a:rPr lang="pt-BR" sz="900">
                          <a:effectLst/>
                        </a:rPr>
                        <a:t>Servidor</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Unidade</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280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285</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5</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53.000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61.990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8.990</a:t>
                      </a:r>
                      <a:endParaRPr lang="pt-BR" sz="1000">
                        <a:effectLst/>
                        <a:latin typeface="Times New Roman"/>
                        <a:ea typeface="Times New Roman"/>
                      </a:endParaRPr>
                    </a:p>
                  </a:txBody>
                  <a:tcPr marL="38890" marR="38890" marT="0" marB="0" anchor="ctr"/>
                </a:tc>
              </a:tr>
              <a:tr h="266674">
                <a:tc>
                  <a:txBody>
                    <a:bodyPr/>
                    <a:lstStyle/>
                    <a:p>
                      <a:pPr algn="ctr">
                        <a:spcAft>
                          <a:spcPts val="0"/>
                        </a:spcAft>
                      </a:pPr>
                      <a:r>
                        <a:rPr lang="pt-BR" sz="900">
                          <a:effectLst/>
                        </a:rPr>
                        <a:t>0006</a:t>
                      </a:r>
                      <a:endParaRPr lang="pt-BR" sz="1000">
                        <a:effectLst/>
                        <a:latin typeface="Times New Roman"/>
                        <a:ea typeface="Times New Roman"/>
                      </a:endParaRPr>
                    </a:p>
                  </a:txBody>
                  <a:tcPr marL="38890" marR="38890" marT="0" marB="0" anchor="ctr"/>
                </a:tc>
                <a:tc>
                  <a:txBody>
                    <a:bodyPr/>
                    <a:lstStyle/>
                    <a:p>
                      <a:pPr indent="237490">
                        <a:spcAft>
                          <a:spcPts val="0"/>
                        </a:spcAft>
                      </a:pPr>
                      <a:r>
                        <a:rPr lang="pt-BR" sz="900" dirty="0">
                          <a:effectLst/>
                        </a:rPr>
                        <a:t>Pagamento de Inativos e Pensionistas </a:t>
                      </a:r>
                      <a:r>
                        <a:rPr lang="pt-BR" sz="900" dirty="0" err="1">
                          <a:effectLst/>
                        </a:rPr>
                        <a:t>Ipre</a:t>
                      </a:r>
                      <a:endParaRPr lang="pt-BR" sz="1000" dirty="0">
                        <a:effectLst/>
                        <a:latin typeface="Times New Roman"/>
                        <a:ea typeface="Times New Roman"/>
                      </a:endParaRPr>
                    </a:p>
                  </a:txBody>
                  <a:tcPr marL="38890" marR="38890" marT="0" marB="0" anchor="ctr"/>
                </a:tc>
                <a:tc>
                  <a:txBody>
                    <a:bodyPr/>
                    <a:lstStyle/>
                    <a:p>
                      <a:pPr algn="ctr">
                        <a:spcAft>
                          <a:spcPts val="0"/>
                        </a:spcAft>
                      </a:pPr>
                      <a:r>
                        <a:rPr lang="pt-BR" sz="900" dirty="0">
                          <a:effectLst/>
                        </a:rPr>
                        <a:t>Beneficiários</a:t>
                      </a:r>
                      <a:endParaRPr lang="pt-BR" sz="1000" dirty="0">
                        <a:effectLst/>
                        <a:latin typeface="Times New Roman"/>
                        <a:ea typeface="Times New Roman"/>
                      </a:endParaRPr>
                    </a:p>
                  </a:txBody>
                  <a:tcPr marL="38890" marR="38890" marT="0" marB="0" anchor="ctr"/>
                </a:tc>
                <a:tc>
                  <a:txBody>
                    <a:bodyPr/>
                    <a:lstStyle/>
                    <a:p>
                      <a:pPr algn="ctr">
                        <a:spcAft>
                          <a:spcPts val="0"/>
                        </a:spcAft>
                      </a:pPr>
                      <a:r>
                        <a:rPr lang="pt-BR" sz="900" dirty="0">
                          <a:effectLst/>
                        </a:rPr>
                        <a:t>Unidade</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60</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64</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4</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840.000</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915.742</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a:effectLst/>
                        </a:rPr>
                        <a:t>75.742</a:t>
                      </a:r>
                      <a:endParaRPr lang="pt-BR" sz="1000">
                        <a:effectLst/>
                        <a:latin typeface="Times New Roman"/>
                        <a:ea typeface="Times New Roman"/>
                      </a:endParaRPr>
                    </a:p>
                  </a:txBody>
                  <a:tcPr marL="38890" marR="38890" marT="0" marB="0" anchor="ctr"/>
                </a:tc>
              </a:tr>
              <a:tr h="266674">
                <a:tc>
                  <a:txBody>
                    <a:bodyPr/>
                    <a:lstStyle/>
                    <a:p>
                      <a:pPr algn="ctr">
                        <a:spcAft>
                          <a:spcPts val="0"/>
                        </a:spcAft>
                      </a:pPr>
                      <a:r>
                        <a:rPr lang="pt-BR" sz="900">
                          <a:effectLst/>
                        </a:rPr>
                        <a:t>0007</a:t>
                      </a:r>
                      <a:endParaRPr lang="pt-BR" sz="1000">
                        <a:effectLst/>
                        <a:latin typeface="Times New Roman"/>
                        <a:ea typeface="Times New Roman"/>
                      </a:endParaRPr>
                    </a:p>
                  </a:txBody>
                  <a:tcPr marL="38890" marR="38890" marT="0" marB="0" anchor="ctr"/>
                </a:tc>
                <a:tc>
                  <a:txBody>
                    <a:bodyPr/>
                    <a:lstStyle/>
                    <a:p>
                      <a:pPr indent="237490">
                        <a:spcAft>
                          <a:spcPts val="0"/>
                        </a:spcAft>
                      </a:pPr>
                      <a:r>
                        <a:rPr lang="pt-BR" sz="900">
                          <a:effectLst/>
                        </a:rPr>
                        <a:t>Pagamento de Inativos e Pensionistas Tesouro</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Beneficiários</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Unidade</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11</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108.000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dirty="0">
                          <a:effectLst/>
                        </a:rPr>
                        <a:t>117.405</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9.405</a:t>
                      </a:r>
                      <a:endParaRPr lang="pt-BR" sz="1000" dirty="0">
                        <a:effectLst/>
                        <a:latin typeface="Times New Roman"/>
                        <a:ea typeface="Times New Roman"/>
                      </a:endParaRPr>
                    </a:p>
                  </a:txBody>
                  <a:tcPr marL="38890" marR="38890" marT="0" marB="0" anchor="ctr"/>
                </a:tc>
              </a:tr>
            </a:tbl>
          </a:graphicData>
        </a:graphic>
      </p:graphicFrame>
      <p:sp>
        <p:nvSpPr>
          <p:cNvPr id="5" name="Retângulo 4"/>
          <p:cNvSpPr/>
          <p:nvPr/>
        </p:nvSpPr>
        <p:spPr>
          <a:xfrm>
            <a:off x="467544" y="2136339"/>
            <a:ext cx="8136904" cy="1600438"/>
          </a:xfrm>
          <a:prstGeom prst="rect">
            <a:avLst/>
          </a:prstGeom>
        </p:spPr>
        <p:txBody>
          <a:bodyPr wrap="square">
            <a:spAutoFit/>
          </a:bodyPr>
          <a:lstStyle/>
          <a:p>
            <a:pPr algn="just"/>
            <a:r>
              <a:rPr lang="pt-BR" sz="1400" b="1" u="sng" dirty="0"/>
              <a:t>Projeto Atividade 0006</a:t>
            </a:r>
            <a:endParaRPr lang="pt-BR" sz="1400" dirty="0"/>
          </a:p>
          <a:p>
            <a:pPr algn="just"/>
            <a:r>
              <a:rPr lang="pt-BR" sz="1400" dirty="0"/>
              <a:t>Até 31/12/2018 eram 64 aposentados, desses 01 se aposentou  entre 01/09/2018 à 31/12/2018.</a:t>
            </a:r>
          </a:p>
          <a:p>
            <a:pPr algn="just"/>
            <a:r>
              <a:rPr lang="pt-BR" sz="1400" dirty="0"/>
              <a:t> </a:t>
            </a:r>
          </a:p>
          <a:p>
            <a:pPr algn="just"/>
            <a:r>
              <a:rPr lang="pt-BR" sz="1400" b="1" u="sng" dirty="0"/>
              <a:t>Projeto Atividade 0007</a:t>
            </a:r>
            <a:endParaRPr lang="pt-BR" sz="1400" dirty="0"/>
          </a:p>
          <a:p>
            <a:pPr algn="just"/>
            <a:r>
              <a:rPr lang="pt-BR" sz="1400" dirty="0"/>
              <a:t>São 10 pessoas aposentadas pelo tesouro. São 05 inativos e 05 pensionistas a cargo do tesouro.</a:t>
            </a:r>
          </a:p>
        </p:txBody>
      </p:sp>
    </p:spTree>
    <p:extLst>
      <p:ext uri="{BB962C8B-B14F-4D97-AF65-F5344CB8AC3E}">
        <p14:creationId xmlns:p14="http://schemas.microsoft.com/office/powerpoint/2010/main" val="11912736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idx="1"/>
            <p:extLst>
              <p:ext uri="{D42A27DB-BD31-4B8C-83A1-F6EECF244321}">
                <p14:modId xmlns:p14="http://schemas.microsoft.com/office/powerpoint/2010/main" val="79307463"/>
              </p:ext>
            </p:extLst>
          </p:nvPr>
        </p:nvGraphicFramePr>
        <p:xfrm>
          <a:off x="395536" y="692696"/>
          <a:ext cx="8183563" cy="1324890"/>
        </p:xfrm>
        <a:graphic>
          <a:graphicData uri="http://schemas.openxmlformats.org/drawingml/2006/table">
            <a:tbl>
              <a:tblPr>
                <a:tableStyleId>{5C22544A-7EE6-4342-B048-85BDC9FD1C3A}</a:tableStyleId>
              </a:tblPr>
              <a:tblGrid>
                <a:gridCol w="671593"/>
                <a:gridCol w="2193941"/>
                <a:gridCol w="672129"/>
                <a:gridCol w="544998"/>
                <a:gridCol w="683931"/>
                <a:gridCol w="683931"/>
                <a:gridCol w="684467"/>
                <a:gridCol w="684467"/>
                <a:gridCol w="684467"/>
                <a:gridCol w="679639"/>
              </a:tblGrid>
              <a:tr h="126670">
                <a:tc rowSpan="3">
                  <a:txBody>
                    <a:bodyPr/>
                    <a:lstStyle/>
                    <a:p>
                      <a:pPr algn="ctr">
                        <a:spcAft>
                          <a:spcPts val="0"/>
                        </a:spcAft>
                      </a:pPr>
                      <a:r>
                        <a:rPr lang="pt-BR" sz="800" dirty="0">
                          <a:effectLst/>
                        </a:rPr>
                        <a:t> </a:t>
                      </a:r>
                      <a:endParaRPr lang="pt-BR" sz="1000" dirty="0">
                        <a:effectLst/>
                      </a:endParaRPr>
                    </a:p>
                    <a:p>
                      <a:pPr algn="ctr">
                        <a:spcAft>
                          <a:spcPts val="0"/>
                        </a:spcAft>
                      </a:pPr>
                      <a:r>
                        <a:rPr lang="pt-BR" sz="800" dirty="0">
                          <a:effectLst/>
                        </a:rPr>
                        <a:t>Código</a:t>
                      </a:r>
                      <a:endParaRPr lang="pt-BR" sz="1000" dirty="0">
                        <a:effectLst/>
                        <a:latin typeface="Times New Roman"/>
                        <a:ea typeface="Times New Roman"/>
                      </a:endParaRPr>
                    </a:p>
                  </a:txBody>
                  <a:tcPr marL="38890" marR="38890" marT="0" marB="0" anchor="ctr"/>
                </a:tc>
                <a:tc rowSpan="3">
                  <a:txBody>
                    <a:bodyPr/>
                    <a:lstStyle/>
                    <a:p>
                      <a:pPr algn="ctr">
                        <a:spcAft>
                          <a:spcPts val="0"/>
                        </a:spcAft>
                      </a:pPr>
                      <a:r>
                        <a:rPr lang="pt-BR" sz="800">
                          <a:effectLst/>
                        </a:rPr>
                        <a:t> </a:t>
                      </a:r>
                      <a:endParaRPr lang="pt-BR" sz="1000">
                        <a:effectLst/>
                      </a:endParaRPr>
                    </a:p>
                    <a:p>
                      <a:pPr algn="ctr">
                        <a:spcAft>
                          <a:spcPts val="0"/>
                        </a:spcAft>
                      </a:pPr>
                      <a:r>
                        <a:rPr lang="pt-BR" sz="800">
                          <a:effectLst/>
                        </a:rPr>
                        <a:t>Programa/Ação</a:t>
                      </a:r>
                      <a:endParaRPr lang="pt-BR" sz="1000">
                        <a:effectLst/>
                        <a:latin typeface="Times New Roman"/>
                        <a:ea typeface="Times New Roman"/>
                      </a:endParaRPr>
                    </a:p>
                  </a:txBody>
                  <a:tcPr marL="38890" marR="38890" marT="0" marB="0" anchor="ctr"/>
                </a:tc>
                <a:tc rowSpan="3">
                  <a:txBody>
                    <a:bodyPr/>
                    <a:lstStyle/>
                    <a:p>
                      <a:pPr algn="ctr">
                        <a:spcAft>
                          <a:spcPts val="0"/>
                        </a:spcAft>
                      </a:pPr>
                      <a:r>
                        <a:rPr lang="pt-BR" sz="800">
                          <a:effectLst/>
                        </a:rPr>
                        <a:t> </a:t>
                      </a:r>
                      <a:endParaRPr lang="pt-BR" sz="1000">
                        <a:effectLst/>
                      </a:endParaRPr>
                    </a:p>
                    <a:p>
                      <a:pPr algn="ctr">
                        <a:spcAft>
                          <a:spcPts val="0"/>
                        </a:spcAft>
                      </a:pPr>
                      <a:r>
                        <a:rPr lang="pt-BR" sz="800">
                          <a:effectLst/>
                        </a:rPr>
                        <a:t>Produto</a:t>
                      </a:r>
                      <a:endParaRPr lang="pt-BR" sz="1000">
                        <a:effectLst/>
                        <a:latin typeface="Times New Roman"/>
                        <a:ea typeface="Times New Roman"/>
                      </a:endParaRPr>
                    </a:p>
                  </a:txBody>
                  <a:tcPr marL="38890" marR="38890" marT="0" marB="0" anchor="ctr"/>
                </a:tc>
                <a:tc rowSpan="3">
                  <a:txBody>
                    <a:bodyPr/>
                    <a:lstStyle/>
                    <a:p>
                      <a:pPr algn="ctr">
                        <a:spcAft>
                          <a:spcPts val="0"/>
                        </a:spcAft>
                      </a:pPr>
                      <a:r>
                        <a:rPr lang="pt-BR" sz="800">
                          <a:effectLst/>
                        </a:rPr>
                        <a:t> </a:t>
                      </a:r>
                      <a:endParaRPr lang="pt-BR" sz="1000">
                        <a:effectLst/>
                      </a:endParaRPr>
                    </a:p>
                    <a:p>
                      <a:pPr algn="ctr">
                        <a:spcAft>
                          <a:spcPts val="0"/>
                        </a:spcAft>
                      </a:pPr>
                      <a:r>
                        <a:rPr lang="pt-BR" sz="800">
                          <a:effectLst/>
                        </a:rPr>
                        <a:t>Unidade</a:t>
                      </a:r>
                      <a:endParaRPr lang="pt-BR" sz="1000">
                        <a:effectLst/>
                      </a:endParaRPr>
                    </a:p>
                    <a:p>
                      <a:pPr algn="ctr">
                        <a:spcAft>
                          <a:spcPts val="0"/>
                        </a:spcAft>
                      </a:pPr>
                      <a:r>
                        <a:rPr lang="pt-BR" sz="800">
                          <a:effectLst/>
                        </a:rPr>
                        <a:t>Medida</a:t>
                      </a:r>
                      <a:endParaRPr lang="pt-BR" sz="1000">
                        <a:effectLst/>
                        <a:latin typeface="Times New Roman"/>
                        <a:ea typeface="Times New Roman"/>
                      </a:endParaRPr>
                    </a:p>
                  </a:txBody>
                  <a:tcPr marL="38890" marR="38890" marT="0" marB="0" anchor="ctr"/>
                </a:tc>
                <a:tc gridSpan="3">
                  <a:txBody>
                    <a:bodyPr/>
                    <a:lstStyle/>
                    <a:p>
                      <a:pPr algn="ctr">
                        <a:spcAft>
                          <a:spcPts val="0"/>
                        </a:spcAft>
                      </a:pPr>
                      <a:r>
                        <a:rPr lang="pt-BR" sz="800">
                          <a:effectLst/>
                        </a:rPr>
                        <a:t> </a:t>
                      </a:r>
                      <a:endParaRPr lang="pt-BR" sz="1000">
                        <a:effectLst/>
                        <a:latin typeface="Times New Roman"/>
                        <a:ea typeface="Times New Roman"/>
                      </a:endParaRPr>
                    </a:p>
                  </a:txBody>
                  <a:tcPr marL="38890" marR="38890" marT="0" marB="0" anchor="b"/>
                </a:tc>
                <a:tc hMerge="1">
                  <a:txBody>
                    <a:bodyPr/>
                    <a:lstStyle/>
                    <a:p>
                      <a:endParaRPr lang="pt-BR"/>
                    </a:p>
                  </a:txBody>
                  <a:tcPr/>
                </a:tc>
                <a:tc hMerge="1">
                  <a:txBody>
                    <a:bodyPr/>
                    <a:lstStyle/>
                    <a:p>
                      <a:endParaRPr lang="pt-BR"/>
                    </a:p>
                  </a:txBody>
                  <a:tcPr/>
                </a:tc>
                <a:tc gridSpan="3">
                  <a:txBody>
                    <a:bodyPr/>
                    <a:lstStyle/>
                    <a:p>
                      <a:pPr algn="ctr">
                        <a:spcAft>
                          <a:spcPts val="0"/>
                        </a:spcAft>
                      </a:pPr>
                      <a:r>
                        <a:rPr lang="pt-BR" sz="800">
                          <a:effectLst/>
                        </a:rPr>
                        <a:t> </a:t>
                      </a:r>
                      <a:endParaRPr lang="pt-BR" sz="1000">
                        <a:effectLst/>
                        <a:latin typeface="Times New Roman"/>
                        <a:ea typeface="Times New Roman"/>
                      </a:endParaRPr>
                    </a:p>
                  </a:txBody>
                  <a:tcPr marL="38890" marR="38890" marT="0" marB="0" anchor="b"/>
                </a:tc>
                <a:tc hMerge="1">
                  <a:txBody>
                    <a:bodyPr/>
                    <a:lstStyle/>
                    <a:p>
                      <a:endParaRPr lang="pt-BR"/>
                    </a:p>
                  </a:txBody>
                  <a:tcPr/>
                </a:tc>
                <a:tc hMerge="1">
                  <a:txBody>
                    <a:bodyPr/>
                    <a:lstStyle/>
                    <a:p>
                      <a:endParaRPr lang="pt-BR"/>
                    </a:p>
                  </a:txBody>
                  <a:tcPr/>
                </a:tc>
              </a:tr>
              <a:tr h="126670">
                <a:tc v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c gridSpan="3">
                  <a:txBody>
                    <a:bodyPr/>
                    <a:lstStyle/>
                    <a:p>
                      <a:pPr algn="ctr">
                        <a:spcAft>
                          <a:spcPts val="0"/>
                        </a:spcAft>
                      </a:pPr>
                      <a:r>
                        <a:rPr lang="pt-BR" sz="800">
                          <a:effectLst/>
                        </a:rPr>
                        <a:t> </a:t>
                      </a:r>
                      <a:endParaRPr lang="pt-BR" sz="1000">
                        <a:effectLst/>
                        <a:latin typeface="Times New Roman"/>
                        <a:ea typeface="Times New Roman"/>
                      </a:endParaRPr>
                    </a:p>
                  </a:txBody>
                  <a:tcPr marL="38890" marR="38890" marT="0" marB="0" anchor="b"/>
                </a:tc>
                <a:tc hMerge="1">
                  <a:txBody>
                    <a:bodyPr/>
                    <a:lstStyle/>
                    <a:p>
                      <a:endParaRPr lang="pt-BR"/>
                    </a:p>
                  </a:txBody>
                  <a:tcPr/>
                </a:tc>
                <a:tc hMerge="1">
                  <a:txBody>
                    <a:bodyPr/>
                    <a:lstStyle/>
                    <a:p>
                      <a:endParaRPr lang="pt-BR"/>
                    </a:p>
                  </a:txBody>
                  <a:tcPr/>
                </a:tc>
                <a:tc gridSpan="3">
                  <a:txBody>
                    <a:bodyPr/>
                    <a:lstStyle/>
                    <a:p>
                      <a:pPr algn="ctr">
                        <a:spcAft>
                          <a:spcPts val="0"/>
                        </a:spcAft>
                      </a:pPr>
                      <a:r>
                        <a:rPr lang="pt-BR" sz="800">
                          <a:effectLst/>
                        </a:rPr>
                        <a:t> </a:t>
                      </a:r>
                      <a:endParaRPr lang="pt-BR" sz="1000">
                        <a:effectLst/>
                        <a:latin typeface="Times New Roman"/>
                        <a:ea typeface="Times New Roman"/>
                      </a:endParaRPr>
                    </a:p>
                  </a:txBody>
                  <a:tcPr marL="38890" marR="38890" marT="0" marB="0" anchor="b"/>
                </a:tc>
                <a:tc hMerge="1">
                  <a:txBody>
                    <a:bodyPr/>
                    <a:lstStyle/>
                    <a:p>
                      <a:endParaRPr lang="pt-BR"/>
                    </a:p>
                  </a:txBody>
                  <a:tcPr/>
                </a:tc>
                <a:tc hMerge="1">
                  <a:txBody>
                    <a:bodyPr/>
                    <a:lstStyle/>
                    <a:p>
                      <a:endParaRPr lang="pt-BR"/>
                    </a:p>
                  </a:txBody>
                  <a:tcPr/>
                </a:tc>
              </a:tr>
              <a:tr h="126670">
                <a:tc v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c>
                  <a:txBody>
                    <a:bodyPr/>
                    <a:lstStyle/>
                    <a:p>
                      <a:pPr algn="ctr">
                        <a:spcAft>
                          <a:spcPts val="0"/>
                        </a:spcAft>
                      </a:pPr>
                      <a:r>
                        <a:rPr lang="pt-BR" sz="800">
                          <a:effectLst/>
                        </a:rPr>
                        <a:t>Prevista</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Realizada</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Diferença</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Prevista</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Realizada</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Diferença</a:t>
                      </a:r>
                      <a:endParaRPr lang="pt-BR" sz="1000">
                        <a:effectLst/>
                        <a:latin typeface="Times New Roman"/>
                        <a:ea typeface="Times New Roman"/>
                      </a:endParaRPr>
                    </a:p>
                  </a:txBody>
                  <a:tcPr marL="38890" marR="38890" marT="0" marB="0" anchor="ctr"/>
                </a:tc>
              </a:tr>
              <a:tr h="120003">
                <a:tc>
                  <a:txBody>
                    <a:bodyPr/>
                    <a:lstStyle/>
                    <a:p>
                      <a:pPr algn="ctr">
                        <a:spcAft>
                          <a:spcPts val="0"/>
                        </a:spcAft>
                      </a:pPr>
                      <a:r>
                        <a:rPr lang="pt-BR" sz="800">
                          <a:effectLst/>
                        </a:rPr>
                        <a:t>0014</a:t>
                      </a:r>
                      <a:endParaRPr lang="pt-BR" sz="1000">
                        <a:effectLst/>
                        <a:latin typeface="Times New Roman"/>
                        <a:ea typeface="Times New Roman"/>
                      </a:endParaRPr>
                    </a:p>
                  </a:txBody>
                  <a:tcPr marL="38890" marR="38890" marT="0" marB="0" anchor="b"/>
                </a:tc>
                <a:tc>
                  <a:txBody>
                    <a:bodyPr/>
                    <a:lstStyle/>
                    <a:p>
                      <a:pPr indent="237490">
                        <a:spcAft>
                          <a:spcPts val="0"/>
                        </a:spcAft>
                      </a:pPr>
                      <a:r>
                        <a:rPr lang="pt-BR" sz="800">
                          <a:effectLst/>
                        </a:rPr>
                        <a:t>ENCARGOS GERAIS</a:t>
                      </a:r>
                      <a:endParaRPr lang="pt-BR" sz="1000">
                        <a:effectLst/>
                        <a:latin typeface="Times New Roman"/>
                        <a:ea typeface="Times New Roman"/>
                      </a:endParaRPr>
                    </a:p>
                  </a:txBody>
                  <a:tcPr marL="38890" marR="38890" marT="0" marB="0" anchor="b"/>
                </a:tc>
                <a:tc>
                  <a:txBody>
                    <a:bodyPr/>
                    <a:lstStyle/>
                    <a:p>
                      <a:pPr algn="ctr">
                        <a:spcAft>
                          <a:spcPts val="0"/>
                        </a:spcAft>
                      </a:pPr>
                      <a:r>
                        <a:rPr lang="pt-BR" sz="800">
                          <a:effectLst/>
                        </a:rPr>
                        <a:t> </a:t>
                      </a:r>
                      <a:endParaRPr lang="pt-BR" sz="1000">
                        <a:effectLst/>
                        <a:latin typeface="Times New Roman"/>
                        <a:ea typeface="Times New Roman"/>
                      </a:endParaRPr>
                    </a:p>
                  </a:txBody>
                  <a:tcPr marL="38890" marR="38890" marT="0" marB="0" anchor="b"/>
                </a:tc>
                <a:tc>
                  <a:txBody>
                    <a:bodyPr/>
                    <a:lstStyle/>
                    <a:p>
                      <a:pPr algn="ctr">
                        <a:spcAft>
                          <a:spcPts val="0"/>
                        </a:spcAft>
                      </a:pPr>
                      <a:r>
                        <a:rPr lang="pt-BR" sz="800">
                          <a:effectLst/>
                        </a:rPr>
                        <a:t> </a:t>
                      </a:r>
                      <a:endParaRPr lang="pt-BR" sz="1000">
                        <a:effectLst/>
                        <a:latin typeface="Times New Roman"/>
                        <a:ea typeface="Times New Roman"/>
                      </a:endParaRPr>
                    </a:p>
                  </a:txBody>
                  <a:tcPr marL="38890" marR="38890" marT="0" marB="0" anchor="b"/>
                </a:tc>
                <a:tc>
                  <a:txBody>
                    <a:bodyPr/>
                    <a:lstStyle/>
                    <a:p>
                      <a:pPr algn="r">
                        <a:spcAft>
                          <a:spcPts val="0"/>
                        </a:spcAft>
                      </a:pPr>
                      <a:r>
                        <a:rPr lang="pt-BR" sz="800">
                          <a:effectLst/>
                        </a:rPr>
                        <a:t> </a:t>
                      </a:r>
                      <a:endParaRPr lang="pt-BR" sz="1000">
                        <a:effectLst/>
                        <a:latin typeface="Times New Roman"/>
                        <a:ea typeface="Times New Roman"/>
                      </a:endParaRPr>
                    </a:p>
                  </a:txBody>
                  <a:tcPr marL="38890" marR="38890" marT="0" marB="0" anchor="b"/>
                </a:tc>
                <a:tc>
                  <a:txBody>
                    <a:bodyPr/>
                    <a:lstStyle/>
                    <a:p>
                      <a:pPr algn="r">
                        <a:spcAft>
                          <a:spcPts val="0"/>
                        </a:spcAft>
                      </a:pPr>
                      <a:r>
                        <a:rPr lang="pt-BR" sz="800">
                          <a:effectLst/>
                        </a:rPr>
                        <a:t> </a:t>
                      </a:r>
                      <a:endParaRPr lang="pt-BR" sz="1000">
                        <a:effectLst/>
                        <a:latin typeface="Times New Roman"/>
                        <a:ea typeface="Times New Roman"/>
                      </a:endParaRPr>
                    </a:p>
                  </a:txBody>
                  <a:tcPr marL="38890" marR="38890" marT="0" marB="0" anchor="b"/>
                </a:tc>
                <a:tc>
                  <a:txBody>
                    <a:bodyPr/>
                    <a:lstStyle/>
                    <a:p>
                      <a:pPr algn="r">
                        <a:spcAft>
                          <a:spcPts val="0"/>
                        </a:spcAft>
                      </a:pPr>
                      <a:r>
                        <a:rPr lang="pt-BR" sz="800">
                          <a:effectLst/>
                        </a:rPr>
                        <a:t> </a:t>
                      </a:r>
                      <a:endParaRPr lang="pt-BR" sz="1000">
                        <a:effectLst/>
                        <a:latin typeface="Times New Roman"/>
                        <a:ea typeface="Times New Roman"/>
                      </a:endParaRPr>
                    </a:p>
                  </a:txBody>
                  <a:tcPr marL="38890" marR="38890" marT="0" marB="0" anchor="b"/>
                </a:tc>
                <a:tc>
                  <a:txBody>
                    <a:bodyPr/>
                    <a:lstStyle/>
                    <a:p>
                      <a:pPr algn="r">
                        <a:spcAft>
                          <a:spcPts val="0"/>
                        </a:spcAft>
                      </a:pPr>
                      <a:r>
                        <a:rPr lang="pt-BR" sz="800">
                          <a:effectLst/>
                        </a:rPr>
                        <a:t> </a:t>
                      </a:r>
                      <a:endParaRPr lang="pt-BR" sz="1000">
                        <a:effectLst/>
                        <a:latin typeface="Times New Roman"/>
                        <a:ea typeface="Times New Roman"/>
                      </a:endParaRPr>
                    </a:p>
                  </a:txBody>
                  <a:tcPr marL="38890" marR="38890" marT="0" marB="0" anchor="b"/>
                </a:tc>
                <a:tc>
                  <a:txBody>
                    <a:bodyPr/>
                    <a:lstStyle/>
                    <a:p>
                      <a:pPr algn="r">
                        <a:spcAft>
                          <a:spcPts val="0"/>
                        </a:spcAft>
                      </a:pPr>
                      <a:r>
                        <a:rPr lang="pt-BR" sz="800">
                          <a:effectLst/>
                        </a:rPr>
                        <a:t> </a:t>
                      </a:r>
                      <a:endParaRPr lang="pt-BR" sz="1000">
                        <a:effectLst/>
                        <a:latin typeface="Times New Roman"/>
                        <a:ea typeface="Times New Roman"/>
                      </a:endParaRPr>
                    </a:p>
                  </a:txBody>
                  <a:tcPr marL="38890" marR="38890" marT="0" marB="0"/>
                </a:tc>
                <a:tc>
                  <a:txBody>
                    <a:bodyPr/>
                    <a:lstStyle/>
                    <a:p>
                      <a:pPr algn="r">
                        <a:spcAft>
                          <a:spcPts val="0"/>
                        </a:spcAft>
                      </a:pPr>
                      <a:r>
                        <a:rPr lang="pt-BR" sz="800">
                          <a:effectLst/>
                        </a:rPr>
                        <a:t> </a:t>
                      </a:r>
                      <a:endParaRPr lang="pt-BR" sz="1000">
                        <a:effectLst/>
                        <a:latin typeface="Times New Roman"/>
                        <a:ea typeface="Times New Roman"/>
                      </a:endParaRPr>
                    </a:p>
                  </a:txBody>
                  <a:tcPr marL="38890" marR="38890" marT="0" marB="0" anchor="b"/>
                </a:tc>
              </a:tr>
              <a:tr h="133337">
                <a:tc>
                  <a:txBody>
                    <a:bodyPr/>
                    <a:lstStyle/>
                    <a:p>
                      <a:pPr algn="ctr">
                        <a:spcAft>
                          <a:spcPts val="0"/>
                        </a:spcAft>
                      </a:pPr>
                      <a:r>
                        <a:rPr lang="pt-BR" sz="900" dirty="0">
                          <a:effectLst/>
                        </a:rPr>
                        <a:t>0003</a:t>
                      </a:r>
                      <a:endParaRPr lang="pt-BR" sz="1000" dirty="0">
                        <a:effectLst/>
                        <a:latin typeface="Times New Roman"/>
                        <a:ea typeface="Times New Roman"/>
                      </a:endParaRPr>
                    </a:p>
                  </a:txBody>
                  <a:tcPr marL="38890" marR="38890" marT="0" marB="0" anchor="ctr"/>
                </a:tc>
                <a:tc>
                  <a:txBody>
                    <a:bodyPr/>
                    <a:lstStyle/>
                    <a:p>
                      <a:pPr indent="237490">
                        <a:spcAft>
                          <a:spcPts val="0"/>
                        </a:spcAft>
                      </a:pPr>
                      <a:r>
                        <a:rPr lang="pt-BR" sz="900" dirty="0">
                          <a:effectLst/>
                        </a:rPr>
                        <a:t>Amortização de Dívidas</a:t>
                      </a:r>
                      <a:endParaRPr lang="pt-BR" sz="1000" dirty="0">
                        <a:effectLst/>
                        <a:latin typeface="Times New Roman"/>
                        <a:ea typeface="Times New Roman"/>
                      </a:endParaRPr>
                    </a:p>
                  </a:txBody>
                  <a:tcPr marL="38890" marR="38890" marT="0" marB="0" anchor="ctr"/>
                </a:tc>
                <a:tc>
                  <a:txBody>
                    <a:bodyPr/>
                    <a:lstStyle/>
                    <a:p>
                      <a:pPr algn="ctr">
                        <a:spcAft>
                          <a:spcPts val="0"/>
                        </a:spcAft>
                      </a:pPr>
                      <a:r>
                        <a:rPr lang="pt-BR" sz="900">
                          <a:effectLst/>
                        </a:rPr>
                        <a:t>Contrato</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Unidade</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4</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4</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460.000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434.376</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(25.624)</a:t>
                      </a:r>
                      <a:endParaRPr lang="pt-BR" sz="1000">
                        <a:effectLst/>
                        <a:latin typeface="Times New Roman"/>
                        <a:ea typeface="Times New Roman"/>
                      </a:endParaRPr>
                    </a:p>
                  </a:txBody>
                  <a:tcPr marL="38890" marR="38890" marT="0" marB="0" anchor="ctr"/>
                </a:tc>
              </a:tr>
              <a:tr h="266674">
                <a:tc>
                  <a:txBody>
                    <a:bodyPr/>
                    <a:lstStyle/>
                    <a:p>
                      <a:pPr algn="ctr">
                        <a:spcAft>
                          <a:spcPts val="0"/>
                        </a:spcAft>
                      </a:pPr>
                      <a:r>
                        <a:rPr lang="pt-BR" sz="900">
                          <a:effectLst/>
                        </a:rPr>
                        <a:t>0004</a:t>
                      </a:r>
                      <a:endParaRPr lang="pt-BR" sz="1000">
                        <a:effectLst/>
                        <a:latin typeface="Times New Roman"/>
                        <a:ea typeface="Times New Roman"/>
                      </a:endParaRPr>
                    </a:p>
                  </a:txBody>
                  <a:tcPr marL="38890" marR="38890" marT="0" marB="0" anchor="ctr"/>
                </a:tc>
                <a:tc>
                  <a:txBody>
                    <a:bodyPr/>
                    <a:lstStyle/>
                    <a:p>
                      <a:pPr indent="237490">
                        <a:spcAft>
                          <a:spcPts val="0"/>
                        </a:spcAft>
                      </a:pPr>
                      <a:r>
                        <a:rPr lang="pt-BR" sz="900">
                          <a:effectLst/>
                        </a:rPr>
                        <a:t>Contribuição ao PASEP</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dirty="0">
                          <a:effectLst/>
                        </a:rPr>
                        <a:t>Beneficiários</a:t>
                      </a:r>
                      <a:endParaRPr lang="pt-BR" sz="1000" dirty="0">
                        <a:effectLst/>
                        <a:latin typeface="Times New Roman"/>
                        <a:ea typeface="Times New Roman"/>
                      </a:endParaRPr>
                    </a:p>
                  </a:txBody>
                  <a:tcPr marL="38890" marR="38890" marT="0" marB="0" anchor="ctr"/>
                </a:tc>
                <a:tc>
                  <a:txBody>
                    <a:bodyPr/>
                    <a:lstStyle/>
                    <a:p>
                      <a:pPr algn="ctr">
                        <a:spcAft>
                          <a:spcPts val="0"/>
                        </a:spcAft>
                      </a:pPr>
                      <a:r>
                        <a:rPr lang="pt-BR" sz="900" dirty="0">
                          <a:effectLst/>
                        </a:rPr>
                        <a:t>Unidade</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280</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285</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5</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84.100</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132.826</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a:effectLst/>
                        </a:rPr>
                        <a:t>48.726</a:t>
                      </a:r>
                      <a:endParaRPr lang="pt-BR" sz="1000">
                        <a:effectLst/>
                        <a:latin typeface="Times New Roman"/>
                        <a:ea typeface="Times New Roman"/>
                      </a:endParaRPr>
                    </a:p>
                  </a:txBody>
                  <a:tcPr marL="38890" marR="38890" marT="0" marB="0" anchor="ctr"/>
                </a:tc>
              </a:tr>
              <a:tr h="133337">
                <a:tc>
                  <a:txBody>
                    <a:bodyPr/>
                    <a:lstStyle/>
                    <a:p>
                      <a:pPr algn="ctr">
                        <a:spcAft>
                          <a:spcPts val="0"/>
                        </a:spcAft>
                      </a:pPr>
                      <a:r>
                        <a:rPr lang="pt-BR" sz="900">
                          <a:effectLst/>
                        </a:rPr>
                        <a:t>0005</a:t>
                      </a:r>
                      <a:endParaRPr lang="pt-BR" sz="1000">
                        <a:effectLst/>
                        <a:latin typeface="Times New Roman"/>
                        <a:ea typeface="Times New Roman"/>
                      </a:endParaRPr>
                    </a:p>
                  </a:txBody>
                  <a:tcPr marL="38890" marR="38890" marT="0" marB="0" anchor="ctr"/>
                </a:tc>
                <a:tc>
                  <a:txBody>
                    <a:bodyPr/>
                    <a:lstStyle/>
                    <a:p>
                      <a:pPr indent="237490">
                        <a:spcAft>
                          <a:spcPts val="0"/>
                        </a:spcAft>
                      </a:pPr>
                      <a:r>
                        <a:rPr lang="pt-BR" sz="900">
                          <a:effectLst/>
                        </a:rPr>
                        <a:t>Contribuições a Entidades Municipalistas</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Entidade</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Unidade</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3</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3</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45.000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dirty="0">
                          <a:effectLst/>
                        </a:rPr>
                        <a:t>38.084</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(6.916)</a:t>
                      </a:r>
                      <a:endParaRPr lang="pt-BR" sz="1000" dirty="0">
                        <a:effectLst/>
                        <a:latin typeface="Times New Roman"/>
                        <a:ea typeface="Times New Roman"/>
                      </a:endParaRPr>
                    </a:p>
                  </a:txBody>
                  <a:tcPr marL="38890" marR="38890" marT="0" marB="0" anchor="ctr"/>
                </a:tc>
              </a:tr>
            </a:tbl>
          </a:graphicData>
        </a:graphic>
      </p:graphicFrame>
      <p:sp>
        <p:nvSpPr>
          <p:cNvPr id="5" name="Retângulo 4"/>
          <p:cNvSpPr/>
          <p:nvPr/>
        </p:nvSpPr>
        <p:spPr>
          <a:xfrm>
            <a:off x="364913" y="2636912"/>
            <a:ext cx="8208912" cy="2523768"/>
          </a:xfrm>
          <a:prstGeom prst="rect">
            <a:avLst/>
          </a:prstGeom>
        </p:spPr>
        <p:txBody>
          <a:bodyPr wrap="square">
            <a:spAutoFit/>
          </a:bodyPr>
          <a:lstStyle/>
          <a:p>
            <a:pPr algn="just"/>
            <a:r>
              <a:rPr lang="pt-BR" sz="1400" b="1" u="sng" dirty="0"/>
              <a:t>Projeto Atividade 0003</a:t>
            </a:r>
            <a:endParaRPr lang="pt-BR" sz="1400" dirty="0"/>
          </a:p>
          <a:p>
            <a:pPr algn="just"/>
            <a:r>
              <a:rPr lang="pt-BR" sz="1400" dirty="0"/>
              <a:t>Se refere à amortização de parcelas para o </a:t>
            </a:r>
            <a:r>
              <a:rPr lang="pt-BR" sz="1400" dirty="0" err="1"/>
              <a:t>Badesc</a:t>
            </a:r>
            <a:r>
              <a:rPr lang="pt-BR" sz="1400" dirty="0"/>
              <a:t> Cidades, Cohab e o parcelamento do INSS – que são duas dívidas e BRDE</a:t>
            </a:r>
          </a:p>
          <a:p>
            <a:pPr algn="just"/>
            <a:r>
              <a:rPr lang="pt-BR" sz="1400" dirty="0"/>
              <a:t> </a:t>
            </a:r>
          </a:p>
          <a:p>
            <a:pPr algn="just"/>
            <a:r>
              <a:rPr lang="pt-BR" sz="1400" b="1" u="sng" dirty="0"/>
              <a:t>Projeto Atividade 0004</a:t>
            </a:r>
            <a:endParaRPr lang="pt-BR" sz="1400" dirty="0"/>
          </a:p>
          <a:p>
            <a:pPr algn="just"/>
            <a:r>
              <a:rPr lang="pt-BR" sz="1400" dirty="0"/>
              <a:t>É a própria despesa PASEP e a dedução de PASEP nas receitas de ICMS, FPM, ITR.</a:t>
            </a:r>
          </a:p>
          <a:p>
            <a:pPr algn="just"/>
            <a:r>
              <a:rPr lang="pt-BR" sz="1400" b="1" dirty="0"/>
              <a:t> </a:t>
            </a:r>
            <a:endParaRPr lang="pt-BR" sz="1400" dirty="0"/>
          </a:p>
          <a:p>
            <a:pPr algn="just"/>
            <a:r>
              <a:rPr lang="pt-BR" sz="1400" b="1" u="sng" dirty="0"/>
              <a:t>Projeto Atividade 0005</a:t>
            </a:r>
            <a:endParaRPr lang="pt-BR" sz="1400" dirty="0"/>
          </a:p>
          <a:p>
            <a:pPr algn="just"/>
            <a:r>
              <a:rPr lang="pt-BR" sz="1400" dirty="0"/>
              <a:t>Se refere à transferência da </a:t>
            </a:r>
            <a:r>
              <a:rPr lang="pt-BR" sz="1400" dirty="0" err="1"/>
              <a:t>Fecam</a:t>
            </a:r>
            <a:r>
              <a:rPr lang="pt-BR" sz="1400" dirty="0"/>
              <a:t>, Confederação Nacional dos Municípios e pela contribuição à Associação dos Municípios da </a:t>
            </a:r>
            <a:r>
              <a:rPr lang="pt-BR" sz="1400" dirty="0" err="1"/>
              <a:t>Granfpolis</a:t>
            </a:r>
            <a:r>
              <a:rPr lang="pt-BR" sz="1400" dirty="0"/>
              <a:t>.</a:t>
            </a:r>
          </a:p>
          <a:p>
            <a:r>
              <a:rPr lang="pt-BR" b="1" dirty="0"/>
              <a:t> </a:t>
            </a:r>
            <a:endParaRPr lang="pt-BR" dirty="0"/>
          </a:p>
        </p:txBody>
      </p:sp>
    </p:spTree>
    <p:extLst>
      <p:ext uri="{BB962C8B-B14F-4D97-AF65-F5344CB8AC3E}">
        <p14:creationId xmlns:p14="http://schemas.microsoft.com/office/powerpoint/2010/main" val="274842252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idx="1"/>
            <p:extLst>
              <p:ext uri="{D42A27DB-BD31-4B8C-83A1-F6EECF244321}">
                <p14:modId xmlns:p14="http://schemas.microsoft.com/office/powerpoint/2010/main" val="2814166402"/>
              </p:ext>
            </p:extLst>
          </p:nvPr>
        </p:nvGraphicFramePr>
        <p:xfrm>
          <a:off x="395536" y="476672"/>
          <a:ext cx="8280920" cy="1440159"/>
        </p:xfrm>
        <a:graphic>
          <a:graphicData uri="http://schemas.openxmlformats.org/drawingml/2006/table">
            <a:tbl>
              <a:tblPr>
                <a:tableStyleId>{5C22544A-7EE6-4342-B048-85BDC9FD1C3A}</a:tableStyleId>
              </a:tblPr>
              <a:tblGrid>
                <a:gridCol w="679583"/>
                <a:gridCol w="2220042"/>
                <a:gridCol w="680125"/>
                <a:gridCol w="551482"/>
                <a:gridCol w="692067"/>
                <a:gridCol w="692067"/>
                <a:gridCol w="692610"/>
                <a:gridCol w="692610"/>
                <a:gridCol w="692610"/>
                <a:gridCol w="687724"/>
              </a:tblGrid>
              <a:tr h="230483">
                <a:tc rowSpan="3">
                  <a:txBody>
                    <a:bodyPr/>
                    <a:lstStyle/>
                    <a:p>
                      <a:pPr algn="ctr">
                        <a:spcAft>
                          <a:spcPts val="0"/>
                        </a:spcAft>
                      </a:pPr>
                      <a:r>
                        <a:rPr lang="pt-BR" sz="900" dirty="0">
                          <a:effectLst/>
                        </a:rPr>
                        <a:t> </a:t>
                      </a:r>
                    </a:p>
                    <a:p>
                      <a:pPr algn="ctr">
                        <a:spcAft>
                          <a:spcPts val="0"/>
                        </a:spcAft>
                      </a:pPr>
                      <a:r>
                        <a:rPr lang="pt-BR" sz="900" dirty="0">
                          <a:effectLst/>
                        </a:rPr>
                        <a:t>Código</a:t>
                      </a:r>
                      <a:endParaRPr lang="pt-BR" sz="900" dirty="0">
                        <a:effectLst/>
                        <a:latin typeface="Times New Roman"/>
                        <a:ea typeface="Times New Roman"/>
                      </a:endParaRPr>
                    </a:p>
                  </a:txBody>
                  <a:tcPr marL="38890" marR="38890" marT="0" marB="0" anchor="ctr"/>
                </a:tc>
                <a:tc rowSpan="3">
                  <a:txBody>
                    <a:bodyPr/>
                    <a:lstStyle/>
                    <a:p>
                      <a:pPr algn="ctr">
                        <a:spcAft>
                          <a:spcPts val="0"/>
                        </a:spcAft>
                      </a:pPr>
                      <a:r>
                        <a:rPr lang="pt-BR" sz="900" dirty="0">
                          <a:effectLst/>
                        </a:rPr>
                        <a:t> </a:t>
                      </a:r>
                    </a:p>
                    <a:p>
                      <a:pPr algn="ctr">
                        <a:spcAft>
                          <a:spcPts val="0"/>
                        </a:spcAft>
                      </a:pPr>
                      <a:r>
                        <a:rPr lang="pt-BR" sz="900" dirty="0">
                          <a:effectLst/>
                        </a:rPr>
                        <a:t>Programa/Ação</a:t>
                      </a:r>
                      <a:endParaRPr lang="pt-BR" sz="900" dirty="0">
                        <a:effectLst/>
                        <a:latin typeface="Times New Roman"/>
                        <a:ea typeface="Times New Roman"/>
                      </a:endParaRPr>
                    </a:p>
                  </a:txBody>
                  <a:tcPr marL="38890" marR="38890" marT="0" marB="0" anchor="ctr"/>
                </a:tc>
                <a:tc rowSpan="3">
                  <a:txBody>
                    <a:bodyPr/>
                    <a:lstStyle/>
                    <a:p>
                      <a:pPr algn="ctr">
                        <a:spcAft>
                          <a:spcPts val="0"/>
                        </a:spcAft>
                      </a:pPr>
                      <a:r>
                        <a:rPr lang="pt-BR" sz="900" dirty="0">
                          <a:effectLst/>
                        </a:rPr>
                        <a:t> </a:t>
                      </a:r>
                    </a:p>
                    <a:p>
                      <a:pPr algn="ctr">
                        <a:spcAft>
                          <a:spcPts val="0"/>
                        </a:spcAft>
                      </a:pPr>
                      <a:r>
                        <a:rPr lang="pt-BR" sz="900" dirty="0">
                          <a:effectLst/>
                        </a:rPr>
                        <a:t>Produto</a:t>
                      </a:r>
                      <a:endParaRPr lang="pt-BR" sz="900" dirty="0">
                        <a:effectLst/>
                        <a:latin typeface="Times New Roman"/>
                        <a:ea typeface="Times New Roman"/>
                      </a:endParaRPr>
                    </a:p>
                  </a:txBody>
                  <a:tcPr marL="38890" marR="38890" marT="0" marB="0" anchor="ctr"/>
                </a:tc>
                <a:tc rowSpan="3">
                  <a:txBody>
                    <a:bodyPr/>
                    <a:lstStyle/>
                    <a:p>
                      <a:pPr algn="ctr">
                        <a:spcAft>
                          <a:spcPts val="0"/>
                        </a:spcAft>
                      </a:pPr>
                      <a:r>
                        <a:rPr lang="pt-BR" sz="900" dirty="0">
                          <a:effectLst/>
                        </a:rPr>
                        <a:t> </a:t>
                      </a:r>
                    </a:p>
                    <a:p>
                      <a:pPr algn="ctr">
                        <a:spcAft>
                          <a:spcPts val="0"/>
                        </a:spcAft>
                      </a:pPr>
                      <a:r>
                        <a:rPr lang="pt-BR" sz="900" dirty="0">
                          <a:effectLst/>
                        </a:rPr>
                        <a:t>Unidade</a:t>
                      </a:r>
                    </a:p>
                    <a:p>
                      <a:pPr algn="ctr">
                        <a:spcAft>
                          <a:spcPts val="0"/>
                        </a:spcAft>
                      </a:pPr>
                      <a:r>
                        <a:rPr lang="pt-BR" sz="900" dirty="0">
                          <a:effectLst/>
                        </a:rPr>
                        <a:t>Medida</a:t>
                      </a:r>
                      <a:endParaRPr lang="pt-BR" sz="900" dirty="0">
                        <a:effectLst/>
                        <a:latin typeface="Times New Roman"/>
                        <a:ea typeface="Times New Roman"/>
                      </a:endParaRPr>
                    </a:p>
                  </a:txBody>
                  <a:tcPr marL="38890" marR="38890" marT="0" marB="0" anchor="ctr"/>
                </a:tc>
                <a:tc gridSpan="3">
                  <a:txBody>
                    <a:bodyPr/>
                    <a:lstStyle/>
                    <a:p>
                      <a:pPr algn="ctr">
                        <a:spcAft>
                          <a:spcPts val="0"/>
                        </a:spcAft>
                      </a:pPr>
                      <a:r>
                        <a:rPr lang="pt-BR" sz="800">
                          <a:effectLst/>
                        </a:rPr>
                        <a:t> </a:t>
                      </a:r>
                      <a:endParaRPr lang="pt-BR" sz="1000">
                        <a:effectLst/>
                        <a:latin typeface="Times New Roman"/>
                        <a:ea typeface="Times New Roman"/>
                      </a:endParaRPr>
                    </a:p>
                  </a:txBody>
                  <a:tcPr marL="38890" marR="38890" marT="0" marB="0" anchor="b"/>
                </a:tc>
                <a:tc hMerge="1">
                  <a:txBody>
                    <a:bodyPr/>
                    <a:lstStyle/>
                    <a:p>
                      <a:endParaRPr lang="pt-BR"/>
                    </a:p>
                  </a:txBody>
                  <a:tcPr/>
                </a:tc>
                <a:tc hMerge="1">
                  <a:txBody>
                    <a:bodyPr/>
                    <a:lstStyle/>
                    <a:p>
                      <a:endParaRPr lang="pt-BR"/>
                    </a:p>
                  </a:txBody>
                  <a:tcPr/>
                </a:tc>
                <a:tc gridSpan="3">
                  <a:txBody>
                    <a:bodyPr/>
                    <a:lstStyle/>
                    <a:p>
                      <a:pPr algn="ctr">
                        <a:spcAft>
                          <a:spcPts val="0"/>
                        </a:spcAft>
                      </a:pPr>
                      <a:r>
                        <a:rPr lang="pt-BR" sz="800">
                          <a:effectLst/>
                        </a:rPr>
                        <a:t> </a:t>
                      </a:r>
                      <a:endParaRPr lang="pt-BR" sz="1000">
                        <a:effectLst/>
                        <a:latin typeface="Times New Roman"/>
                        <a:ea typeface="Times New Roman"/>
                      </a:endParaRPr>
                    </a:p>
                  </a:txBody>
                  <a:tcPr marL="38890" marR="38890" marT="0" marB="0" anchor="b"/>
                </a:tc>
                <a:tc hMerge="1">
                  <a:txBody>
                    <a:bodyPr/>
                    <a:lstStyle/>
                    <a:p>
                      <a:endParaRPr lang="pt-BR"/>
                    </a:p>
                  </a:txBody>
                  <a:tcPr/>
                </a:tc>
                <a:tc hMerge="1">
                  <a:txBody>
                    <a:bodyPr/>
                    <a:lstStyle/>
                    <a:p>
                      <a:endParaRPr lang="pt-BR"/>
                    </a:p>
                  </a:txBody>
                  <a:tcPr/>
                </a:tc>
              </a:tr>
              <a:tr h="230483">
                <a:tc v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c gridSpan="3">
                  <a:txBody>
                    <a:bodyPr/>
                    <a:lstStyle/>
                    <a:p>
                      <a:pPr algn="ctr">
                        <a:spcAft>
                          <a:spcPts val="0"/>
                        </a:spcAft>
                      </a:pPr>
                      <a:r>
                        <a:rPr lang="pt-BR" sz="900">
                          <a:effectLst/>
                        </a:rPr>
                        <a:t> </a:t>
                      </a:r>
                      <a:endParaRPr lang="pt-BR" sz="900">
                        <a:effectLst/>
                        <a:latin typeface="Times New Roman"/>
                        <a:ea typeface="Times New Roman"/>
                      </a:endParaRPr>
                    </a:p>
                  </a:txBody>
                  <a:tcPr marL="38890" marR="38890" marT="0" marB="0" anchor="b"/>
                </a:tc>
                <a:tc hMerge="1">
                  <a:txBody>
                    <a:bodyPr/>
                    <a:lstStyle/>
                    <a:p>
                      <a:endParaRPr lang="pt-BR"/>
                    </a:p>
                  </a:txBody>
                  <a:tcPr/>
                </a:tc>
                <a:tc hMerge="1">
                  <a:txBody>
                    <a:bodyPr/>
                    <a:lstStyle/>
                    <a:p>
                      <a:endParaRPr lang="pt-BR"/>
                    </a:p>
                  </a:txBody>
                  <a:tcPr/>
                </a:tc>
                <a:tc gridSpan="3">
                  <a:txBody>
                    <a:bodyPr/>
                    <a:lstStyle/>
                    <a:p>
                      <a:pPr algn="ctr">
                        <a:spcAft>
                          <a:spcPts val="0"/>
                        </a:spcAft>
                      </a:pPr>
                      <a:r>
                        <a:rPr lang="pt-BR" sz="900">
                          <a:effectLst/>
                        </a:rPr>
                        <a:t> </a:t>
                      </a:r>
                      <a:endParaRPr lang="pt-BR" sz="900">
                        <a:effectLst/>
                        <a:latin typeface="Times New Roman"/>
                        <a:ea typeface="Times New Roman"/>
                      </a:endParaRPr>
                    </a:p>
                  </a:txBody>
                  <a:tcPr marL="38890" marR="38890" marT="0" marB="0" anchor="b"/>
                </a:tc>
                <a:tc hMerge="1">
                  <a:txBody>
                    <a:bodyPr/>
                    <a:lstStyle/>
                    <a:p>
                      <a:endParaRPr lang="pt-BR"/>
                    </a:p>
                  </a:txBody>
                  <a:tcPr/>
                </a:tc>
                <a:tc hMerge="1">
                  <a:txBody>
                    <a:bodyPr/>
                    <a:lstStyle/>
                    <a:p>
                      <a:endParaRPr lang="pt-BR"/>
                    </a:p>
                  </a:txBody>
                  <a:tcPr/>
                </a:tc>
              </a:tr>
              <a:tr h="230483">
                <a:tc v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c>
                  <a:txBody>
                    <a:bodyPr/>
                    <a:lstStyle/>
                    <a:p>
                      <a:pPr algn="ctr">
                        <a:spcAft>
                          <a:spcPts val="0"/>
                        </a:spcAft>
                      </a:pPr>
                      <a:r>
                        <a:rPr lang="pt-BR" sz="900" dirty="0">
                          <a:effectLst/>
                        </a:rPr>
                        <a:t>Prevista</a:t>
                      </a:r>
                      <a:endParaRPr lang="pt-BR" sz="900" dirty="0">
                        <a:effectLst/>
                        <a:latin typeface="Times New Roman"/>
                        <a:ea typeface="Times New Roman"/>
                      </a:endParaRPr>
                    </a:p>
                  </a:txBody>
                  <a:tcPr marL="38890" marR="38890" marT="0" marB="0" anchor="ctr"/>
                </a:tc>
                <a:tc>
                  <a:txBody>
                    <a:bodyPr/>
                    <a:lstStyle/>
                    <a:p>
                      <a:pPr algn="ctr">
                        <a:spcAft>
                          <a:spcPts val="0"/>
                        </a:spcAft>
                      </a:pPr>
                      <a:r>
                        <a:rPr lang="pt-BR" sz="900">
                          <a:effectLst/>
                        </a:rPr>
                        <a:t>Realizada</a:t>
                      </a:r>
                      <a:endParaRPr lang="pt-BR" sz="900">
                        <a:effectLst/>
                        <a:latin typeface="Times New Roman"/>
                        <a:ea typeface="Times New Roman"/>
                      </a:endParaRPr>
                    </a:p>
                  </a:txBody>
                  <a:tcPr marL="38890" marR="38890" marT="0" marB="0" anchor="ctr"/>
                </a:tc>
                <a:tc>
                  <a:txBody>
                    <a:bodyPr/>
                    <a:lstStyle/>
                    <a:p>
                      <a:pPr algn="ctr">
                        <a:spcAft>
                          <a:spcPts val="0"/>
                        </a:spcAft>
                      </a:pPr>
                      <a:r>
                        <a:rPr lang="pt-BR" sz="900">
                          <a:effectLst/>
                        </a:rPr>
                        <a:t>Diferença</a:t>
                      </a:r>
                      <a:endParaRPr lang="pt-BR" sz="900">
                        <a:effectLst/>
                        <a:latin typeface="Times New Roman"/>
                        <a:ea typeface="Times New Roman"/>
                      </a:endParaRPr>
                    </a:p>
                  </a:txBody>
                  <a:tcPr marL="38890" marR="38890" marT="0" marB="0" anchor="ctr"/>
                </a:tc>
                <a:tc>
                  <a:txBody>
                    <a:bodyPr/>
                    <a:lstStyle/>
                    <a:p>
                      <a:pPr algn="ctr">
                        <a:spcAft>
                          <a:spcPts val="0"/>
                        </a:spcAft>
                      </a:pPr>
                      <a:r>
                        <a:rPr lang="pt-BR" sz="900">
                          <a:effectLst/>
                        </a:rPr>
                        <a:t>Prevista</a:t>
                      </a:r>
                      <a:endParaRPr lang="pt-BR" sz="900">
                        <a:effectLst/>
                        <a:latin typeface="Times New Roman"/>
                        <a:ea typeface="Times New Roman"/>
                      </a:endParaRPr>
                    </a:p>
                  </a:txBody>
                  <a:tcPr marL="38890" marR="38890" marT="0" marB="0" anchor="ctr"/>
                </a:tc>
                <a:tc>
                  <a:txBody>
                    <a:bodyPr/>
                    <a:lstStyle/>
                    <a:p>
                      <a:pPr algn="ctr">
                        <a:spcAft>
                          <a:spcPts val="0"/>
                        </a:spcAft>
                      </a:pPr>
                      <a:r>
                        <a:rPr lang="pt-BR" sz="900">
                          <a:effectLst/>
                        </a:rPr>
                        <a:t>Realizada</a:t>
                      </a:r>
                      <a:endParaRPr lang="pt-BR" sz="900">
                        <a:effectLst/>
                        <a:latin typeface="Times New Roman"/>
                        <a:ea typeface="Times New Roman"/>
                      </a:endParaRPr>
                    </a:p>
                  </a:txBody>
                  <a:tcPr marL="38890" marR="38890" marT="0" marB="0" anchor="ctr"/>
                </a:tc>
                <a:tc>
                  <a:txBody>
                    <a:bodyPr/>
                    <a:lstStyle/>
                    <a:p>
                      <a:pPr algn="ctr">
                        <a:spcAft>
                          <a:spcPts val="0"/>
                        </a:spcAft>
                      </a:pPr>
                      <a:r>
                        <a:rPr lang="pt-BR" sz="900">
                          <a:effectLst/>
                        </a:rPr>
                        <a:t>Diferença</a:t>
                      </a:r>
                      <a:endParaRPr lang="pt-BR" sz="900">
                        <a:effectLst/>
                        <a:latin typeface="Times New Roman"/>
                        <a:ea typeface="Times New Roman"/>
                      </a:endParaRPr>
                    </a:p>
                  </a:txBody>
                  <a:tcPr marL="38890" marR="38890" marT="0" marB="0" anchor="ctr"/>
                </a:tc>
              </a:tr>
              <a:tr h="249570">
                <a:tc>
                  <a:txBody>
                    <a:bodyPr/>
                    <a:lstStyle/>
                    <a:p>
                      <a:pPr algn="ctr">
                        <a:spcAft>
                          <a:spcPts val="0"/>
                        </a:spcAft>
                      </a:pPr>
                      <a:r>
                        <a:rPr lang="pt-BR" sz="900">
                          <a:effectLst/>
                        </a:rPr>
                        <a:t>0015</a:t>
                      </a:r>
                      <a:endParaRPr lang="pt-BR" sz="900">
                        <a:effectLst/>
                        <a:latin typeface="Times New Roman"/>
                        <a:ea typeface="Times New Roman"/>
                      </a:endParaRPr>
                    </a:p>
                  </a:txBody>
                  <a:tcPr marL="38890" marR="38890" marT="0" marB="0" anchor="b"/>
                </a:tc>
                <a:tc>
                  <a:txBody>
                    <a:bodyPr/>
                    <a:lstStyle/>
                    <a:p>
                      <a:pPr indent="237490">
                        <a:spcAft>
                          <a:spcPts val="0"/>
                        </a:spcAft>
                      </a:pPr>
                      <a:r>
                        <a:rPr lang="pt-BR" sz="900">
                          <a:effectLst/>
                        </a:rPr>
                        <a:t>AÇÃO LEGISLATIVA</a:t>
                      </a:r>
                      <a:endParaRPr lang="pt-BR" sz="900">
                        <a:effectLst/>
                        <a:latin typeface="Times New Roman"/>
                        <a:ea typeface="Times New Roman"/>
                      </a:endParaRPr>
                    </a:p>
                  </a:txBody>
                  <a:tcPr marL="38890" marR="38890" marT="0" marB="0" anchor="b"/>
                </a:tc>
                <a:tc>
                  <a:txBody>
                    <a:bodyPr/>
                    <a:lstStyle/>
                    <a:p>
                      <a:pPr algn="ctr">
                        <a:spcAft>
                          <a:spcPts val="0"/>
                        </a:spcAft>
                      </a:pPr>
                      <a:r>
                        <a:rPr lang="pt-BR" sz="900">
                          <a:effectLst/>
                        </a:rPr>
                        <a:t> </a:t>
                      </a:r>
                      <a:endParaRPr lang="pt-BR" sz="900">
                        <a:effectLst/>
                        <a:latin typeface="Times New Roman"/>
                        <a:ea typeface="Times New Roman"/>
                      </a:endParaRPr>
                    </a:p>
                  </a:txBody>
                  <a:tcPr marL="38890" marR="38890" marT="0" marB="0" anchor="b"/>
                </a:tc>
                <a:tc>
                  <a:txBody>
                    <a:bodyPr/>
                    <a:lstStyle/>
                    <a:p>
                      <a:pPr algn="ctr">
                        <a:spcAft>
                          <a:spcPts val="0"/>
                        </a:spcAft>
                      </a:pPr>
                      <a:r>
                        <a:rPr lang="pt-BR" sz="900">
                          <a:effectLst/>
                        </a:rPr>
                        <a:t> </a:t>
                      </a:r>
                      <a:endParaRPr lang="pt-BR" sz="900">
                        <a:effectLst/>
                        <a:latin typeface="Times New Roman"/>
                        <a:ea typeface="Times New Roman"/>
                      </a:endParaRPr>
                    </a:p>
                  </a:txBody>
                  <a:tcPr marL="38890" marR="38890" marT="0" marB="0" anchor="b"/>
                </a:tc>
                <a:tc>
                  <a:txBody>
                    <a:bodyPr/>
                    <a:lstStyle/>
                    <a:p>
                      <a:pPr algn="r">
                        <a:spcAft>
                          <a:spcPts val="0"/>
                        </a:spcAft>
                      </a:pPr>
                      <a:r>
                        <a:rPr lang="pt-BR" sz="900" dirty="0">
                          <a:effectLst/>
                        </a:rPr>
                        <a:t> </a:t>
                      </a:r>
                      <a:endParaRPr lang="pt-BR" sz="900" dirty="0">
                        <a:effectLst/>
                        <a:latin typeface="Times New Roman"/>
                        <a:ea typeface="Times New Roman"/>
                      </a:endParaRPr>
                    </a:p>
                  </a:txBody>
                  <a:tcPr marL="38890" marR="38890" marT="0" marB="0" anchor="b"/>
                </a:tc>
                <a:tc>
                  <a:txBody>
                    <a:bodyPr/>
                    <a:lstStyle/>
                    <a:p>
                      <a:pPr algn="r">
                        <a:spcAft>
                          <a:spcPts val="0"/>
                        </a:spcAft>
                      </a:pPr>
                      <a:r>
                        <a:rPr lang="pt-BR" sz="900" dirty="0">
                          <a:effectLst/>
                        </a:rPr>
                        <a:t> </a:t>
                      </a:r>
                      <a:endParaRPr lang="pt-BR" sz="900" dirty="0">
                        <a:effectLst/>
                        <a:latin typeface="Times New Roman"/>
                        <a:ea typeface="Times New Roman"/>
                      </a:endParaRPr>
                    </a:p>
                  </a:txBody>
                  <a:tcPr marL="38890" marR="38890" marT="0" marB="0" anchor="b"/>
                </a:tc>
                <a:tc>
                  <a:txBody>
                    <a:bodyPr/>
                    <a:lstStyle/>
                    <a:p>
                      <a:pPr algn="r">
                        <a:spcAft>
                          <a:spcPts val="0"/>
                        </a:spcAft>
                      </a:pPr>
                      <a:r>
                        <a:rPr lang="pt-BR" sz="900" dirty="0">
                          <a:effectLst/>
                        </a:rPr>
                        <a:t> </a:t>
                      </a:r>
                      <a:endParaRPr lang="pt-BR" sz="900" dirty="0">
                        <a:effectLst/>
                        <a:latin typeface="Times New Roman"/>
                        <a:ea typeface="Times New Roman"/>
                      </a:endParaRPr>
                    </a:p>
                  </a:txBody>
                  <a:tcPr marL="38890" marR="38890" marT="0" marB="0" anchor="b"/>
                </a:tc>
                <a:tc>
                  <a:txBody>
                    <a:bodyPr/>
                    <a:lstStyle/>
                    <a:p>
                      <a:pPr algn="r">
                        <a:spcAft>
                          <a:spcPts val="0"/>
                        </a:spcAft>
                      </a:pPr>
                      <a:r>
                        <a:rPr lang="pt-BR" sz="900" dirty="0">
                          <a:effectLst/>
                        </a:rPr>
                        <a:t> </a:t>
                      </a:r>
                      <a:endParaRPr lang="pt-BR" sz="900" dirty="0">
                        <a:effectLst/>
                        <a:latin typeface="Times New Roman"/>
                        <a:ea typeface="Times New Roman"/>
                      </a:endParaRPr>
                    </a:p>
                  </a:txBody>
                  <a:tcPr marL="38890" marR="38890" marT="0" marB="0" anchor="b"/>
                </a:tc>
                <a:tc>
                  <a:txBody>
                    <a:bodyPr/>
                    <a:lstStyle/>
                    <a:p>
                      <a:pPr algn="r">
                        <a:spcAft>
                          <a:spcPts val="0"/>
                        </a:spcAft>
                      </a:pPr>
                      <a:r>
                        <a:rPr lang="pt-BR" sz="900" dirty="0">
                          <a:effectLst/>
                        </a:rPr>
                        <a:t> </a:t>
                      </a:r>
                      <a:endParaRPr lang="pt-BR" sz="900" dirty="0">
                        <a:effectLst/>
                        <a:latin typeface="Times New Roman"/>
                        <a:ea typeface="Times New Roman"/>
                      </a:endParaRPr>
                    </a:p>
                  </a:txBody>
                  <a:tcPr marL="38890" marR="38890" marT="0" marB="0"/>
                </a:tc>
                <a:tc>
                  <a:txBody>
                    <a:bodyPr/>
                    <a:lstStyle/>
                    <a:p>
                      <a:pPr algn="r">
                        <a:spcAft>
                          <a:spcPts val="0"/>
                        </a:spcAft>
                      </a:pPr>
                      <a:r>
                        <a:rPr lang="pt-BR" sz="900">
                          <a:effectLst/>
                        </a:rPr>
                        <a:t> </a:t>
                      </a:r>
                      <a:endParaRPr lang="pt-BR" sz="900">
                        <a:effectLst/>
                        <a:latin typeface="Times New Roman"/>
                        <a:ea typeface="Times New Roman"/>
                      </a:endParaRPr>
                    </a:p>
                  </a:txBody>
                  <a:tcPr marL="38890" marR="38890" marT="0" marB="0" anchor="b"/>
                </a:tc>
              </a:tr>
              <a:tr h="499140">
                <a:tc>
                  <a:txBody>
                    <a:bodyPr/>
                    <a:lstStyle/>
                    <a:p>
                      <a:pPr algn="ctr">
                        <a:spcAft>
                          <a:spcPts val="0"/>
                        </a:spcAft>
                      </a:pPr>
                      <a:r>
                        <a:rPr lang="pt-BR" sz="900" dirty="0">
                          <a:effectLst/>
                        </a:rPr>
                        <a:t>2038</a:t>
                      </a:r>
                      <a:endParaRPr lang="pt-BR" sz="900" dirty="0">
                        <a:effectLst/>
                        <a:latin typeface="Times New Roman"/>
                        <a:ea typeface="Times New Roman"/>
                      </a:endParaRPr>
                    </a:p>
                  </a:txBody>
                  <a:tcPr marL="38890" marR="38890" marT="0" marB="0" anchor="ctr"/>
                </a:tc>
                <a:tc>
                  <a:txBody>
                    <a:bodyPr/>
                    <a:lstStyle/>
                    <a:p>
                      <a:pPr indent="237490">
                        <a:spcAft>
                          <a:spcPts val="0"/>
                        </a:spcAft>
                      </a:pPr>
                      <a:r>
                        <a:rPr lang="pt-BR" sz="900" dirty="0" err="1">
                          <a:effectLst/>
                        </a:rPr>
                        <a:t>Manut</a:t>
                      </a:r>
                      <a:r>
                        <a:rPr lang="pt-BR" sz="900" dirty="0">
                          <a:effectLst/>
                        </a:rPr>
                        <a:t>. das atividades Político Parlamentares</a:t>
                      </a:r>
                      <a:endParaRPr lang="pt-BR" sz="900" dirty="0">
                        <a:effectLst/>
                        <a:latin typeface="Times New Roman"/>
                        <a:ea typeface="Times New Roman"/>
                      </a:endParaRPr>
                    </a:p>
                  </a:txBody>
                  <a:tcPr marL="38890" marR="38890" marT="0" marB="0" anchor="ctr"/>
                </a:tc>
                <a:tc>
                  <a:txBody>
                    <a:bodyPr/>
                    <a:lstStyle/>
                    <a:p>
                      <a:pPr algn="ctr">
                        <a:spcAft>
                          <a:spcPts val="0"/>
                        </a:spcAft>
                      </a:pPr>
                      <a:r>
                        <a:rPr lang="pt-BR" sz="900" dirty="0">
                          <a:effectLst/>
                        </a:rPr>
                        <a:t>Sessões </a:t>
                      </a:r>
                      <a:endParaRPr lang="pt-BR" sz="900" dirty="0">
                        <a:effectLst/>
                        <a:latin typeface="Times New Roman"/>
                        <a:ea typeface="Times New Roman"/>
                      </a:endParaRPr>
                    </a:p>
                  </a:txBody>
                  <a:tcPr marL="38890" marR="38890" marT="0" marB="0" anchor="ctr"/>
                </a:tc>
                <a:tc>
                  <a:txBody>
                    <a:bodyPr/>
                    <a:lstStyle/>
                    <a:p>
                      <a:pPr algn="ctr">
                        <a:spcAft>
                          <a:spcPts val="0"/>
                        </a:spcAft>
                      </a:pPr>
                      <a:r>
                        <a:rPr lang="pt-BR" sz="900" dirty="0">
                          <a:effectLst/>
                        </a:rPr>
                        <a:t>Unidade</a:t>
                      </a:r>
                      <a:endParaRPr lang="pt-BR" sz="9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12</a:t>
                      </a:r>
                      <a:endParaRPr lang="pt-BR" sz="900" dirty="0">
                        <a:effectLst/>
                        <a:latin typeface="Times New Roman"/>
                        <a:ea typeface="Times New Roman"/>
                      </a:endParaRPr>
                    </a:p>
                  </a:txBody>
                  <a:tcPr marL="38890" marR="38890" marT="0" marB="0" anchor="ctr"/>
                </a:tc>
                <a:tc>
                  <a:txBody>
                    <a:bodyPr/>
                    <a:lstStyle/>
                    <a:p>
                      <a:pPr algn="r">
                        <a:spcAft>
                          <a:spcPts val="0"/>
                        </a:spcAft>
                      </a:pPr>
                      <a:r>
                        <a:rPr lang="pt-BR" sz="900" dirty="0" smtClean="0">
                          <a:effectLst/>
                        </a:rPr>
                        <a:t>15</a:t>
                      </a:r>
                      <a:r>
                        <a:rPr lang="pt-BR" sz="900" dirty="0">
                          <a:effectLst/>
                        </a:rPr>
                        <a:t> </a:t>
                      </a:r>
                      <a:endParaRPr lang="pt-BR" sz="900" dirty="0">
                        <a:effectLst/>
                        <a:latin typeface="Times New Roman"/>
                        <a:ea typeface="Times New Roman"/>
                      </a:endParaRPr>
                    </a:p>
                  </a:txBody>
                  <a:tcPr marL="38890" marR="38890" marT="0" marB="0" anchor="ctr"/>
                </a:tc>
                <a:tc>
                  <a:txBody>
                    <a:bodyPr/>
                    <a:lstStyle/>
                    <a:p>
                      <a:pPr algn="r">
                        <a:spcAft>
                          <a:spcPts val="0"/>
                        </a:spcAft>
                      </a:pPr>
                      <a:r>
                        <a:rPr lang="pt-BR" sz="900" dirty="0" smtClean="0">
                          <a:effectLst/>
                        </a:rPr>
                        <a:t>3</a:t>
                      </a:r>
                      <a:endParaRPr lang="pt-BR" sz="9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400.000</a:t>
                      </a:r>
                      <a:endParaRPr lang="pt-BR" sz="9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475.831</a:t>
                      </a:r>
                      <a:endParaRPr lang="pt-BR" sz="9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75.831</a:t>
                      </a:r>
                      <a:endParaRPr lang="pt-BR" sz="900" dirty="0">
                        <a:effectLst/>
                        <a:latin typeface="Times New Roman"/>
                        <a:ea typeface="Times New Roman"/>
                      </a:endParaRPr>
                    </a:p>
                  </a:txBody>
                  <a:tcPr marL="38890" marR="38890" marT="0" marB="0" anchor="ctr"/>
                </a:tc>
              </a:tr>
            </a:tbl>
          </a:graphicData>
        </a:graphic>
      </p:graphicFrame>
      <p:sp>
        <p:nvSpPr>
          <p:cNvPr id="5" name="Retângulo 4"/>
          <p:cNvSpPr/>
          <p:nvPr/>
        </p:nvSpPr>
        <p:spPr>
          <a:xfrm>
            <a:off x="395536" y="2276872"/>
            <a:ext cx="8280920" cy="1600438"/>
          </a:xfrm>
          <a:prstGeom prst="rect">
            <a:avLst/>
          </a:prstGeom>
        </p:spPr>
        <p:txBody>
          <a:bodyPr wrap="square">
            <a:spAutoFit/>
          </a:bodyPr>
          <a:lstStyle/>
          <a:p>
            <a:pPr algn="just"/>
            <a:r>
              <a:rPr lang="pt-BR" sz="1400" b="1" u="sng" dirty="0"/>
              <a:t>Projeto Atividade 2038</a:t>
            </a:r>
            <a:endParaRPr lang="pt-BR" sz="1400" dirty="0"/>
          </a:p>
          <a:p>
            <a:pPr algn="just"/>
            <a:r>
              <a:rPr lang="pt-BR" sz="1400" dirty="0"/>
              <a:t>Todos os gastos com a manutenção da Câmara de Vereadores. Manutenção equipamentos de informática, aquisição e instalação de ar condicionado, consumo de água, energia elétrica, internet, assessoria e auxílio nas atividades de contabilidade, vale alimentação, serviço de limpeza, despesa de pessoal, combustível, material de expediente, encargos patronais, material de limpeza, diárias, passagens aéreas, adiantamento pequenas despesas, aluguel de sistemas, inscrição cursos/congressos, entre outros.</a:t>
            </a:r>
          </a:p>
        </p:txBody>
      </p:sp>
    </p:spTree>
    <p:extLst>
      <p:ext uri="{BB962C8B-B14F-4D97-AF65-F5344CB8AC3E}">
        <p14:creationId xmlns:p14="http://schemas.microsoft.com/office/powerpoint/2010/main" val="121815268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idx="1"/>
            <p:extLst>
              <p:ext uri="{D42A27DB-BD31-4B8C-83A1-F6EECF244321}">
                <p14:modId xmlns:p14="http://schemas.microsoft.com/office/powerpoint/2010/main" val="1579502847"/>
              </p:ext>
            </p:extLst>
          </p:nvPr>
        </p:nvGraphicFramePr>
        <p:xfrm>
          <a:off x="395536" y="620688"/>
          <a:ext cx="8183563" cy="1065810"/>
        </p:xfrm>
        <a:graphic>
          <a:graphicData uri="http://schemas.openxmlformats.org/drawingml/2006/table">
            <a:tbl>
              <a:tblPr>
                <a:tableStyleId>{5C22544A-7EE6-4342-B048-85BDC9FD1C3A}</a:tableStyleId>
              </a:tblPr>
              <a:tblGrid>
                <a:gridCol w="671593"/>
                <a:gridCol w="2193941"/>
                <a:gridCol w="672129"/>
                <a:gridCol w="544998"/>
                <a:gridCol w="683931"/>
                <a:gridCol w="683931"/>
                <a:gridCol w="684467"/>
                <a:gridCol w="684467"/>
                <a:gridCol w="684467"/>
                <a:gridCol w="679639"/>
              </a:tblGrid>
              <a:tr h="126670">
                <a:tc rowSpan="3">
                  <a:txBody>
                    <a:bodyPr/>
                    <a:lstStyle/>
                    <a:p>
                      <a:pPr algn="ctr">
                        <a:spcAft>
                          <a:spcPts val="0"/>
                        </a:spcAft>
                      </a:pPr>
                      <a:r>
                        <a:rPr lang="pt-BR" sz="800" dirty="0">
                          <a:effectLst/>
                        </a:rPr>
                        <a:t> </a:t>
                      </a:r>
                      <a:endParaRPr lang="pt-BR" sz="1000" dirty="0">
                        <a:effectLst/>
                      </a:endParaRPr>
                    </a:p>
                    <a:p>
                      <a:pPr algn="ctr">
                        <a:spcAft>
                          <a:spcPts val="0"/>
                        </a:spcAft>
                      </a:pPr>
                      <a:r>
                        <a:rPr lang="pt-BR" sz="800" dirty="0">
                          <a:effectLst/>
                        </a:rPr>
                        <a:t>Código</a:t>
                      </a:r>
                      <a:endParaRPr lang="pt-BR" sz="1000" dirty="0">
                        <a:effectLst/>
                        <a:latin typeface="Times New Roman"/>
                        <a:ea typeface="Times New Roman"/>
                      </a:endParaRPr>
                    </a:p>
                  </a:txBody>
                  <a:tcPr marL="38890" marR="38890" marT="0" marB="0" anchor="ctr"/>
                </a:tc>
                <a:tc rowSpan="3">
                  <a:txBody>
                    <a:bodyPr/>
                    <a:lstStyle/>
                    <a:p>
                      <a:pPr algn="ctr">
                        <a:spcAft>
                          <a:spcPts val="0"/>
                        </a:spcAft>
                      </a:pPr>
                      <a:r>
                        <a:rPr lang="pt-BR" sz="800">
                          <a:effectLst/>
                        </a:rPr>
                        <a:t> </a:t>
                      </a:r>
                      <a:endParaRPr lang="pt-BR" sz="1000">
                        <a:effectLst/>
                      </a:endParaRPr>
                    </a:p>
                    <a:p>
                      <a:pPr algn="ctr">
                        <a:spcAft>
                          <a:spcPts val="0"/>
                        </a:spcAft>
                      </a:pPr>
                      <a:r>
                        <a:rPr lang="pt-BR" sz="800">
                          <a:effectLst/>
                        </a:rPr>
                        <a:t>Programa/Ação</a:t>
                      </a:r>
                      <a:endParaRPr lang="pt-BR" sz="1000">
                        <a:effectLst/>
                        <a:latin typeface="Times New Roman"/>
                        <a:ea typeface="Times New Roman"/>
                      </a:endParaRPr>
                    </a:p>
                  </a:txBody>
                  <a:tcPr marL="38890" marR="38890" marT="0" marB="0" anchor="ctr"/>
                </a:tc>
                <a:tc rowSpan="3">
                  <a:txBody>
                    <a:bodyPr/>
                    <a:lstStyle/>
                    <a:p>
                      <a:pPr algn="ctr">
                        <a:spcAft>
                          <a:spcPts val="0"/>
                        </a:spcAft>
                      </a:pPr>
                      <a:r>
                        <a:rPr lang="pt-BR" sz="800">
                          <a:effectLst/>
                        </a:rPr>
                        <a:t> </a:t>
                      </a:r>
                      <a:endParaRPr lang="pt-BR" sz="1000">
                        <a:effectLst/>
                      </a:endParaRPr>
                    </a:p>
                    <a:p>
                      <a:pPr algn="ctr">
                        <a:spcAft>
                          <a:spcPts val="0"/>
                        </a:spcAft>
                      </a:pPr>
                      <a:r>
                        <a:rPr lang="pt-BR" sz="800">
                          <a:effectLst/>
                        </a:rPr>
                        <a:t>Produto</a:t>
                      </a:r>
                      <a:endParaRPr lang="pt-BR" sz="1000">
                        <a:effectLst/>
                        <a:latin typeface="Times New Roman"/>
                        <a:ea typeface="Times New Roman"/>
                      </a:endParaRPr>
                    </a:p>
                  </a:txBody>
                  <a:tcPr marL="38890" marR="38890" marT="0" marB="0" anchor="ctr"/>
                </a:tc>
                <a:tc rowSpan="3">
                  <a:txBody>
                    <a:bodyPr/>
                    <a:lstStyle/>
                    <a:p>
                      <a:pPr algn="ctr">
                        <a:spcAft>
                          <a:spcPts val="0"/>
                        </a:spcAft>
                      </a:pPr>
                      <a:r>
                        <a:rPr lang="pt-BR" sz="800">
                          <a:effectLst/>
                        </a:rPr>
                        <a:t> </a:t>
                      </a:r>
                      <a:endParaRPr lang="pt-BR" sz="1000">
                        <a:effectLst/>
                      </a:endParaRPr>
                    </a:p>
                    <a:p>
                      <a:pPr algn="ctr">
                        <a:spcAft>
                          <a:spcPts val="0"/>
                        </a:spcAft>
                      </a:pPr>
                      <a:r>
                        <a:rPr lang="pt-BR" sz="800">
                          <a:effectLst/>
                        </a:rPr>
                        <a:t>Unidade</a:t>
                      </a:r>
                      <a:endParaRPr lang="pt-BR" sz="1000">
                        <a:effectLst/>
                      </a:endParaRPr>
                    </a:p>
                    <a:p>
                      <a:pPr algn="ctr">
                        <a:spcAft>
                          <a:spcPts val="0"/>
                        </a:spcAft>
                      </a:pPr>
                      <a:r>
                        <a:rPr lang="pt-BR" sz="800">
                          <a:effectLst/>
                        </a:rPr>
                        <a:t>Medida</a:t>
                      </a:r>
                      <a:endParaRPr lang="pt-BR" sz="1000">
                        <a:effectLst/>
                        <a:latin typeface="Times New Roman"/>
                        <a:ea typeface="Times New Roman"/>
                      </a:endParaRPr>
                    </a:p>
                  </a:txBody>
                  <a:tcPr marL="38890" marR="38890" marT="0" marB="0" anchor="ctr"/>
                </a:tc>
                <a:tc gridSpan="3">
                  <a:txBody>
                    <a:bodyPr/>
                    <a:lstStyle/>
                    <a:p>
                      <a:pPr algn="ctr">
                        <a:spcAft>
                          <a:spcPts val="0"/>
                        </a:spcAft>
                      </a:pPr>
                      <a:r>
                        <a:rPr lang="pt-BR" sz="800">
                          <a:effectLst/>
                        </a:rPr>
                        <a:t> </a:t>
                      </a:r>
                      <a:endParaRPr lang="pt-BR" sz="1000">
                        <a:effectLst/>
                        <a:latin typeface="Times New Roman"/>
                        <a:ea typeface="Times New Roman"/>
                      </a:endParaRPr>
                    </a:p>
                  </a:txBody>
                  <a:tcPr marL="38890" marR="38890" marT="0" marB="0" anchor="b"/>
                </a:tc>
                <a:tc hMerge="1">
                  <a:txBody>
                    <a:bodyPr/>
                    <a:lstStyle/>
                    <a:p>
                      <a:endParaRPr lang="pt-BR"/>
                    </a:p>
                  </a:txBody>
                  <a:tcPr/>
                </a:tc>
                <a:tc hMerge="1">
                  <a:txBody>
                    <a:bodyPr/>
                    <a:lstStyle/>
                    <a:p>
                      <a:endParaRPr lang="pt-BR"/>
                    </a:p>
                  </a:txBody>
                  <a:tcPr/>
                </a:tc>
                <a:tc gridSpan="3">
                  <a:txBody>
                    <a:bodyPr/>
                    <a:lstStyle/>
                    <a:p>
                      <a:pPr algn="ctr">
                        <a:spcAft>
                          <a:spcPts val="0"/>
                        </a:spcAft>
                      </a:pPr>
                      <a:r>
                        <a:rPr lang="pt-BR" sz="800">
                          <a:effectLst/>
                        </a:rPr>
                        <a:t> </a:t>
                      </a:r>
                      <a:endParaRPr lang="pt-BR" sz="1000">
                        <a:effectLst/>
                        <a:latin typeface="Times New Roman"/>
                        <a:ea typeface="Times New Roman"/>
                      </a:endParaRPr>
                    </a:p>
                  </a:txBody>
                  <a:tcPr marL="38890" marR="38890" marT="0" marB="0" anchor="b"/>
                </a:tc>
                <a:tc hMerge="1">
                  <a:txBody>
                    <a:bodyPr/>
                    <a:lstStyle/>
                    <a:p>
                      <a:endParaRPr lang="pt-BR"/>
                    </a:p>
                  </a:txBody>
                  <a:tcPr/>
                </a:tc>
                <a:tc hMerge="1">
                  <a:txBody>
                    <a:bodyPr/>
                    <a:lstStyle/>
                    <a:p>
                      <a:endParaRPr lang="pt-BR"/>
                    </a:p>
                  </a:txBody>
                  <a:tcPr/>
                </a:tc>
              </a:tr>
              <a:tr h="126670">
                <a:tc v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c gridSpan="3">
                  <a:txBody>
                    <a:bodyPr/>
                    <a:lstStyle/>
                    <a:p>
                      <a:pPr algn="ctr">
                        <a:spcAft>
                          <a:spcPts val="0"/>
                        </a:spcAft>
                      </a:pPr>
                      <a:r>
                        <a:rPr lang="pt-BR" sz="800">
                          <a:effectLst/>
                        </a:rPr>
                        <a:t> </a:t>
                      </a:r>
                      <a:endParaRPr lang="pt-BR" sz="1000">
                        <a:effectLst/>
                        <a:latin typeface="Times New Roman"/>
                        <a:ea typeface="Times New Roman"/>
                      </a:endParaRPr>
                    </a:p>
                  </a:txBody>
                  <a:tcPr marL="38890" marR="38890" marT="0" marB="0" anchor="b"/>
                </a:tc>
                <a:tc hMerge="1">
                  <a:txBody>
                    <a:bodyPr/>
                    <a:lstStyle/>
                    <a:p>
                      <a:endParaRPr lang="pt-BR"/>
                    </a:p>
                  </a:txBody>
                  <a:tcPr/>
                </a:tc>
                <a:tc hMerge="1">
                  <a:txBody>
                    <a:bodyPr/>
                    <a:lstStyle/>
                    <a:p>
                      <a:endParaRPr lang="pt-BR"/>
                    </a:p>
                  </a:txBody>
                  <a:tcPr/>
                </a:tc>
                <a:tc gridSpan="3">
                  <a:txBody>
                    <a:bodyPr/>
                    <a:lstStyle/>
                    <a:p>
                      <a:pPr algn="ctr">
                        <a:spcAft>
                          <a:spcPts val="0"/>
                        </a:spcAft>
                      </a:pPr>
                      <a:r>
                        <a:rPr lang="pt-BR" sz="800">
                          <a:effectLst/>
                        </a:rPr>
                        <a:t> </a:t>
                      </a:r>
                      <a:endParaRPr lang="pt-BR" sz="1000">
                        <a:effectLst/>
                        <a:latin typeface="Times New Roman"/>
                        <a:ea typeface="Times New Roman"/>
                      </a:endParaRPr>
                    </a:p>
                  </a:txBody>
                  <a:tcPr marL="38890" marR="38890" marT="0" marB="0" anchor="b"/>
                </a:tc>
                <a:tc hMerge="1">
                  <a:txBody>
                    <a:bodyPr/>
                    <a:lstStyle/>
                    <a:p>
                      <a:endParaRPr lang="pt-BR"/>
                    </a:p>
                  </a:txBody>
                  <a:tcPr/>
                </a:tc>
                <a:tc hMerge="1">
                  <a:txBody>
                    <a:bodyPr/>
                    <a:lstStyle/>
                    <a:p>
                      <a:endParaRPr lang="pt-BR"/>
                    </a:p>
                  </a:txBody>
                  <a:tcPr/>
                </a:tc>
              </a:tr>
              <a:tr h="126670">
                <a:tc vMerge="1">
                  <a:txBody>
                    <a:bodyPr/>
                    <a:lstStyle/>
                    <a:p>
                      <a:endParaRPr lang="pt-BR"/>
                    </a:p>
                  </a:txBody>
                  <a:tcPr/>
                </a:tc>
                <a:tc vMerge="1">
                  <a:txBody>
                    <a:bodyPr/>
                    <a:lstStyle/>
                    <a:p>
                      <a:endParaRPr lang="pt-BR"/>
                    </a:p>
                  </a:txBody>
                  <a:tcPr/>
                </a:tc>
                <a:tc vMerge="1">
                  <a:txBody>
                    <a:bodyPr/>
                    <a:lstStyle/>
                    <a:p>
                      <a:endParaRPr lang="pt-BR"/>
                    </a:p>
                  </a:txBody>
                  <a:tcPr/>
                </a:tc>
                <a:tc vMerge="1">
                  <a:txBody>
                    <a:bodyPr/>
                    <a:lstStyle/>
                    <a:p>
                      <a:endParaRPr lang="pt-BR"/>
                    </a:p>
                  </a:txBody>
                  <a:tcPr/>
                </a:tc>
                <a:tc>
                  <a:txBody>
                    <a:bodyPr/>
                    <a:lstStyle/>
                    <a:p>
                      <a:pPr algn="ctr">
                        <a:spcAft>
                          <a:spcPts val="0"/>
                        </a:spcAft>
                      </a:pPr>
                      <a:r>
                        <a:rPr lang="pt-BR" sz="800">
                          <a:effectLst/>
                        </a:rPr>
                        <a:t>Prevista</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Realizada</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Diferença</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Prevista</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Realizada</a:t>
                      </a:r>
                      <a:endParaRPr lang="pt-BR" sz="1000">
                        <a:effectLst/>
                        <a:latin typeface="Times New Roman"/>
                        <a:ea typeface="Times New Roman"/>
                      </a:endParaRPr>
                    </a:p>
                  </a:txBody>
                  <a:tcPr marL="38890" marR="38890" marT="0" marB="0" anchor="ctr"/>
                </a:tc>
                <a:tc>
                  <a:txBody>
                    <a:bodyPr/>
                    <a:lstStyle/>
                    <a:p>
                      <a:pPr algn="ctr">
                        <a:spcAft>
                          <a:spcPts val="0"/>
                        </a:spcAft>
                      </a:pPr>
                      <a:r>
                        <a:rPr lang="pt-BR" sz="800">
                          <a:effectLst/>
                        </a:rPr>
                        <a:t>Diferença</a:t>
                      </a:r>
                      <a:endParaRPr lang="pt-BR" sz="1000">
                        <a:effectLst/>
                        <a:latin typeface="Times New Roman"/>
                        <a:ea typeface="Times New Roman"/>
                      </a:endParaRPr>
                    </a:p>
                  </a:txBody>
                  <a:tcPr marL="38890" marR="38890" marT="0" marB="0" anchor="ctr"/>
                </a:tc>
              </a:tr>
              <a:tr h="133337">
                <a:tc>
                  <a:txBody>
                    <a:bodyPr/>
                    <a:lstStyle/>
                    <a:p>
                      <a:pPr algn="ctr">
                        <a:spcAft>
                          <a:spcPts val="0"/>
                        </a:spcAft>
                      </a:pPr>
                      <a:r>
                        <a:rPr lang="pt-BR" sz="900">
                          <a:effectLst/>
                        </a:rPr>
                        <a:t>0016</a:t>
                      </a:r>
                      <a:endParaRPr lang="pt-BR" sz="1000">
                        <a:effectLst/>
                        <a:latin typeface="Times New Roman"/>
                        <a:ea typeface="Times New Roman"/>
                      </a:endParaRPr>
                    </a:p>
                  </a:txBody>
                  <a:tcPr marL="38890" marR="38890" marT="0" marB="0" anchor="b"/>
                </a:tc>
                <a:tc>
                  <a:txBody>
                    <a:bodyPr/>
                    <a:lstStyle/>
                    <a:p>
                      <a:pPr indent="237490">
                        <a:spcAft>
                          <a:spcPts val="0"/>
                        </a:spcAft>
                      </a:pPr>
                      <a:r>
                        <a:rPr lang="pt-BR" sz="900">
                          <a:effectLst/>
                        </a:rPr>
                        <a:t>RESERVA DE CONTINGÊNCIA</a:t>
                      </a:r>
                      <a:endParaRPr lang="pt-BR" sz="1000">
                        <a:effectLst/>
                        <a:latin typeface="Times New Roman"/>
                        <a:ea typeface="Times New Roman"/>
                      </a:endParaRPr>
                    </a:p>
                  </a:txBody>
                  <a:tcPr marL="38890" marR="38890" marT="0" marB="0" anchor="b"/>
                </a:tc>
                <a:tc>
                  <a:txBody>
                    <a:bodyPr/>
                    <a:lstStyle/>
                    <a:p>
                      <a:pPr algn="ctr">
                        <a:spcAft>
                          <a:spcPts val="0"/>
                        </a:spcAft>
                      </a:pPr>
                      <a:r>
                        <a:rPr lang="pt-BR" sz="900">
                          <a:effectLst/>
                        </a:rPr>
                        <a:t> </a:t>
                      </a:r>
                      <a:endParaRPr lang="pt-BR" sz="1000">
                        <a:effectLst/>
                        <a:latin typeface="Times New Roman"/>
                        <a:ea typeface="Times New Roman"/>
                      </a:endParaRPr>
                    </a:p>
                  </a:txBody>
                  <a:tcPr marL="38890" marR="38890" marT="0" marB="0" anchor="b"/>
                </a:tc>
                <a:tc>
                  <a:txBody>
                    <a:bodyPr/>
                    <a:lstStyle/>
                    <a:p>
                      <a:pPr algn="ctr">
                        <a:spcAft>
                          <a:spcPts val="0"/>
                        </a:spcAft>
                      </a:pPr>
                      <a:r>
                        <a:rPr lang="pt-BR" sz="900">
                          <a:effectLst/>
                        </a:rPr>
                        <a:t> </a:t>
                      </a:r>
                      <a:endParaRPr lang="pt-BR" sz="1000">
                        <a:effectLst/>
                        <a:latin typeface="Times New Roman"/>
                        <a:ea typeface="Times New Roman"/>
                      </a:endParaRPr>
                    </a:p>
                  </a:txBody>
                  <a:tcPr marL="38890" marR="38890" marT="0" marB="0" anchor="b"/>
                </a:tc>
                <a:tc>
                  <a:txBody>
                    <a:bodyPr/>
                    <a:lstStyle/>
                    <a:p>
                      <a:pPr algn="r">
                        <a:spcAft>
                          <a:spcPts val="0"/>
                        </a:spcAft>
                      </a:pPr>
                      <a:r>
                        <a:rPr lang="pt-BR" sz="900">
                          <a:effectLst/>
                        </a:rPr>
                        <a:t> </a:t>
                      </a:r>
                      <a:endParaRPr lang="pt-BR" sz="1000">
                        <a:effectLst/>
                        <a:latin typeface="Times New Roman"/>
                        <a:ea typeface="Times New Roman"/>
                      </a:endParaRPr>
                    </a:p>
                  </a:txBody>
                  <a:tcPr marL="38890" marR="38890" marT="0" marB="0" anchor="b"/>
                </a:tc>
                <a:tc>
                  <a:txBody>
                    <a:bodyPr/>
                    <a:lstStyle/>
                    <a:p>
                      <a:pPr algn="r">
                        <a:spcAft>
                          <a:spcPts val="0"/>
                        </a:spcAft>
                      </a:pPr>
                      <a:r>
                        <a:rPr lang="pt-BR" sz="900">
                          <a:effectLst/>
                        </a:rPr>
                        <a:t> </a:t>
                      </a:r>
                      <a:endParaRPr lang="pt-BR" sz="1000">
                        <a:effectLst/>
                        <a:latin typeface="Times New Roman"/>
                        <a:ea typeface="Times New Roman"/>
                      </a:endParaRPr>
                    </a:p>
                  </a:txBody>
                  <a:tcPr marL="38890" marR="38890" marT="0" marB="0" anchor="b"/>
                </a:tc>
                <a:tc>
                  <a:txBody>
                    <a:bodyPr/>
                    <a:lstStyle/>
                    <a:p>
                      <a:pPr algn="r">
                        <a:spcAft>
                          <a:spcPts val="0"/>
                        </a:spcAft>
                      </a:pPr>
                      <a:r>
                        <a:rPr lang="pt-BR" sz="900">
                          <a:effectLst/>
                        </a:rPr>
                        <a:t> </a:t>
                      </a:r>
                      <a:endParaRPr lang="pt-BR" sz="1000">
                        <a:effectLst/>
                        <a:latin typeface="Times New Roman"/>
                        <a:ea typeface="Times New Roman"/>
                      </a:endParaRPr>
                    </a:p>
                  </a:txBody>
                  <a:tcPr marL="38890" marR="38890" marT="0" marB="0" anchor="b"/>
                </a:tc>
                <a:tc>
                  <a:txBody>
                    <a:bodyPr/>
                    <a:lstStyle/>
                    <a:p>
                      <a:pPr algn="r">
                        <a:spcAft>
                          <a:spcPts val="0"/>
                        </a:spcAft>
                      </a:pPr>
                      <a:r>
                        <a:rPr lang="pt-BR" sz="900">
                          <a:effectLst/>
                        </a:rPr>
                        <a:t> </a:t>
                      </a:r>
                      <a:endParaRPr lang="pt-BR" sz="1000">
                        <a:effectLst/>
                        <a:latin typeface="Times New Roman"/>
                        <a:ea typeface="Times New Roman"/>
                      </a:endParaRPr>
                    </a:p>
                  </a:txBody>
                  <a:tcPr marL="38890" marR="38890" marT="0" marB="0" anchor="b"/>
                </a:tc>
                <a:tc>
                  <a:txBody>
                    <a:bodyPr/>
                    <a:lstStyle/>
                    <a:p>
                      <a:pPr algn="r">
                        <a:spcAft>
                          <a:spcPts val="0"/>
                        </a:spcAft>
                      </a:pPr>
                      <a:r>
                        <a:rPr lang="pt-BR" sz="900">
                          <a:effectLst/>
                        </a:rPr>
                        <a:t> </a:t>
                      </a:r>
                      <a:endParaRPr lang="pt-BR" sz="1000">
                        <a:effectLst/>
                        <a:latin typeface="Times New Roman"/>
                        <a:ea typeface="Times New Roman"/>
                      </a:endParaRPr>
                    </a:p>
                  </a:txBody>
                  <a:tcPr marL="38890" marR="38890" marT="0" marB="0"/>
                </a:tc>
                <a:tc>
                  <a:txBody>
                    <a:bodyPr/>
                    <a:lstStyle/>
                    <a:p>
                      <a:pPr algn="r">
                        <a:spcAft>
                          <a:spcPts val="0"/>
                        </a:spcAft>
                      </a:pPr>
                      <a:r>
                        <a:rPr lang="pt-BR" sz="900">
                          <a:effectLst/>
                        </a:rPr>
                        <a:t> </a:t>
                      </a:r>
                      <a:endParaRPr lang="pt-BR" sz="1000">
                        <a:effectLst/>
                        <a:latin typeface="Times New Roman"/>
                        <a:ea typeface="Times New Roman"/>
                      </a:endParaRPr>
                    </a:p>
                  </a:txBody>
                  <a:tcPr marL="38890" marR="38890" marT="0" marB="0" anchor="b"/>
                </a:tc>
              </a:tr>
              <a:tr h="133337">
                <a:tc>
                  <a:txBody>
                    <a:bodyPr/>
                    <a:lstStyle/>
                    <a:p>
                      <a:pPr algn="ctr">
                        <a:spcAft>
                          <a:spcPts val="0"/>
                        </a:spcAft>
                      </a:pPr>
                      <a:r>
                        <a:rPr lang="pt-BR" sz="900" dirty="0">
                          <a:effectLst/>
                        </a:rPr>
                        <a:t>0008</a:t>
                      </a:r>
                      <a:endParaRPr lang="pt-BR" sz="1000" dirty="0">
                        <a:effectLst/>
                        <a:latin typeface="Times New Roman"/>
                        <a:ea typeface="Times New Roman"/>
                      </a:endParaRPr>
                    </a:p>
                  </a:txBody>
                  <a:tcPr marL="38890" marR="38890" marT="0" marB="0" anchor="ctr"/>
                </a:tc>
                <a:tc>
                  <a:txBody>
                    <a:bodyPr/>
                    <a:lstStyle/>
                    <a:p>
                      <a:pPr indent="237490">
                        <a:spcAft>
                          <a:spcPts val="0"/>
                        </a:spcAft>
                      </a:pPr>
                      <a:r>
                        <a:rPr lang="pt-BR" sz="900" dirty="0">
                          <a:effectLst/>
                        </a:rPr>
                        <a:t>Reserva de Contingência Instituto</a:t>
                      </a:r>
                      <a:endParaRPr lang="pt-BR" sz="1000" dirty="0">
                        <a:effectLst/>
                        <a:latin typeface="Times New Roman"/>
                        <a:ea typeface="Times New Roman"/>
                      </a:endParaRPr>
                    </a:p>
                  </a:txBody>
                  <a:tcPr marL="38890" marR="38890" marT="0" marB="0" anchor="ctr"/>
                </a:tc>
                <a:tc>
                  <a:txBody>
                    <a:bodyPr/>
                    <a:lstStyle/>
                    <a:p>
                      <a:pPr algn="ctr">
                        <a:spcAft>
                          <a:spcPts val="0"/>
                        </a:spcAft>
                      </a:pPr>
                      <a:r>
                        <a:rPr lang="pt-BR" sz="900">
                          <a:effectLst/>
                        </a:rPr>
                        <a:t>Diversos</a:t>
                      </a:r>
                      <a:endParaRPr lang="pt-BR" sz="1000">
                        <a:effectLst/>
                        <a:latin typeface="Times New Roman"/>
                        <a:ea typeface="Times New Roman"/>
                      </a:endParaRPr>
                    </a:p>
                  </a:txBody>
                  <a:tcPr marL="38890" marR="38890" marT="0" marB="0" anchor="ctr"/>
                </a:tc>
                <a:tc>
                  <a:txBody>
                    <a:bodyPr/>
                    <a:lstStyle/>
                    <a:p>
                      <a:pPr algn="ctr">
                        <a:spcAft>
                          <a:spcPts val="0"/>
                        </a:spcAft>
                      </a:pPr>
                      <a:r>
                        <a:rPr lang="pt-BR" sz="900">
                          <a:effectLst/>
                        </a:rPr>
                        <a:t>Unidade</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(1)</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3.764.500</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a:t>
                      </a:r>
                      <a:endParaRPr lang="pt-BR" sz="1000">
                        <a:effectLst/>
                        <a:latin typeface="Times New Roman"/>
                        <a:ea typeface="Times New Roman"/>
                      </a:endParaRPr>
                    </a:p>
                  </a:txBody>
                  <a:tcPr marL="38890" marR="38890" marT="0" marB="0" anchor="ctr"/>
                </a:tc>
                <a:tc>
                  <a:txBody>
                    <a:bodyPr/>
                    <a:lstStyle/>
                    <a:p>
                      <a:pPr algn="r">
                        <a:spcAft>
                          <a:spcPts val="0"/>
                        </a:spcAft>
                      </a:pPr>
                      <a:r>
                        <a:rPr lang="pt-BR" sz="900">
                          <a:effectLst/>
                        </a:rPr>
                        <a:t>(3.764.500)</a:t>
                      </a:r>
                      <a:endParaRPr lang="pt-BR" sz="1000">
                        <a:effectLst/>
                        <a:latin typeface="Times New Roman"/>
                        <a:ea typeface="Times New Roman"/>
                      </a:endParaRPr>
                    </a:p>
                  </a:txBody>
                  <a:tcPr marL="38890" marR="38890" marT="0" marB="0" anchor="ctr"/>
                </a:tc>
              </a:tr>
              <a:tr h="133337">
                <a:tc>
                  <a:txBody>
                    <a:bodyPr/>
                    <a:lstStyle/>
                    <a:p>
                      <a:pPr algn="ctr">
                        <a:spcAft>
                          <a:spcPts val="0"/>
                        </a:spcAft>
                      </a:pPr>
                      <a:r>
                        <a:rPr lang="pt-BR" sz="900">
                          <a:effectLst/>
                        </a:rPr>
                        <a:t>0009</a:t>
                      </a:r>
                      <a:endParaRPr lang="pt-BR" sz="1000">
                        <a:effectLst/>
                        <a:latin typeface="Times New Roman"/>
                        <a:ea typeface="Times New Roman"/>
                      </a:endParaRPr>
                    </a:p>
                  </a:txBody>
                  <a:tcPr marL="38890" marR="38890" marT="0" marB="0" anchor="ctr"/>
                </a:tc>
                <a:tc>
                  <a:txBody>
                    <a:bodyPr/>
                    <a:lstStyle/>
                    <a:p>
                      <a:pPr indent="237490">
                        <a:spcAft>
                          <a:spcPts val="0"/>
                        </a:spcAft>
                      </a:pPr>
                      <a:r>
                        <a:rPr lang="pt-BR" sz="900" dirty="0">
                          <a:effectLst/>
                        </a:rPr>
                        <a:t>Reserva de Contingência Prefeitura</a:t>
                      </a:r>
                      <a:endParaRPr lang="pt-BR" sz="1000" dirty="0">
                        <a:effectLst/>
                        <a:latin typeface="Times New Roman"/>
                        <a:ea typeface="Times New Roman"/>
                      </a:endParaRPr>
                    </a:p>
                  </a:txBody>
                  <a:tcPr marL="38890" marR="38890" marT="0" marB="0" anchor="ctr"/>
                </a:tc>
                <a:tc>
                  <a:txBody>
                    <a:bodyPr/>
                    <a:lstStyle/>
                    <a:p>
                      <a:pPr algn="ctr">
                        <a:spcAft>
                          <a:spcPts val="0"/>
                        </a:spcAft>
                      </a:pPr>
                      <a:r>
                        <a:rPr lang="pt-BR" sz="900" dirty="0">
                          <a:effectLst/>
                        </a:rPr>
                        <a:t>Diversos</a:t>
                      </a:r>
                      <a:endParaRPr lang="pt-BR" sz="1000" dirty="0">
                        <a:effectLst/>
                        <a:latin typeface="Times New Roman"/>
                        <a:ea typeface="Times New Roman"/>
                      </a:endParaRPr>
                    </a:p>
                  </a:txBody>
                  <a:tcPr marL="38890" marR="38890" marT="0" marB="0" anchor="ctr"/>
                </a:tc>
                <a:tc>
                  <a:txBody>
                    <a:bodyPr/>
                    <a:lstStyle/>
                    <a:p>
                      <a:pPr algn="ctr">
                        <a:spcAft>
                          <a:spcPts val="0"/>
                        </a:spcAft>
                      </a:pPr>
                      <a:r>
                        <a:rPr lang="pt-BR" sz="900" dirty="0">
                          <a:effectLst/>
                        </a:rPr>
                        <a:t>Unidade</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1</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(1)</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26.000</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a:t>
                      </a:r>
                      <a:endParaRPr lang="pt-BR" sz="1000" dirty="0">
                        <a:effectLst/>
                        <a:latin typeface="Times New Roman"/>
                        <a:ea typeface="Times New Roman"/>
                      </a:endParaRPr>
                    </a:p>
                  </a:txBody>
                  <a:tcPr marL="38890" marR="38890" marT="0" marB="0" anchor="ctr"/>
                </a:tc>
                <a:tc>
                  <a:txBody>
                    <a:bodyPr/>
                    <a:lstStyle/>
                    <a:p>
                      <a:pPr algn="r">
                        <a:spcAft>
                          <a:spcPts val="0"/>
                        </a:spcAft>
                      </a:pPr>
                      <a:r>
                        <a:rPr lang="pt-BR" sz="900" dirty="0">
                          <a:effectLst/>
                        </a:rPr>
                        <a:t>(26.000)</a:t>
                      </a:r>
                      <a:endParaRPr lang="pt-BR" sz="1000" dirty="0">
                        <a:effectLst/>
                        <a:latin typeface="Times New Roman"/>
                        <a:ea typeface="Times New Roman"/>
                      </a:endParaRPr>
                    </a:p>
                  </a:txBody>
                  <a:tcPr marL="38890" marR="38890" marT="0" marB="0" anchor="ctr"/>
                </a:tc>
              </a:tr>
            </a:tbl>
          </a:graphicData>
        </a:graphic>
      </p:graphicFrame>
    </p:spTree>
    <p:extLst>
      <p:ext uri="{BB962C8B-B14F-4D97-AF65-F5344CB8AC3E}">
        <p14:creationId xmlns:p14="http://schemas.microsoft.com/office/powerpoint/2010/main" val="257696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9632" y="836712"/>
            <a:ext cx="6696743" cy="4758296"/>
          </a:xfrm>
          <a:prstGeom prst="rect">
            <a:avLst/>
          </a:prstGeom>
          <a:noFill/>
          <a:ln>
            <a:noFill/>
          </a:ln>
        </p:spPr>
      </p:pic>
    </p:spTree>
    <p:extLst>
      <p:ext uri="{BB962C8B-B14F-4D97-AF65-F5344CB8AC3E}">
        <p14:creationId xmlns:p14="http://schemas.microsoft.com/office/powerpoint/2010/main" val="38636511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02920" y="530352"/>
            <a:ext cx="8183880" cy="5418928"/>
          </a:xfrm>
        </p:spPr>
        <p:txBody>
          <a:bodyPr>
            <a:noAutofit/>
          </a:bodyPr>
          <a:lstStyle/>
          <a:p>
            <a:pPr marL="0" indent="0" algn="ctr">
              <a:buNone/>
            </a:pPr>
            <a:endParaRPr lang="pt-BR" sz="2400" b="1" dirty="0" smtClean="0"/>
          </a:p>
          <a:p>
            <a:pPr marL="0" indent="0" algn="ctr">
              <a:buNone/>
            </a:pPr>
            <a:r>
              <a:rPr lang="pt-BR" sz="2400" b="1" dirty="0" smtClean="0"/>
              <a:t>Obrigada pela Presença!</a:t>
            </a:r>
          </a:p>
          <a:p>
            <a:pPr algn="ctr"/>
            <a:endParaRPr lang="pt-BR" sz="2400" b="1" dirty="0"/>
          </a:p>
          <a:p>
            <a:pPr marL="0" indent="0" algn="ctr">
              <a:buNone/>
            </a:pPr>
            <a:r>
              <a:rPr lang="pt-BR" sz="2400" b="1" dirty="0" smtClean="0"/>
              <a:t>Boa noite!</a:t>
            </a:r>
          </a:p>
          <a:p>
            <a:endParaRPr lang="pt-BR" sz="2400" dirty="0" smtClean="0"/>
          </a:p>
          <a:p>
            <a:endParaRPr lang="pt-BR" sz="2400" dirty="0" smtClean="0"/>
          </a:p>
          <a:p>
            <a:endParaRPr lang="pt-BR" sz="2400" dirty="0" smtClean="0"/>
          </a:p>
          <a:p>
            <a:endParaRPr lang="pt-BR" sz="2400" dirty="0"/>
          </a:p>
          <a:p>
            <a:pPr marL="0" indent="0" algn="r">
              <a:buNone/>
            </a:pPr>
            <a:r>
              <a:rPr lang="pt-BR" sz="1600" dirty="0" smtClean="0"/>
              <a:t>Ana Carla </a:t>
            </a:r>
            <a:r>
              <a:rPr lang="pt-BR" sz="1600" dirty="0" err="1" smtClean="0"/>
              <a:t>Prim</a:t>
            </a:r>
            <a:endParaRPr lang="pt-BR" sz="1600" dirty="0" smtClean="0"/>
          </a:p>
          <a:p>
            <a:pPr marL="0" indent="0" algn="r">
              <a:buNone/>
            </a:pPr>
            <a:r>
              <a:rPr lang="pt-BR" sz="1600" dirty="0" smtClean="0"/>
              <a:t>Diretora de Controle Interno</a:t>
            </a:r>
          </a:p>
          <a:p>
            <a:pPr algn="r"/>
            <a:endParaRPr lang="pt-BR" sz="1600" dirty="0"/>
          </a:p>
          <a:p>
            <a:pPr marL="0" indent="0" algn="r">
              <a:buNone/>
            </a:pPr>
            <a:r>
              <a:rPr lang="pt-BR" sz="1600" dirty="0" smtClean="0"/>
              <a:t>Elaine A. </a:t>
            </a:r>
            <a:r>
              <a:rPr lang="pt-BR" sz="1600" dirty="0" err="1" smtClean="0"/>
              <a:t>Petry</a:t>
            </a:r>
            <a:r>
              <a:rPr lang="pt-BR" sz="1600" dirty="0" smtClean="0"/>
              <a:t> </a:t>
            </a:r>
            <a:r>
              <a:rPr lang="pt-BR" sz="1600" dirty="0" err="1" smtClean="0"/>
              <a:t>Cunradi</a:t>
            </a:r>
            <a:endParaRPr lang="pt-BR" sz="1600" dirty="0" smtClean="0"/>
          </a:p>
          <a:p>
            <a:pPr marL="0" indent="0" algn="r">
              <a:buNone/>
            </a:pPr>
            <a:r>
              <a:rPr lang="pt-BR" sz="1600" dirty="0" smtClean="0"/>
              <a:t>Contadora</a:t>
            </a:r>
          </a:p>
          <a:p>
            <a:pPr algn="r"/>
            <a:endParaRPr lang="pt-BR" sz="1600" dirty="0"/>
          </a:p>
          <a:p>
            <a:pPr marL="0" indent="0" algn="r">
              <a:buNone/>
            </a:pPr>
            <a:r>
              <a:rPr lang="pt-BR" sz="1600" smtClean="0"/>
              <a:t>26/02/2019</a:t>
            </a:r>
            <a:endParaRPr lang="pt-BR" sz="1600" dirty="0"/>
          </a:p>
        </p:txBody>
      </p:sp>
    </p:spTree>
    <p:extLst>
      <p:ext uri="{BB962C8B-B14F-4D97-AF65-F5344CB8AC3E}">
        <p14:creationId xmlns:p14="http://schemas.microsoft.com/office/powerpoint/2010/main" val="13093462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02920" y="530352"/>
            <a:ext cx="8183880" cy="5346920"/>
          </a:xfrm>
        </p:spPr>
        <p:txBody>
          <a:bodyPr/>
          <a:lstStyle/>
          <a:p>
            <a:r>
              <a:rPr lang="pt-BR" sz="2600" dirty="0" smtClean="0"/>
              <a:t>Receita Ordinária:</a:t>
            </a:r>
          </a:p>
          <a:p>
            <a:pPr marL="0" indent="0">
              <a:buNone/>
            </a:pPr>
            <a:r>
              <a:rPr lang="pt-BR" sz="2600" dirty="0"/>
              <a:t>Meta: R$ 14.576.300,00</a:t>
            </a:r>
          </a:p>
          <a:p>
            <a:pPr marL="0" indent="0">
              <a:buNone/>
            </a:pPr>
            <a:r>
              <a:rPr lang="pt-BR" sz="2600" dirty="0"/>
              <a:t>Realizada: R$ 14.983.913,69</a:t>
            </a:r>
          </a:p>
          <a:p>
            <a:pPr marL="0" indent="0">
              <a:buNone/>
            </a:pPr>
            <a:r>
              <a:rPr lang="pt-BR" sz="2600" dirty="0"/>
              <a:t>Diferença: R$ 407.613,69</a:t>
            </a:r>
          </a:p>
          <a:p>
            <a:endParaRPr lang="pt-BR"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2420888"/>
            <a:ext cx="5328592" cy="39485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59011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02920" y="530352"/>
            <a:ext cx="8183880" cy="5778968"/>
          </a:xfrm>
        </p:spPr>
        <p:txBody>
          <a:bodyPr/>
          <a:lstStyle/>
          <a:p>
            <a:pPr lvl="0"/>
            <a:r>
              <a:rPr lang="pt-BR" sz="2600" b="1" dirty="0"/>
              <a:t>Receitas de Impostos p/ Educação</a:t>
            </a:r>
            <a:endParaRPr lang="pt-BR" sz="2600" dirty="0"/>
          </a:p>
          <a:p>
            <a:pPr marL="0" indent="0">
              <a:buNone/>
            </a:pPr>
            <a:r>
              <a:rPr lang="pt-BR" sz="2600" dirty="0"/>
              <a:t>Meta: R$ 3.032.560,00</a:t>
            </a:r>
          </a:p>
          <a:p>
            <a:pPr marL="0" indent="0">
              <a:buNone/>
            </a:pPr>
            <a:r>
              <a:rPr lang="pt-BR" sz="2600" dirty="0"/>
              <a:t>Realizada: R$ 3.282.382,81</a:t>
            </a:r>
          </a:p>
          <a:p>
            <a:pPr marL="0" indent="0">
              <a:buNone/>
            </a:pPr>
            <a:r>
              <a:rPr lang="pt-BR" sz="2600" dirty="0"/>
              <a:t>Diferença: R$ 249.822,81</a:t>
            </a:r>
          </a:p>
          <a:p>
            <a:endParaRPr lang="pt-BR" dirty="0"/>
          </a:p>
        </p:txBody>
      </p:sp>
      <p:pic>
        <p:nvPicPr>
          <p:cNvPr id="4" name="Imagem 3"/>
          <p:cNvPicPr/>
          <p:nvPr/>
        </p:nvPicPr>
        <p:blipFill>
          <a:blip r:embed="rId2">
            <a:extLst>
              <a:ext uri="{28A0092B-C50C-407E-A947-70E740481C1C}">
                <a14:useLocalDpi xmlns:a14="http://schemas.microsoft.com/office/drawing/2010/main" val="0"/>
              </a:ext>
            </a:extLst>
          </a:blip>
          <a:srcRect/>
          <a:stretch>
            <a:fillRect/>
          </a:stretch>
        </p:blipFill>
        <p:spPr bwMode="auto">
          <a:xfrm>
            <a:off x="1979712" y="2492896"/>
            <a:ext cx="5112568" cy="3888432"/>
          </a:xfrm>
          <a:prstGeom prst="rect">
            <a:avLst/>
          </a:prstGeom>
          <a:noFill/>
          <a:ln>
            <a:noFill/>
          </a:ln>
        </p:spPr>
      </p:pic>
    </p:spTree>
    <p:extLst>
      <p:ext uri="{BB962C8B-B14F-4D97-AF65-F5344CB8AC3E}">
        <p14:creationId xmlns:p14="http://schemas.microsoft.com/office/powerpoint/2010/main" val="4159212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02920" y="530352"/>
            <a:ext cx="8183880" cy="5346920"/>
          </a:xfrm>
        </p:spPr>
        <p:txBody>
          <a:bodyPr/>
          <a:lstStyle/>
          <a:p>
            <a:pPr lvl="0"/>
            <a:r>
              <a:rPr lang="pt-BR" sz="2600" b="1" dirty="0"/>
              <a:t>Receitas de Impostos p/ Saúde</a:t>
            </a:r>
            <a:endParaRPr lang="pt-BR" sz="2600" dirty="0"/>
          </a:p>
          <a:p>
            <a:pPr marL="0" indent="0">
              <a:buNone/>
            </a:pPr>
            <a:r>
              <a:rPr lang="pt-BR" sz="2600" dirty="0"/>
              <a:t>Meta: R$ 5.982.240,00</a:t>
            </a:r>
          </a:p>
          <a:p>
            <a:pPr marL="0" indent="0">
              <a:buNone/>
            </a:pPr>
            <a:r>
              <a:rPr lang="pt-BR" sz="2600" dirty="0"/>
              <a:t>Realizada: R$ 6.105.728,05</a:t>
            </a:r>
          </a:p>
          <a:p>
            <a:pPr marL="0" indent="0">
              <a:buNone/>
            </a:pPr>
            <a:r>
              <a:rPr lang="pt-BR" sz="2600" dirty="0"/>
              <a:t>Diferença: R$ 123.488,05</a:t>
            </a:r>
          </a:p>
          <a:p>
            <a:endParaRPr lang="pt-BR" dirty="0"/>
          </a:p>
        </p:txBody>
      </p:sp>
      <p:pic>
        <p:nvPicPr>
          <p:cNvPr id="4" name="Imagem 3"/>
          <p:cNvPicPr/>
          <p:nvPr/>
        </p:nvPicPr>
        <p:blipFill>
          <a:blip r:embed="rId2">
            <a:extLst>
              <a:ext uri="{28A0092B-C50C-407E-A947-70E740481C1C}">
                <a14:useLocalDpi xmlns:a14="http://schemas.microsoft.com/office/drawing/2010/main" val="0"/>
              </a:ext>
            </a:extLst>
          </a:blip>
          <a:srcRect/>
          <a:stretch>
            <a:fillRect/>
          </a:stretch>
        </p:blipFill>
        <p:spPr bwMode="auto">
          <a:xfrm>
            <a:off x="2051720" y="2492896"/>
            <a:ext cx="4608512" cy="3744416"/>
          </a:xfrm>
          <a:prstGeom prst="rect">
            <a:avLst/>
          </a:prstGeom>
          <a:noFill/>
          <a:ln>
            <a:noFill/>
          </a:ln>
        </p:spPr>
      </p:pic>
    </p:spTree>
    <p:extLst>
      <p:ext uri="{BB962C8B-B14F-4D97-AF65-F5344CB8AC3E}">
        <p14:creationId xmlns:p14="http://schemas.microsoft.com/office/powerpoint/2010/main" val="13316306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02920" y="530352"/>
            <a:ext cx="8183880" cy="5490936"/>
          </a:xfrm>
        </p:spPr>
        <p:txBody>
          <a:bodyPr/>
          <a:lstStyle/>
          <a:p>
            <a:pPr lvl="0"/>
            <a:endParaRPr lang="pt-BR" sz="2600" b="1" dirty="0" smtClean="0"/>
          </a:p>
          <a:p>
            <a:pPr lvl="0"/>
            <a:r>
              <a:rPr lang="pt-BR" sz="2600" b="1" dirty="0" smtClean="0"/>
              <a:t>Receitas </a:t>
            </a:r>
            <a:r>
              <a:rPr lang="pt-BR" sz="2600" b="1" dirty="0"/>
              <a:t>Vinculadas</a:t>
            </a:r>
            <a:endParaRPr lang="pt-BR" sz="2600" dirty="0"/>
          </a:p>
          <a:p>
            <a:pPr marL="0" indent="0">
              <a:buNone/>
            </a:pPr>
            <a:r>
              <a:rPr lang="pt-BR" sz="2600" dirty="0"/>
              <a:t>Meta: </a:t>
            </a:r>
            <a:r>
              <a:rPr lang="pt-BR" sz="2600" dirty="0" smtClean="0"/>
              <a:t>R$ </a:t>
            </a:r>
            <a:r>
              <a:rPr lang="pt-BR" sz="2400" dirty="0" smtClean="0"/>
              <a:t>15.794.400,00</a:t>
            </a:r>
            <a:endParaRPr lang="pt-BR" sz="2600" dirty="0"/>
          </a:p>
          <a:p>
            <a:pPr marL="0" indent="0">
              <a:buNone/>
            </a:pPr>
            <a:r>
              <a:rPr lang="pt-BR" sz="2600" dirty="0"/>
              <a:t>Realizada: R$ </a:t>
            </a:r>
            <a:r>
              <a:rPr lang="pt-BR" sz="2400" dirty="0" smtClean="0"/>
              <a:t>16.803.332,18</a:t>
            </a:r>
          </a:p>
          <a:p>
            <a:pPr marL="0" indent="0">
              <a:buNone/>
            </a:pPr>
            <a:r>
              <a:rPr lang="pt-BR" sz="2600" dirty="0" smtClean="0"/>
              <a:t>Diferença</a:t>
            </a:r>
            <a:r>
              <a:rPr lang="pt-BR" sz="2600" dirty="0"/>
              <a:t>: R$ </a:t>
            </a:r>
            <a:r>
              <a:rPr lang="pt-BR" sz="2400" dirty="0"/>
              <a:t>1.008.932,18</a:t>
            </a:r>
            <a:endParaRPr lang="pt-BR" dirty="0"/>
          </a:p>
        </p:txBody>
      </p:sp>
    </p:spTree>
    <p:extLst>
      <p:ext uri="{BB962C8B-B14F-4D97-AF65-F5344CB8AC3E}">
        <p14:creationId xmlns:p14="http://schemas.microsoft.com/office/powerpoint/2010/main" val="20302737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algn="ctr"/>
            <a:r>
              <a:rPr lang="pt-BR" sz="2600" dirty="0" smtClean="0"/>
              <a:t>Comportamento da Receita</a:t>
            </a:r>
          </a:p>
          <a:p>
            <a:pPr algn="ctr"/>
            <a:endParaRPr lang="pt-BR" sz="2600" dirty="0"/>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3595" y="990925"/>
            <a:ext cx="7124700" cy="5400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465054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359</TotalTime>
  <Words>2743</Words>
  <Application>Microsoft Office PowerPoint</Application>
  <PresentationFormat>Apresentação na tela (4:3)</PresentationFormat>
  <Paragraphs>1353</Paragraphs>
  <Slides>40</Slides>
  <Notes>0</Notes>
  <HiddenSlides>0</HiddenSlides>
  <MMClips>0</MMClips>
  <ScaleCrop>false</ScaleCrop>
  <HeadingPairs>
    <vt:vector size="4" baseType="variant">
      <vt:variant>
        <vt:lpstr>Tema</vt:lpstr>
      </vt:variant>
      <vt:variant>
        <vt:i4>1</vt:i4>
      </vt:variant>
      <vt:variant>
        <vt:lpstr>Títulos de slides</vt:lpstr>
      </vt:variant>
      <vt:variant>
        <vt:i4>40</vt:i4>
      </vt:variant>
    </vt:vector>
  </HeadingPairs>
  <TitlesOfParts>
    <vt:vector size="41" baseType="lpstr">
      <vt:lpstr>Aspecto</vt:lpstr>
      <vt:lpstr>AUDIÊNCIA PÚBLICA</vt:lpstr>
      <vt:lpstr>Apresentação do PowerPoint</vt:lpstr>
      <vt:lpstr>AVALIAÇÃO DA RECEITA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AUDIÊNCIA PÚBLICA</dc:title>
  <dc:creator>auxestag</dc:creator>
  <cp:lastModifiedBy>CONTBL</cp:lastModifiedBy>
  <cp:revision>23</cp:revision>
  <cp:lastPrinted>2019-02-26T19:24:34Z</cp:lastPrinted>
  <dcterms:created xsi:type="dcterms:W3CDTF">2019-02-26T11:08:13Z</dcterms:created>
  <dcterms:modified xsi:type="dcterms:W3CDTF">2019-08-12T13:30:49Z</dcterms:modified>
</cp:coreProperties>
</file>